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30"/>
  </p:notesMasterIdLst>
  <p:handoutMasterIdLst>
    <p:handoutMasterId r:id="rId31"/>
  </p:handoutMasterIdLst>
  <p:sldIdLst>
    <p:sldId id="256" r:id="rId5"/>
    <p:sldId id="257" r:id="rId6"/>
    <p:sldId id="286" r:id="rId7"/>
    <p:sldId id="288" r:id="rId8"/>
    <p:sldId id="299" r:id="rId9"/>
    <p:sldId id="307" r:id="rId10"/>
    <p:sldId id="309" r:id="rId11"/>
    <p:sldId id="316" r:id="rId12"/>
    <p:sldId id="297" r:id="rId13"/>
    <p:sldId id="310" r:id="rId14"/>
    <p:sldId id="308" r:id="rId15"/>
    <p:sldId id="300" r:id="rId16"/>
    <p:sldId id="311" r:id="rId17"/>
    <p:sldId id="313" r:id="rId18"/>
    <p:sldId id="314" r:id="rId19"/>
    <p:sldId id="312" r:id="rId20"/>
    <p:sldId id="298" r:id="rId21"/>
    <p:sldId id="306" r:id="rId22"/>
    <p:sldId id="303" r:id="rId23"/>
    <p:sldId id="304" r:id="rId24"/>
    <p:sldId id="301" r:id="rId25"/>
    <p:sldId id="305" r:id="rId26"/>
    <p:sldId id="315" r:id="rId27"/>
    <p:sldId id="302" r:id="rId28"/>
    <p:sldId id="296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3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12" autoAdjust="0"/>
    <p:restoredTop sz="95646" autoAdjust="0"/>
  </p:normalViewPr>
  <p:slideViewPr>
    <p:cSldViewPr snapToGrid="0">
      <p:cViewPr varScale="1">
        <p:scale>
          <a:sx n="76" d="100"/>
          <a:sy n="76" d="100"/>
        </p:scale>
        <p:origin x="108" y="444"/>
      </p:cViewPr>
      <p:guideLst/>
    </p:cSldViewPr>
  </p:slideViewPr>
  <p:outlineViewPr>
    <p:cViewPr>
      <p:scale>
        <a:sx n="33" d="100"/>
        <a:sy n="33" d="100"/>
      </p:scale>
      <p:origin x="0" y="-576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7325"/>
    </p:cViewPr>
  </p:sorterViewPr>
  <p:notesViewPr>
    <p:cSldViewPr snapToGrid="0">
      <p:cViewPr varScale="1">
        <p:scale>
          <a:sx n="58" d="100"/>
          <a:sy n="58" d="100"/>
        </p:scale>
        <p:origin x="2371" y="67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commentAuthors" Target="commentAuthors.xml"/><Relationship Id="rId37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FB8B65A-D69F-C26C-B67E-036EF77BF1F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2B9064-AE57-427F-E5AF-71DE7D52FE6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8190EA-5EEC-4300-B6AE-D9734C6C648E}" type="datetimeFigureOut">
              <a:rPr lang="en-US" smtClean="0"/>
              <a:t>4/27/2026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86157A-CEB9-B0FC-3A49-BE950AEAD6F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819CA0-A57D-42D7-A625-56C22D0FA7C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FF3A6F-DEFA-45E0-9496-BEE7C2C6F3D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60022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87ADD9-2083-264C-A652-8D52D02F7E72}" type="datetimeFigureOut">
              <a:rPr lang="en-US" smtClean="0"/>
              <a:t>4/27/2026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7DC217-DF71-1A49-B3EA-559F1F43B0F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6425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7DC217-DF71-1A49-B3EA-559F1F43B0FF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93858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7DC217-DF71-1A49-B3EA-559F1F43B0F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52478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7DC217-DF71-1A49-B3EA-559F1F43B0FF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89489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7DC217-DF71-1A49-B3EA-559F1F43B0FF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27438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7DC217-DF71-1A49-B3EA-559F1F43B0FF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008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3537B6D-42A5-F449-2691-321A167F7C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-3419"/>
            <a:ext cx="12192000" cy="6861419"/>
            <a:chOff x="0" y="-3419"/>
            <a:chExt cx="12192000" cy="6861419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02465C8-266D-104C-9C49-323DF4A8277E}"/>
                </a:ext>
              </a:extLst>
            </p:cNvPr>
            <p:cNvSpPr/>
            <p:nvPr userDrawn="1"/>
          </p:nvSpPr>
          <p:spPr>
            <a:xfrm>
              <a:off x="583746" y="4960030"/>
              <a:ext cx="1551214" cy="1551214"/>
            </a:xfrm>
            <a:prstGeom prst="ellipse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37979A1C-BF60-B345-A664-2E4F7A3461EB}"/>
                </a:ext>
              </a:extLst>
            </p:cNvPr>
            <p:cNvSpPr/>
            <p:nvPr userDrawn="1"/>
          </p:nvSpPr>
          <p:spPr>
            <a:xfrm>
              <a:off x="1" y="4571999"/>
              <a:ext cx="1118508" cy="1118508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58080B3E-915C-2D4C-8608-596E1BFD6387}"/>
                </a:ext>
              </a:extLst>
            </p:cNvPr>
            <p:cNvSpPr/>
            <p:nvPr userDrawn="1"/>
          </p:nvSpPr>
          <p:spPr>
            <a:xfrm>
              <a:off x="1" y="5739492"/>
              <a:ext cx="1118508" cy="1118508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15FBB50-09C8-B64E-AE57-67C5E70810CB}"/>
                </a:ext>
              </a:extLst>
            </p:cNvPr>
            <p:cNvGrpSpPr/>
            <p:nvPr userDrawn="1"/>
          </p:nvGrpSpPr>
          <p:grpSpPr>
            <a:xfrm>
              <a:off x="8264427" y="-3419"/>
              <a:ext cx="3927573" cy="3165022"/>
              <a:chOff x="9857014" y="13834"/>
              <a:chExt cx="2334986" cy="1881641"/>
            </a:xfrm>
          </p:grpSpPr>
          <p:sp>
            <p:nvSpPr>
              <p:cNvPr id="15" name="Freeform 14">
                <a:extLst>
                  <a:ext uri="{FF2B5EF4-FFF2-40B4-BE49-F238E27FC236}">
                    <a16:creationId xmlns:a16="http://schemas.microsoft.com/office/drawing/2014/main" id="{EFBF1E52-11FA-DC48-B7AD-75734232FFE8}"/>
                  </a:ext>
                </a:extLst>
              </p:cNvPr>
              <p:cNvSpPr/>
              <p:nvPr userDrawn="1"/>
            </p:nvSpPr>
            <p:spPr>
              <a:xfrm rot="5400000" flipH="1" flipV="1">
                <a:off x="10667433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Freeform 15">
                <a:extLst>
                  <a:ext uri="{FF2B5EF4-FFF2-40B4-BE49-F238E27FC236}">
                    <a16:creationId xmlns:a16="http://schemas.microsoft.com/office/drawing/2014/main" id="{4850B620-49F5-3748-84AF-682555D52792}"/>
                  </a:ext>
                </a:extLst>
              </p:cNvPr>
              <p:cNvSpPr/>
              <p:nvPr userDrawn="1"/>
            </p:nvSpPr>
            <p:spPr>
              <a:xfrm rot="16200000" flipV="1">
                <a:off x="9499940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BC68F289-2744-2F48-893A-3F17911625C8}"/>
                </a:ext>
              </a:extLst>
            </p:cNvPr>
            <p:cNvSpPr/>
            <p:nvPr userDrawn="1"/>
          </p:nvSpPr>
          <p:spPr>
            <a:xfrm>
              <a:off x="0" y="-1"/>
              <a:ext cx="1167493" cy="1167493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9E240E8A-950E-7946-826C-415CB5DACA43}"/>
                </a:ext>
              </a:extLst>
            </p:cNvPr>
            <p:cNvSpPr/>
            <p:nvPr userDrawn="1"/>
          </p:nvSpPr>
          <p:spPr>
            <a:xfrm>
              <a:off x="11024507" y="4580708"/>
              <a:ext cx="1167493" cy="2277292"/>
            </a:xfrm>
            <a:custGeom>
              <a:avLst/>
              <a:gdLst>
                <a:gd name="connsiteX0" fmla="*/ 1167473 w 1167493"/>
                <a:gd name="connsiteY0" fmla="*/ 0 h 2272167"/>
                <a:gd name="connsiteX1" fmla="*/ 1167493 w 1167493"/>
                <a:gd name="connsiteY1" fmla="*/ 0 h 2272167"/>
                <a:gd name="connsiteX2" fmla="*/ 1167493 w 1167493"/>
                <a:gd name="connsiteY2" fmla="*/ 492960 h 2272167"/>
                <a:gd name="connsiteX3" fmla="*/ 1167493 w 1167493"/>
                <a:gd name="connsiteY3" fmla="*/ 720385 h 2272167"/>
                <a:gd name="connsiteX4" fmla="*/ 1167493 w 1167493"/>
                <a:gd name="connsiteY4" fmla="*/ 2272167 h 2272167"/>
                <a:gd name="connsiteX5" fmla="*/ 0 w 1167493"/>
                <a:gd name="connsiteY5" fmla="*/ 2272167 h 2272167"/>
                <a:gd name="connsiteX6" fmla="*/ 0 w 1167493"/>
                <a:gd name="connsiteY6" fmla="*/ 1898074 h 2272167"/>
                <a:gd name="connsiteX7" fmla="*/ 0 w 1167493"/>
                <a:gd name="connsiteY7" fmla="*/ 1271597 h 2272167"/>
                <a:gd name="connsiteX8" fmla="*/ 0 w 1167493"/>
                <a:gd name="connsiteY8" fmla="*/ 1177688 h 2272167"/>
                <a:gd name="connsiteX9" fmla="*/ 1048124 w 1167493"/>
                <a:gd name="connsiteY9" fmla="*/ 6080 h 2272167"/>
                <a:gd name="connsiteX10" fmla="*/ 1167473 w 1167493"/>
                <a:gd name="connsiteY10" fmla="*/ 0 h 2272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67493" h="2272167">
                  <a:moveTo>
                    <a:pt x="1167473" y="0"/>
                  </a:moveTo>
                  <a:lnTo>
                    <a:pt x="1167493" y="0"/>
                  </a:lnTo>
                  <a:lnTo>
                    <a:pt x="1167493" y="492960"/>
                  </a:lnTo>
                  <a:lnTo>
                    <a:pt x="1167493" y="720385"/>
                  </a:lnTo>
                  <a:lnTo>
                    <a:pt x="1167493" y="2272167"/>
                  </a:lnTo>
                  <a:lnTo>
                    <a:pt x="0" y="2272167"/>
                  </a:lnTo>
                  <a:lnTo>
                    <a:pt x="0" y="1898074"/>
                  </a:lnTo>
                  <a:lnTo>
                    <a:pt x="0" y="1271597"/>
                  </a:lnTo>
                  <a:lnTo>
                    <a:pt x="0" y="1177688"/>
                  </a:lnTo>
                  <a:cubicBezTo>
                    <a:pt x="0" y="567919"/>
                    <a:pt x="459408" y="66389"/>
                    <a:pt x="1048124" y="6080"/>
                  </a:cubicBezTo>
                  <a:lnTo>
                    <a:pt x="1167473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7493" y="232913"/>
            <a:ext cx="7096933" cy="3830130"/>
          </a:xfrm>
        </p:spPr>
        <p:txBody>
          <a:bodyPr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AC10D125-AB73-D276-4947-94204736A3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0"/>
            <a:ext cx="12191999" cy="6858000"/>
            <a:chOff x="1" y="0"/>
            <a:chExt cx="12191999" cy="6858000"/>
          </a:xfrm>
        </p:grpSpPr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6A7F6A3F-E1DD-A246-9A6D-5F9B18BA25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055FD0FC-C8FF-6741-A364-A29CDC6F9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+mn-lt"/>
              </a:endParaRPr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D11C9832-A021-954E-A34F-2988D1189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861BC34-DFBF-2D4F-B463-FCFBC08391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 userDrawn="1"/>
          </p:nvGrpSpPr>
          <p:grpSpPr>
            <a:xfrm>
              <a:off x="8082092" y="5590903"/>
              <a:ext cx="1572380" cy="1267097"/>
              <a:chOff x="7413403" y="4976359"/>
              <a:chExt cx="2334986" cy="1881641"/>
            </a:xfrm>
          </p:grpSpPr>
          <p:sp>
            <p:nvSpPr>
              <p:cNvPr id="7" name="Freeform 6">
                <a:extLst>
                  <a:ext uri="{FF2B5EF4-FFF2-40B4-BE49-F238E27FC236}">
                    <a16:creationId xmlns:a16="http://schemas.microsoft.com/office/drawing/2014/main" id="{55C37C19-F268-4A43-A0D4-3B1B38D48952}"/>
                  </a:ext>
                </a:extLst>
              </p:cNvPr>
              <p:cNvSpPr/>
              <p:nvPr userDrawn="1"/>
            </p:nvSpPr>
            <p:spPr>
              <a:xfrm rot="5400000" flipH="1" flipV="1">
                <a:off x="8223822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latin typeface="+mn-lt"/>
                </a:endParaRPr>
              </a:p>
            </p:txBody>
          </p:sp>
          <p:sp>
            <p:nvSpPr>
              <p:cNvPr id="8" name="Freeform 7">
                <a:extLst>
                  <a:ext uri="{FF2B5EF4-FFF2-40B4-BE49-F238E27FC236}">
                    <a16:creationId xmlns:a16="http://schemas.microsoft.com/office/drawing/2014/main" id="{E4F760E5-9D5D-E44F-AEBF-20CA8DE87D11}"/>
                  </a:ext>
                </a:extLst>
              </p:cNvPr>
              <p:cNvSpPr/>
              <p:nvPr userDrawn="1"/>
            </p:nvSpPr>
            <p:spPr>
              <a:xfrm rot="16200000" flipV="1">
                <a:off x="7056329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latin typeface="+mn-lt"/>
                </a:endParaRPr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8864" y="102021"/>
            <a:ext cx="9779183" cy="1744415"/>
          </a:xfrm>
        </p:spPr>
        <p:txBody>
          <a:bodyPr anchor="b">
            <a:noAutofit/>
          </a:bodyPr>
          <a:lstStyle>
            <a:lvl1pPr>
              <a:defRPr sz="42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58865" y="2017467"/>
            <a:ext cx="9779182" cy="3366815"/>
          </a:xfrm>
        </p:spPr>
        <p:txBody>
          <a:bodyPr>
            <a:norm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27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Righ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AC10D125-AB73-D276-4947-94204736A3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1" y="0"/>
            <a:ext cx="12191999" cy="6858000"/>
            <a:chOff x="1" y="0"/>
            <a:chExt cx="12191999" cy="6858000"/>
          </a:xfrm>
        </p:grpSpPr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6A7F6A3F-E1DD-A246-9A6D-5F9B18BA25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055FD0FC-C8FF-6741-A364-A29CDC6F9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+mn-lt"/>
              </a:endParaRPr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D11C9832-A021-954E-A34F-2988D1189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861BC34-DFBF-2D4F-B463-FCFBC08391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 userDrawn="1"/>
          </p:nvGrpSpPr>
          <p:grpSpPr>
            <a:xfrm>
              <a:off x="8082092" y="5590903"/>
              <a:ext cx="1572380" cy="1267097"/>
              <a:chOff x="7413403" y="4976359"/>
              <a:chExt cx="2334986" cy="1881641"/>
            </a:xfrm>
          </p:grpSpPr>
          <p:sp>
            <p:nvSpPr>
              <p:cNvPr id="7" name="Freeform 6">
                <a:extLst>
                  <a:ext uri="{FF2B5EF4-FFF2-40B4-BE49-F238E27FC236}">
                    <a16:creationId xmlns:a16="http://schemas.microsoft.com/office/drawing/2014/main" id="{55C37C19-F268-4A43-A0D4-3B1B38D48952}"/>
                  </a:ext>
                </a:extLst>
              </p:cNvPr>
              <p:cNvSpPr/>
              <p:nvPr userDrawn="1"/>
            </p:nvSpPr>
            <p:spPr>
              <a:xfrm rot="5400000" flipH="1" flipV="1">
                <a:off x="8223822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latin typeface="+mn-lt"/>
                </a:endParaRPr>
              </a:p>
            </p:txBody>
          </p:sp>
          <p:sp>
            <p:nvSpPr>
              <p:cNvPr id="8" name="Freeform 7">
                <a:extLst>
                  <a:ext uri="{FF2B5EF4-FFF2-40B4-BE49-F238E27FC236}">
                    <a16:creationId xmlns:a16="http://schemas.microsoft.com/office/drawing/2014/main" id="{E4F760E5-9D5D-E44F-AEBF-20CA8DE87D11}"/>
                  </a:ext>
                </a:extLst>
              </p:cNvPr>
              <p:cNvSpPr/>
              <p:nvPr userDrawn="1"/>
            </p:nvSpPr>
            <p:spPr>
              <a:xfrm rot="16200000" flipV="1">
                <a:off x="7056329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latin typeface="+mn-lt"/>
                </a:endParaRPr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1371600"/>
            <a:ext cx="5486400" cy="4114800"/>
          </a:xfrm>
        </p:spPr>
        <p:txBody>
          <a:bodyPr anchor="ctr" anchorCtr="0">
            <a:noAutofit/>
          </a:bodyPr>
          <a:lstStyle>
            <a:lvl1pPr>
              <a:defRPr sz="60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3124234B-E1C4-2616-9993-A23142AA69B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83438" y="1168400"/>
            <a:ext cx="4500562" cy="4521200"/>
          </a:xfrm>
          <a:prstGeom prst="ellipse">
            <a:avLst/>
          </a:prstGeom>
          <a:solidFill>
            <a:schemeClr val="accent2"/>
          </a:solidFill>
        </p:spPr>
        <p:txBody>
          <a:bodyPr/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1266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Lef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AC10D125-AB73-D276-4947-94204736A3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0"/>
            <a:ext cx="12191999" cy="6858000"/>
            <a:chOff x="1" y="0"/>
            <a:chExt cx="12191999" cy="6858000"/>
          </a:xfrm>
        </p:grpSpPr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6A7F6A3F-E1DD-A246-9A6D-5F9B18BA25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055FD0FC-C8FF-6741-A364-A29CDC6F9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+mn-lt"/>
              </a:endParaRPr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D11C9832-A021-954E-A34F-2988D1189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861BC34-DFBF-2D4F-B463-FCFBC08391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 userDrawn="1"/>
          </p:nvGrpSpPr>
          <p:grpSpPr>
            <a:xfrm>
              <a:off x="8082092" y="5590903"/>
              <a:ext cx="1572380" cy="1267097"/>
              <a:chOff x="7413403" y="4976359"/>
              <a:chExt cx="2334986" cy="1881641"/>
            </a:xfrm>
          </p:grpSpPr>
          <p:sp>
            <p:nvSpPr>
              <p:cNvPr id="7" name="Freeform 6">
                <a:extLst>
                  <a:ext uri="{FF2B5EF4-FFF2-40B4-BE49-F238E27FC236}">
                    <a16:creationId xmlns:a16="http://schemas.microsoft.com/office/drawing/2014/main" id="{55C37C19-F268-4A43-A0D4-3B1B38D48952}"/>
                  </a:ext>
                </a:extLst>
              </p:cNvPr>
              <p:cNvSpPr/>
              <p:nvPr userDrawn="1"/>
            </p:nvSpPr>
            <p:spPr>
              <a:xfrm rot="5400000" flipH="1" flipV="1">
                <a:off x="8223822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latin typeface="+mn-lt"/>
                </a:endParaRPr>
              </a:p>
            </p:txBody>
          </p:sp>
          <p:sp>
            <p:nvSpPr>
              <p:cNvPr id="8" name="Freeform 7">
                <a:extLst>
                  <a:ext uri="{FF2B5EF4-FFF2-40B4-BE49-F238E27FC236}">
                    <a16:creationId xmlns:a16="http://schemas.microsoft.com/office/drawing/2014/main" id="{E4F760E5-9D5D-E44F-AEBF-20CA8DE87D11}"/>
                  </a:ext>
                </a:extLst>
              </p:cNvPr>
              <p:cNvSpPr/>
              <p:nvPr userDrawn="1"/>
            </p:nvSpPr>
            <p:spPr>
              <a:xfrm rot="16200000" flipV="1">
                <a:off x="7056329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latin typeface="+mn-lt"/>
                </a:endParaRPr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0" y="457200"/>
            <a:ext cx="5120640" cy="3200400"/>
          </a:xfrm>
        </p:spPr>
        <p:txBody>
          <a:bodyPr anchor="b" anchorCtr="0">
            <a:noAutofit/>
          </a:bodyPr>
          <a:lstStyle>
            <a:lvl1pPr>
              <a:defRPr sz="60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63DBBF-E63D-81E5-E7CE-32F6F2C2F93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943598" y="3657600"/>
            <a:ext cx="5120640" cy="1828800"/>
          </a:xfrm>
        </p:spPr>
        <p:txBody>
          <a:bodyPr anchor="t" anchorCtr="0">
            <a:noAutofit/>
          </a:bodyPr>
          <a:lstStyle>
            <a:lvl1pPr marL="0" indent="0" algn="l">
              <a:buNone/>
              <a:defRPr sz="32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64033732-ADA1-C540-7276-3FF5CDEF2C5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04238" y="1157224"/>
            <a:ext cx="4500562" cy="4521200"/>
          </a:xfrm>
          <a:prstGeom prst="ellipse">
            <a:avLst/>
          </a:prstGeom>
          <a:solidFill>
            <a:schemeClr val="accent2"/>
          </a:solidFill>
        </p:spPr>
        <p:txBody>
          <a:bodyPr/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3856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CCEDB282-8288-C81F-52B5-048A3E80C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-1"/>
            <a:ext cx="12208822" cy="6858003"/>
            <a:chOff x="0" y="-1"/>
            <a:chExt cx="12208822" cy="6858003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A62587F-7496-384A-AF40-18FC8CF0709D}"/>
                </a:ext>
              </a:extLst>
            </p:cNvPr>
            <p:cNvSpPr/>
            <p:nvPr userDrawn="1"/>
          </p:nvSpPr>
          <p:spPr>
            <a:xfrm>
              <a:off x="0" y="2286002"/>
              <a:ext cx="12208822" cy="457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84DB028B-A475-224B-B675-A15A56CAD0BF}"/>
                </a:ext>
              </a:extLst>
            </p:cNvPr>
            <p:cNvSpPr/>
            <p:nvPr userDrawn="1"/>
          </p:nvSpPr>
          <p:spPr>
            <a:xfrm flipH="1">
              <a:off x="8597718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61C34955-105B-4D4D-B51D-754C5D38A85D}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2734DEB1-EC02-2E42-9292-4ADD115060A5}"/>
                </a:ext>
              </a:extLst>
            </p:cNvPr>
            <p:cNvSpPr/>
            <p:nvPr userDrawn="1"/>
          </p:nvSpPr>
          <p:spPr>
            <a:xfrm rot="5400000" flipH="1" flipV="1">
              <a:off x="10344100" y="438098"/>
              <a:ext cx="2285999" cy="1409801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5E932F0D-7FC3-634B-932C-3625C16C8DE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45085"/>
            <a:ext cx="9779183" cy="1600835"/>
          </a:xfrm>
        </p:spPr>
        <p:txBody>
          <a:bodyPr anchor="b">
            <a:noAutofit/>
          </a:bodyPr>
          <a:lstStyle>
            <a:lvl1pPr>
              <a:defRPr sz="42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1EED44-783E-8705-4119-D7E9F7D4F2B4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1166087" y="2652713"/>
            <a:ext cx="9780587" cy="3436936"/>
          </a:xfrm>
        </p:spPr>
        <p:txBody>
          <a:bodyPr>
            <a:normAutofit/>
          </a:bodyPr>
          <a:lstStyle>
            <a:lvl1pPr marL="342900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1pPr>
            <a:lvl2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2pPr>
            <a:lvl3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3pPr>
            <a:lvl4pPr marL="1097280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4pPr>
            <a:lvl5pPr marL="1371600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5D4F5-F69B-42F6-8A9D-330F696E1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9A23A-2238-4904-8692-9F2DAE8B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9FC35-DDC8-45FB-8ACB-21C15F57C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3176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95FBCE6F-2AA9-31FE-8148-33B480735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067EACEC-C2DD-EA42-8504-176673AD1F20}"/>
                </a:ext>
              </a:extLst>
            </p:cNvPr>
            <p:cNvSpPr/>
            <p:nvPr userDrawn="1"/>
          </p:nvSpPr>
          <p:spPr>
            <a:xfrm>
              <a:off x="0" y="0"/>
              <a:ext cx="8025490" cy="6858000"/>
            </a:xfrm>
            <a:custGeom>
              <a:avLst/>
              <a:gdLst>
                <a:gd name="connsiteX0" fmla="*/ 0 w 8025490"/>
                <a:gd name="connsiteY0" fmla="*/ 0 h 6858000"/>
                <a:gd name="connsiteX1" fmla="*/ 4596490 w 8025490"/>
                <a:gd name="connsiteY1" fmla="*/ 0 h 6858000"/>
                <a:gd name="connsiteX2" fmla="*/ 8025490 w 8025490"/>
                <a:gd name="connsiteY2" fmla="*/ 3429000 h 6858000"/>
                <a:gd name="connsiteX3" fmla="*/ 4596490 w 8025490"/>
                <a:gd name="connsiteY3" fmla="*/ 6858000 h 6858000"/>
                <a:gd name="connsiteX4" fmla="*/ 0 w 8025490"/>
                <a:gd name="connsiteY4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25490" h="6858000">
                  <a:moveTo>
                    <a:pt x="0" y="0"/>
                  </a:moveTo>
                  <a:lnTo>
                    <a:pt x="4596490" y="0"/>
                  </a:lnTo>
                  <a:cubicBezTo>
                    <a:pt x="6490274" y="0"/>
                    <a:pt x="8025490" y="1535216"/>
                    <a:pt x="8025490" y="3429000"/>
                  </a:cubicBezTo>
                  <a:cubicBezTo>
                    <a:pt x="8025490" y="5322784"/>
                    <a:pt x="6490274" y="6858000"/>
                    <a:pt x="4596490" y="6858000"/>
                  </a:cubicBezTo>
                  <a:lnTo>
                    <a:pt x="0" y="685800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89843C7E-5704-7A46-8974-F3BFA42E7310}"/>
                </a:ext>
              </a:extLst>
            </p:cNvPr>
            <p:cNvGrpSpPr/>
            <p:nvPr userDrawn="1"/>
          </p:nvGrpSpPr>
          <p:grpSpPr>
            <a:xfrm rot="16200000">
              <a:off x="8286528" y="2207195"/>
              <a:ext cx="3032351" cy="2443610"/>
              <a:chOff x="9857014" y="13834"/>
              <a:chExt cx="2334986" cy="1881641"/>
            </a:xfrm>
          </p:grpSpPr>
          <p:sp>
            <p:nvSpPr>
              <p:cNvPr id="15" name="Freeform 14">
                <a:extLst>
                  <a:ext uri="{FF2B5EF4-FFF2-40B4-BE49-F238E27FC236}">
                    <a16:creationId xmlns:a16="http://schemas.microsoft.com/office/drawing/2014/main" id="{EFBF1E52-11FA-DC48-B7AD-75734232FFE8}"/>
                  </a:ext>
                </a:extLst>
              </p:cNvPr>
              <p:cNvSpPr/>
              <p:nvPr userDrawn="1"/>
            </p:nvSpPr>
            <p:spPr>
              <a:xfrm rot="5400000" flipH="1" flipV="1">
                <a:off x="10667433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Freeform 15">
                <a:extLst>
                  <a:ext uri="{FF2B5EF4-FFF2-40B4-BE49-F238E27FC236}">
                    <a16:creationId xmlns:a16="http://schemas.microsoft.com/office/drawing/2014/main" id="{4850B620-49F5-3748-84AF-682555D52792}"/>
                  </a:ext>
                </a:extLst>
              </p:cNvPr>
              <p:cNvSpPr/>
              <p:nvPr userDrawn="1"/>
            </p:nvSpPr>
            <p:spPr>
              <a:xfrm rot="16200000" flipV="1">
                <a:off x="9499940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0B179973-08D2-EF40-B516-35E75E906394}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6C811FF3-E48A-194D-8022-65F8C3A17449}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7494" y="177553"/>
            <a:ext cx="6245912" cy="3269447"/>
          </a:xfrm>
        </p:spPr>
        <p:txBody>
          <a:bodyPr bIns="0" anchor="b">
            <a:noAutofit/>
          </a:bodyPr>
          <a:lstStyle>
            <a:lvl1pPr algn="l">
              <a:defRPr sz="6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67494" y="3492896"/>
            <a:ext cx="6245912" cy="912850"/>
          </a:xfrm>
        </p:spPr>
        <p:txBody>
          <a:bodyPr anchor="ctr" anchorCtr="0"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986529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14DB56B5-5DD7-95E3-52B2-EDC4B3F130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0"/>
            <a:ext cx="12191999" cy="6858000"/>
            <a:chOff x="1" y="0"/>
            <a:chExt cx="12191999" cy="6858000"/>
          </a:xfrm>
        </p:grpSpPr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6A7F6A3F-E1DD-A246-9A6D-5F9B18BA2588}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055FD0FC-C8FF-6741-A364-A29CDC6F9495}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D11C9832-A021-954E-A34F-2988D1189AE9}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861BC34-DFBF-2D4F-B463-FCFBC08391FF}"/>
                </a:ext>
              </a:extLst>
            </p:cNvPr>
            <p:cNvGrpSpPr/>
            <p:nvPr userDrawn="1"/>
          </p:nvGrpSpPr>
          <p:grpSpPr>
            <a:xfrm>
              <a:off x="8082092" y="5590903"/>
              <a:ext cx="1572380" cy="1267097"/>
              <a:chOff x="7413403" y="4976359"/>
              <a:chExt cx="2334986" cy="1881641"/>
            </a:xfrm>
          </p:grpSpPr>
          <p:sp>
            <p:nvSpPr>
              <p:cNvPr id="7" name="Freeform 6">
                <a:extLst>
                  <a:ext uri="{FF2B5EF4-FFF2-40B4-BE49-F238E27FC236}">
                    <a16:creationId xmlns:a16="http://schemas.microsoft.com/office/drawing/2014/main" id="{55C37C19-F268-4A43-A0D4-3B1B38D48952}"/>
                  </a:ext>
                </a:extLst>
              </p:cNvPr>
              <p:cNvSpPr/>
              <p:nvPr userDrawn="1"/>
            </p:nvSpPr>
            <p:spPr>
              <a:xfrm rot="5400000" flipH="1" flipV="1">
                <a:off x="8223822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latin typeface="+mn-lt"/>
                </a:endParaRPr>
              </a:p>
            </p:txBody>
          </p:sp>
          <p:sp>
            <p:nvSpPr>
              <p:cNvPr id="8" name="Freeform 7">
                <a:extLst>
                  <a:ext uri="{FF2B5EF4-FFF2-40B4-BE49-F238E27FC236}">
                    <a16:creationId xmlns:a16="http://schemas.microsoft.com/office/drawing/2014/main" id="{E4F760E5-9D5D-E44F-AEBF-20CA8DE87D11}"/>
                  </a:ext>
                </a:extLst>
              </p:cNvPr>
              <p:cNvSpPr/>
              <p:nvPr userDrawn="1"/>
            </p:nvSpPr>
            <p:spPr>
              <a:xfrm rot="16200000" flipV="1">
                <a:off x="7056329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latin typeface="+mn-lt"/>
                </a:endParaRPr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136526"/>
            <a:ext cx="9601200" cy="1653371"/>
          </a:xfrm>
        </p:spPr>
        <p:txBody>
          <a:bodyPr anchor="b">
            <a:noAutofit/>
          </a:bodyPr>
          <a:lstStyle>
            <a:lvl1pPr>
              <a:defRPr sz="42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67493" y="2023984"/>
            <a:ext cx="4663440" cy="3332832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Font typeface="Arial" panose="020B0604020202020204" pitchFamily="34" charset="0"/>
              <a:buNone/>
              <a:defRPr sz="2000">
                <a:latin typeface="+mn-lt"/>
              </a:defRPr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2pPr>
            <a:lvl3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3pPr>
            <a:lvl4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4pPr>
            <a:lvl5pPr marL="1133856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283235" y="2023984"/>
            <a:ext cx="4663440" cy="3332832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Font typeface="Arial" panose="020B0604020202020204" pitchFamily="34" charset="0"/>
              <a:buNone/>
              <a:defRPr sz="2000">
                <a:latin typeface="+mn-lt"/>
              </a:defRPr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2pPr>
            <a:lvl3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3pPr>
            <a:lvl4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4pPr>
            <a:lvl5pPr marL="1133856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7843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1A0E8D4A-B13C-C7EE-5E27-278124A127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1"/>
            <a:ext cx="12191999" cy="6857999"/>
            <a:chOff x="1" y="1"/>
            <a:chExt cx="12191999" cy="6857999"/>
          </a:xfrm>
        </p:grpSpPr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6A7F6A3F-E1DD-A246-9A6D-5F9B18BA2588}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055FD0FC-C8FF-6741-A364-A29CDC6F9495}"/>
                </a:ext>
              </a:extLst>
            </p:cNvPr>
            <p:cNvSpPr/>
            <p:nvPr userDrawn="1"/>
          </p:nvSpPr>
          <p:spPr>
            <a:xfrm rot="5400000" flipH="1">
              <a:off x="1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69008"/>
            <a:ext cx="9779183" cy="1706563"/>
          </a:xfrm>
        </p:spPr>
        <p:txBody>
          <a:bodyPr anchor="b">
            <a:noAutofit/>
          </a:bodyPr>
          <a:lstStyle>
            <a:lvl1pPr>
              <a:defRPr sz="42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26B296A-EB6A-9BE9-E813-B15C46524F4D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1167493" y="2023984"/>
            <a:ext cx="4663440" cy="3332832"/>
          </a:xfrm>
        </p:spPr>
        <p:txBody>
          <a:bodyPr>
            <a:normAutofit/>
          </a:bodyPr>
          <a:lstStyle>
            <a:lvl1pPr marL="530352" indent="-530352">
              <a:spcBef>
                <a:spcPts val="1000"/>
              </a:spcBef>
              <a:buFont typeface="+mj-lt"/>
              <a:buAutoNum type="arabicPeriod"/>
              <a:defRPr sz="2000">
                <a:solidFill>
                  <a:schemeClr val="bg1"/>
                </a:solidFill>
                <a:latin typeface="+mn-lt"/>
              </a:defRPr>
            </a:lvl1pPr>
            <a:lvl2pPr marL="1097280" indent="-530352">
              <a:spcBef>
                <a:spcPts val="1000"/>
              </a:spcBef>
              <a:buFont typeface="+mj-lt"/>
              <a:buAutoNum type="alphaLcPeriod"/>
              <a:defRPr sz="2000">
                <a:solidFill>
                  <a:schemeClr val="bg1"/>
                </a:solidFill>
                <a:latin typeface="+mn-lt"/>
              </a:defRPr>
            </a:lvl2pPr>
            <a:lvl3pPr marL="1645920" indent="-530352">
              <a:spcBef>
                <a:spcPts val="1000"/>
              </a:spcBef>
              <a:buFont typeface="+mj-lt"/>
              <a:buAutoNum type="arabicParenR"/>
              <a:defRPr sz="2000">
                <a:solidFill>
                  <a:schemeClr val="bg1"/>
                </a:solidFill>
                <a:latin typeface="+mn-lt"/>
              </a:defRPr>
            </a:lvl3pPr>
            <a:lvl4pPr marL="1920240" indent="-530352">
              <a:spcBef>
                <a:spcPts val="1000"/>
              </a:spcBef>
              <a:buFont typeface="+mj-lt"/>
              <a:buAutoNum type="alphaLcParenR"/>
              <a:defRPr sz="2000">
                <a:solidFill>
                  <a:schemeClr val="bg1"/>
                </a:solidFill>
                <a:latin typeface="+mn-lt"/>
              </a:defRPr>
            </a:lvl4pPr>
            <a:lvl5pPr marL="2560320" indent="-514350">
              <a:spcBef>
                <a:spcPts val="1000"/>
              </a:spcBef>
              <a:buFont typeface="+mj-lt"/>
              <a:buAutoNum type="romanLcPeriod"/>
              <a:defRPr sz="20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435B7D5-E7F8-1267-8942-3C97BE836B98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6283235" y="2023984"/>
            <a:ext cx="4663440" cy="3332832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  <a:latin typeface="+mn-lt"/>
              </a:defRPr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2pPr>
            <a:lvl3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3pPr>
            <a:lvl4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4pPr>
            <a:lvl5pPr marL="1133856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0426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and Image 1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CCEDB282-8288-C81F-52B5-048A3E80C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12208822" cy="6858002"/>
            <a:chOff x="0" y="0"/>
            <a:chExt cx="12208822" cy="685800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A62587F-7496-384A-AF40-18FC8CF0709D}"/>
                </a:ext>
              </a:extLst>
            </p:cNvPr>
            <p:cNvSpPr/>
            <p:nvPr userDrawn="1"/>
          </p:nvSpPr>
          <p:spPr>
            <a:xfrm>
              <a:off x="0" y="2286002"/>
              <a:ext cx="12208822" cy="457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84DB028B-A475-224B-B675-A15A56CAD0BF}"/>
                </a:ext>
              </a:extLst>
            </p:cNvPr>
            <p:cNvSpPr/>
            <p:nvPr userDrawn="1"/>
          </p:nvSpPr>
          <p:spPr>
            <a:xfrm flipH="1">
              <a:off x="8597718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61C34955-105B-4D4D-B51D-754C5D38A85D}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5E932F0D-7FC3-634B-932C-3625C16C8DE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457200"/>
            <a:ext cx="10643508" cy="1371600"/>
          </a:xfrm>
        </p:spPr>
        <p:txBody>
          <a:bodyPr anchor="b">
            <a:noAutofit/>
          </a:bodyPr>
          <a:lstStyle>
            <a:lvl1pPr>
              <a:defRPr sz="42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07A1CF7-9B3B-E43E-830E-DAB65B608249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1166088" y="2652713"/>
            <a:ext cx="5394959" cy="3436936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  <a:latin typeface="+mn-lt"/>
              </a:defRPr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2pPr>
            <a:lvl3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3pPr>
            <a:lvl4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4pPr>
            <a:lvl5pPr marL="1133856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Picture Placeholder 14">
            <a:extLst>
              <a:ext uri="{FF2B5EF4-FFF2-40B4-BE49-F238E27FC236}">
                <a16:creationId xmlns:a16="http://schemas.microsoft.com/office/drawing/2014/main" id="{D976D8D6-3BDC-1908-3425-FEE3EEF51A2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317920" y="1447800"/>
            <a:ext cx="4214010" cy="4214010"/>
          </a:xfrm>
          <a:prstGeom prst="ellipse">
            <a:avLst/>
          </a:prstGeom>
          <a:solidFill>
            <a:schemeClr val="accent2"/>
          </a:solidFill>
        </p:spPr>
        <p:txBody>
          <a:bodyPr/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5D4F5-F69B-42F6-8A9D-330F696E1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9A23A-2238-4904-8692-9F2DAE8B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9FC35-DDC8-45FB-8ACB-21C15F57C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3030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rt 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ABA2A58C-57B7-834C-8F5C-3299322411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rot="16200000">
            <a:off x="10772262" y="152641"/>
            <a:ext cx="1572380" cy="1267097"/>
            <a:chOff x="7413403" y="4976359"/>
            <a:chExt cx="2334986" cy="1881641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801D8067-144A-FE48-AF1E-529B662DCAD3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2ECA7D87-C78C-C140-AA28-C0FB20209045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136526"/>
            <a:ext cx="9779183" cy="1570038"/>
          </a:xfrm>
        </p:spPr>
        <p:txBody>
          <a:bodyPr anchor="b">
            <a:noAutofit/>
          </a:bodyPr>
          <a:lstStyle>
            <a:lvl1pPr>
              <a:defRPr sz="42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67493" y="2084832"/>
            <a:ext cx="9779182" cy="3366813"/>
          </a:xfrm>
        </p:spPr>
        <p:txBody>
          <a:bodyPr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945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78AD52EA-B01E-8D38-D87A-BF7EB5B58A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-1"/>
            <a:ext cx="12192001" cy="6864796"/>
            <a:chOff x="0" y="-1"/>
            <a:chExt cx="12192001" cy="686479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9AC79249-FDC0-364D-A734-AE1DE1605D28}"/>
                </a:ext>
              </a:extLst>
            </p:cNvPr>
            <p:cNvSpPr/>
            <p:nvPr userDrawn="1"/>
          </p:nvSpPr>
          <p:spPr>
            <a:xfrm>
              <a:off x="8264426" y="0"/>
              <a:ext cx="3927574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15FBB50-09C8-B64E-AE57-67C5E70810CB}"/>
                </a:ext>
              </a:extLst>
            </p:cNvPr>
            <p:cNvGrpSpPr/>
            <p:nvPr userDrawn="1"/>
          </p:nvGrpSpPr>
          <p:grpSpPr>
            <a:xfrm>
              <a:off x="8264427" y="3685939"/>
              <a:ext cx="3927573" cy="3178856"/>
              <a:chOff x="9857014" y="13834"/>
              <a:chExt cx="2334986" cy="1881641"/>
            </a:xfrm>
          </p:grpSpPr>
          <p:sp>
            <p:nvSpPr>
              <p:cNvPr id="15" name="Freeform 14">
                <a:extLst>
                  <a:ext uri="{FF2B5EF4-FFF2-40B4-BE49-F238E27FC236}">
                    <a16:creationId xmlns:a16="http://schemas.microsoft.com/office/drawing/2014/main" id="{EFBF1E52-11FA-DC48-B7AD-75734232FFE8}"/>
                  </a:ext>
                </a:extLst>
              </p:cNvPr>
              <p:cNvSpPr/>
              <p:nvPr userDrawn="1"/>
            </p:nvSpPr>
            <p:spPr>
              <a:xfrm rot="5400000" flipH="1" flipV="1">
                <a:off x="10667433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Freeform 15">
                <a:extLst>
                  <a:ext uri="{FF2B5EF4-FFF2-40B4-BE49-F238E27FC236}">
                    <a16:creationId xmlns:a16="http://schemas.microsoft.com/office/drawing/2014/main" id="{4850B620-49F5-3748-84AF-682555D52792}"/>
                  </a:ext>
                </a:extLst>
              </p:cNvPr>
              <p:cNvSpPr/>
              <p:nvPr userDrawn="1"/>
            </p:nvSpPr>
            <p:spPr>
              <a:xfrm rot="16200000" flipV="1">
                <a:off x="9499940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BC68F289-2744-2F48-893A-3F17911625C8}"/>
                </a:ext>
              </a:extLst>
            </p:cNvPr>
            <p:cNvSpPr/>
            <p:nvPr userDrawn="1"/>
          </p:nvSpPr>
          <p:spPr>
            <a:xfrm>
              <a:off x="0" y="-1"/>
              <a:ext cx="1167493" cy="1167493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39563C76-BC00-DE47-88F5-C24D3CE3325A}"/>
                </a:ext>
              </a:extLst>
            </p:cNvPr>
            <p:cNvSpPr/>
            <p:nvPr userDrawn="1"/>
          </p:nvSpPr>
          <p:spPr>
            <a:xfrm>
              <a:off x="10228214" y="-1"/>
              <a:ext cx="1963787" cy="3178856"/>
            </a:xfrm>
            <a:custGeom>
              <a:avLst/>
              <a:gdLst>
                <a:gd name="connsiteX0" fmla="*/ 0 w 1963787"/>
                <a:gd name="connsiteY0" fmla="*/ 0 h 3178856"/>
                <a:gd name="connsiteX1" fmla="*/ 1963787 w 1963787"/>
                <a:gd name="connsiteY1" fmla="*/ 0 h 3178856"/>
                <a:gd name="connsiteX2" fmla="*/ 1963787 w 1963787"/>
                <a:gd name="connsiteY2" fmla="*/ 1967129 h 3178856"/>
                <a:gd name="connsiteX3" fmla="*/ 1963787 w 1963787"/>
                <a:gd name="connsiteY3" fmla="*/ 2349671 h 3178856"/>
                <a:gd name="connsiteX4" fmla="*/ 1963787 w 1963787"/>
                <a:gd name="connsiteY4" fmla="*/ 3178856 h 3178856"/>
                <a:gd name="connsiteX5" fmla="*/ 1963753 w 1963787"/>
                <a:gd name="connsiteY5" fmla="*/ 3178856 h 3178856"/>
                <a:gd name="connsiteX6" fmla="*/ 1763002 w 1963787"/>
                <a:gd name="connsiteY6" fmla="*/ 3168629 h 3178856"/>
                <a:gd name="connsiteX7" fmla="*/ 0 w 1963787"/>
                <a:gd name="connsiteY7" fmla="*/ 1197921 h 3178856"/>
                <a:gd name="connsiteX8" fmla="*/ 0 w 1963787"/>
                <a:gd name="connsiteY8" fmla="*/ 1039961 h 3178856"/>
                <a:gd name="connsiteX9" fmla="*/ 0 w 1963787"/>
                <a:gd name="connsiteY9" fmla="*/ 0 h 3178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63787" h="3178856">
                  <a:moveTo>
                    <a:pt x="0" y="0"/>
                  </a:moveTo>
                  <a:lnTo>
                    <a:pt x="1963787" y="0"/>
                  </a:lnTo>
                  <a:lnTo>
                    <a:pt x="1963787" y="1967129"/>
                  </a:lnTo>
                  <a:lnTo>
                    <a:pt x="1963787" y="2349671"/>
                  </a:lnTo>
                  <a:lnTo>
                    <a:pt x="1963787" y="3178856"/>
                  </a:lnTo>
                  <a:lnTo>
                    <a:pt x="1963753" y="3178856"/>
                  </a:lnTo>
                  <a:lnTo>
                    <a:pt x="1763002" y="3168629"/>
                  </a:lnTo>
                  <a:cubicBezTo>
                    <a:pt x="772749" y="3067186"/>
                    <a:pt x="0" y="2223585"/>
                    <a:pt x="0" y="1197921"/>
                  </a:cubicBezTo>
                  <a:lnTo>
                    <a:pt x="0" y="1039961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7494" y="252549"/>
            <a:ext cx="6220278" cy="3262811"/>
          </a:xfrm>
        </p:spPr>
        <p:txBody>
          <a:bodyPr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67493" y="3685939"/>
            <a:ext cx="6220277" cy="2919512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470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77A09-15C2-4E47-948E-AACAFCA47D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67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74" r:id="rId4"/>
    <p:sldLayoutId id="2147483671" r:id="rId5"/>
    <p:sldLayoutId id="2147483659" r:id="rId6"/>
    <p:sldLayoutId id="2147483668" r:id="rId7"/>
    <p:sldLayoutId id="2147483669" r:id="rId8"/>
    <p:sldLayoutId id="2147483675" r:id="rId9"/>
    <p:sldLayoutId id="2147483661" r:id="rId10"/>
    <p:sldLayoutId id="2147483666" r:id="rId11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din.nodak.edu/about/odin-workdays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odin.nodak.edu/about/listservs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din.nodak.edu/digital-accessibility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F3D98-3C30-4CFC-8643-C81E829C8C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3" y="232913"/>
            <a:ext cx="7096933" cy="3830130"/>
          </a:xfrm>
        </p:spPr>
        <p:txBody>
          <a:bodyPr/>
          <a:lstStyle/>
          <a:p>
            <a:r>
              <a:rPr lang="en-US" sz="3600" dirty="0"/>
              <a:t>Spring 2026 OAC Meeting</a:t>
            </a:r>
            <a:br>
              <a:rPr lang="en-US" sz="5400" dirty="0"/>
            </a:br>
            <a:br>
              <a:rPr lang="en-US" sz="5400" dirty="0"/>
            </a:br>
            <a:r>
              <a:rPr lang="en-US" sz="5400" dirty="0"/>
              <a:t>ODIN Director’s Report</a:t>
            </a:r>
            <a:br>
              <a:rPr lang="en-US" sz="5400" dirty="0"/>
            </a:br>
            <a:br>
              <a:rPr lang="en-US" sz="5400" dirty="0"/>
            </a:br>
            <a:r>
              <a:rPr lang="en-US" sz="3600" dirty="0"/>
              <a:t>Jason Bedsaul</a:t>
            </a:r>
            <a:br>
              <a:rPr lang="en-US" sz="3600" dirty="0"/>
            </a:br>
            <a:r>
              <a:rPr lang="en-US" sz="3600" dirty="0"/>
              <a:t>May 1, 2026</a:t>
            </a:r>
          </a:p>
        </p:txBody>
      </p:sp>
      <p:sp>
        <p:nvSpPr>
          <p:cNvPr id="4" name="AutoShape 2" descr="Home">
            <a:extLst>
              <a:ext uri="{FF2B5EF4-FFF2-40B4-BE49-F238E27FC236}">
                <a16:creationId xmlns:a16="http://schemas.microsoft.com/office/drawing/2014/main" id="{3145450B-E122-7ECA-C2A2-6B6909FAFEF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308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DF434-28DB-4621-A497-D62C41CE0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457200"/>
            <a:ext cx="10643508" cy="1371600"/>
          </a:xfrm>
        </p:spPr>
        <p:txBody>
          <a:bodyPr anchor="b">
            <a:normAutofit/>
          </a:bodyPr>
          <a:lstStyle/>
          <a:p>
            <a:r>
              <a:rPr lang="en-US" dirty="0"/>
              <a:t>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88C46-D0BC-4307-AE55-7601A139E7CB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1166088" y="2652713"/>
            <a:ext cx="5394959" cy="3436936"/>
          </a:xfrm>
        </p:spPr>
        <p:txBody>
          <a:bodyPr vert="horz" lIns="91440" tIns="45720" rIns="91440" bIns="45720" rtlCol="0"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General Office Updates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Alma Updates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Primo NDE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Polaris Updates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Vega Implementations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Other Project Updates</a:t>
            </a:r>
          </a:p>
        </p:txBody>
      </p:sp>
      <p:pic>
        <p:nvPicPr>
          <p:cNvPr id="5" name="Picture Placeholder 4" descr="Close up of blossom">
            <a:extLst>
              <a:ext uri="{FF2B5EF4-FFF2-40B4-BE49-F238E27FC236}">
                <a16:creationId xmlns:a16="http://schemas.microsoft.com/office/drawing/2014/main" id="{AD2FC4DA-4074-C77B-C4A6-0451BB4F9D99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t="16667" b="16667"/>
          <a:stretch>
            <a:fillRect/>
          </a:stretch>
        </p:blipFill>
        <p:spPr>
          <a:xfrm>
            <a:off x="7318375" y="1447800"/>
            <a:ext cx="4213225" cy="4213225"/>
          </a:xfrm>
        </p:spPr>
      </p:pic>
    </p:spTree>
    <p:extLst>
      <p:ext uri="{BB962C8B-B14F-4D97-AF65-F5344CB8AC3E}">
        <p14:creationId xmlns:p14="http://schemas.microsoft.com/office/powerpoint/2010/main" val="1325608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48DD4-4828-CE87-0C5C-42BE175E8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Liz Mason Retiring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1778365-F504-5890-BDCC-30A049B832D4}"/>
              </a:ext>
            </a:extLst>
          </p:cNvPr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26 years of Service to NDUS (NDSU, BSC, ODIN)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Was at Fargo Public Library before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Last day is May 15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Interviews for replacement this week</a:t>
            </a: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2CA5D82-8DB3-FA3E-6E60-C29A3738940C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/>
          <a:stretch/>
        </p:blipFill>
        <p:spPr>
          <a:prstGeom prst="ellipse">
            <a:avLst/>
          </a:prstGeom>
          <a:solidFill>
            <a:srgbClr val="DAE5EF"/>
          </a:solidFill>
        </p:spPr>
      </p:pic>
    </p:spTree>
    <p:extLst>
      <p:ext uri="{BB962C8B-B14F-4D97-AF65-F5344CB8AC3E}">
        <p14:creationId xmlns:p14="http://schemas.microsoft.com/office/powerpoint/2010/main" val="36626771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CEE190-899A-46D2-989D-C4BC6A46F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136526"/>
            <a:ext cx="9601200" cy="1653371"/>
          </a:xfrm>
        </p:spPr>
        <p:txBody>
          <a:bodyPr anchor="b">
            <a:normAutofit/>
          </a:bodyPr>
          <a:lstStyle/>
          <a:p>
            <a:r>
              <a:rPr lang="en-US" dirty="0"/>
              <a:t>New Member</a:t>
            </a:r>
          </a:p>
        </p:txBody>
      </p:sp>
      <p:pic>
        <p:nvPicPr>
          <p:cNvPr id="11" name="Content Placeholder 13" descr="Griggs County Public Library Logo">
            <a:extLst>
              <a:ext uri="{FF2B5EF4-FFF2-40B4-BE49-F238E27FC236}">
                <a16:creationId xmlns:a16="http://schemas.microsoft.com/office/drawing/2014/main" id="{1B5FCB09-CF60-CA55-D2B4-5BE5778202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67493" y="3124958"/>
            <a:ext cx="4663440" cy="1130884"/>
          </a:xfrm>
          <a:prstGeom prst="rect">
            <a:avLst/>
          </a:prstGeom>
          <a:noFill/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26BC9DE8-A5CC-4BE1-0DE5-CB15D01A7919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83235" y="2023984"/>
            <a:ext cx="4663440" cy="3332832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Griggs County Public Library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Go Live May 11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Lexi </a:t>
            </a:r>
            <a:r>
              <a:rPr lang="en-US" dirty="0" err="1"/>
              <a:t>Broschat</a:t>
            </a:r>
            <a:r>
              <a:rPr lang="en-US" dirty="0"/>
              <a:t> - Director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Located in Cooperstown, 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9750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EF6E5-B095-0EA4-6320-6FCACEA4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2026 ODIN Workday Sessions </a:t>
            </a:r>
            <a:r>
              <a:rPr lang="en-US" sz="2400" dirty="0">
                <a:hlinkClick r:id="rId2"/>
              </a:rPr>
              <a:t>https://www.odin.nodak.edu/about/odin-workdays</a:t>
            </a: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3FDFE8-8B77-C568-3F7F-1EA14D816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Academic: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/>
              <a:t>Library of Things, Tech and Tools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Primo NDE UI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Letter Configurations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/>
              <a:t>Library Spotlights: A Day in the Life of a Health Sciences Librarian &amp; VSCU Programming Stories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Checking Data in Analytics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/>
              <a:t>Copyright: The Basics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8312C4-CCB0-DBFA-D719-581A20C758D2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dirty="0"/>
              <a:t>Public, K-12, and Special: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Leaping into Acquisitions and Serials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Checking your data in </a:t>
            </a:r>
            <a:r>
              <a:rPr lang="en-US" dirty="0" err="1"/>
              <a:t>SimplyReports</a:t>
            </a: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Polaris Reporting Options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Vega LX Starter – what are you waiting for???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/>
              <a:t>Public Library Discussion: Collections and Programming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Vega Discover – coming soon!</a:t>
            </a:r>
          </a:p>
        </p:txBody>
      </p:sp>
    </p:spTree>
    <p:extLst>
      <p:ext uri="{BB962C8B-B14F-4D97-AF65-F5344CB8AC3E}">
        <p14:creationId xmlns:p14="http://schemas.microsoft.com/office/powerpoint/2010/main" val="23209546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4F3E5-41F6-3A3C-2026-27FAEF4A8A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136526"/>
            <a:ext cx="9601200" cy="1653371"/>
          </a:xfrm>
        </p:spPr>
        <p:txBody>
          <a:bodyPr anchor="b">
            <a:normAutofit/>
          </a:bodyPr>
          <a:lstStyle/>
          <a:p>
            <a:r>
              <a:rPr lang="en-US" dirty="0"/>
              <a:t>Listservs</a:t>
            </a:r>
            <a:br>
              <a:rPr lang="en-US" sz="3600" dirty="0"/>
            </a:br>
            <a:r>
              <a:rPr lang="en-US" sz="2400" dirty="0">
                <a:hlinkClick r:id="rId2"/>
              </a:rPr>
              <a:t>https://www.odin.nodak.edu/about/listservs</a:t>
            </a:r>
            <a:r>
              <a:rPr lang="en-US" sz="2400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E246D9-DBD0-7196-B2AA-4C84C8F4F0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23984"/>
            <a:ext cx="4663440" cy="3332832"/>
          </a:xfrm>
        </p:spPr>
        <p:txBody>
          <a:bodyPr>
            <a:normAutofit/>
          </a:bodyPr>
          <a:lstStyle/>
          <a:p>
            <a:r>
              <a:rPr lang="en-US" sz="1600" dirty="0"/>
              <a:t>We have two primary listservs:</a:t>
            </a:r>
          </a:p>
          <a:p>
            <a:pPr lvl="1" indent="0">
              <a:buNone/>
            </a:pPr>
            <a:r>
              <a:rPr lang="en-US" sz="1600" dirty="0"/>
              <a:t>ODIN-PKS-LIBS &amp; ODIN-ACAD-LIBS</a:t>
            </a:r>
          </a:p>
          <a:p>
            <a:r>
              <a:rPr lang="en-US" sz="1600" dirty="0"/>
              <a:t>Recent confusion with evening/weekend outages</a:t>
            </a:r>
          </a:p>
          <a:p>
            <a:r>
              <a:rPr lang="en-US" sz="1600" dirty="0"/>
              <a:t>Easiest way is to send us all staff contacts with an email </a:t>
            </a:r>
          </a:p>
        </p:txBody>
      </p:sp>
      <p:pic>
        <p:nvPicPr>
          <p:cNvPr id="5" name="Picture Placeholder 4" descr="Pastel checklist and pencil">
            <a:extLst>
              <a:ext uri="{FF2B5EF4-FFF2-40B4-BE49-F238E27FC236}">
                <a16:creationId xmlns:a16="http://schemas.microsoft.com/office/drawing/2014/main" id="{9F2ABE03-91ED-B428-C799-2B74F6D37A70}"/>
              </a:ext>
            </a:extLst>
          </p:cNvPr>
          <p:cNvPicPr>
            <a:picLocks noGrp="1" noChangeAspect="1"/>
          </p:cNvPicPr>
          <p:nvPr>
            <p:ph idx="10"/>
          </p:nvPr>
        </p:nvPicPr>
        <p:blipFill>
          <a:blip r:embed="rId3"/>
          <a:srcRect t="10616" r="3" b="1965"/>
          <a:stretch>
            <a:fillRect/>
          </a:stretch>
        </p:blipFill>
        <p:spPr>
          <a:xfrm>
            <a:off x="6283235" y="2023984"/>
            <a:ext cx="4663440" cy="3332832"/>
          </a:xfrm>
          <a:noFill/>
        </p:spPr>
      </p:pic>
    </p:spTree>
    <p:extLst>
      <p:ext uri="{BB962C8B-B14F-4D97-AF65-F5344CB8AC3E}">
        <p14:creationId xmlns:p14="http://schemas.microsoft.com/office/powerpoint/2010/main" val="34714527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A6833-6A1D-2F29-2E3D-325A3B3B6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Digital Accessibility</a:t>
            </a:r>
            <a:br>
              <a:rPr lang="en-US" dirty="0"/>
            </a:br>
            <a:r>
              <a:rPr lang="en-US" sz="2400" dirty="0">
                <a:hlinkClick r:id="rId2"/>
              </a:rPr>
              <a:t>https://www.odin.nodak.edu/digital-accessibility</a:t>
            </a:r>
            <a:r>
              <a:rPr lang="en-US" sz="2400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8E7583-525C-48BA-49CD-C87908B7EB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Justice Department issued an extension last Monday for an additional year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We continue to work towards full compliance for us and our vendors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dirty="0"/>
              <a:t>All new contracts require compliance or a clear roadmap for meeting compliance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dirty="0"/>
              <a:t>ODIN Office have been going through and captioning videos, improving contrast, adding more descriptive Alt text to screenshots, etc.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dirty="0"/>
              <a:t>Page above has resources and a link to our VPAT/ACR list we will curate and keep for the community to reference  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37308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D24DAB-5625-CACB-966D-562867717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Ticketing System / 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888742-9CDB-3A96-99AA-F2678B481E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May 11 – New form and system</a:t>
            </a:r>
          </a:p>
          <a:p>
            <a:r>
              <a:rPr lang="en-US" dirty="0"/>
              <a:t>More Service centric (i.e. Choose Alma, Polaris, etc. first) </a:t>
            </a:r>
          </a:p>
        </p:txBody>
      </p:sp>
    </p:spTree>
    <p:extLst>
      <p:ext uri="{BB962C8B-B14F-4D97-AF65-F5344CB8AC3E}">
        <p14:creationId xmlns:p14="http://schemas.microsoft.com/office/powerpoint/2010/main" val="14423204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BAC1486-80AE-087A-5877-91AD000F3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Alma / Primo Updates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875D54FF-EFEE-DEA8-43B9-EA3A2A0A7E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28160" y="2017713"/>
            <a:ext cx="6440430" cy="3367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7017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1EBB0A-04B5-090E-5752-CF0A5F8CB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Latest Release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987C84-8738-8A1D-729F-A811F700FC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9278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2A0BF-2478-EBF5-BD5A-EB550757C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457200"/>
            <a:ext cx="10643508" cy="1371600"/>
          </a:xfrm>
        </p:spPr>
        <p:txBody>
          <a:bodyPr anchor="b">
            <a:normAutofit/>
          </a:bodyPr>
          <a:lstStyle/>
          <a:p>
            <a:r>
              <a:rPr lang="en-US" dirty="0"/>
              <a:t>Primo NDE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9DCBDB8-003C-EABC-1684-D4E96026B488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1166088" y="2652713"/>
            <a:ext cx="5394959" cy="3436936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May Cohort begins Tuesday, May 5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Several libraries have signed up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Discovery User Group has been working/meeting on this all Winter/Spring</a:t>
            </a:r>
          </a:p>
          <a:p>
            <a:endParaRPr lang="en-US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BDAABB05-C674-903B-0C8D-DC7A0BB3E78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/>
          <a:stretch>
            <a:fillRect/>
          </a:stretch>
        </p:blipFill>
        <p:spPr>
          <a:xfrm>
            <a:off x="7317920" y="1447800"/>
            <a:ext cx="4214010" cy="4214010"/>
          </a:xfrm>
          <a:prstGeom prst="ellipse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529709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1F713B-7C3E-D46C-DED7-D2AF57D1A5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6024AE3-7C85-B239-5EF8-2082C4E6B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Polaris / Vega Updates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27ED0675-4C25-487D-1FAC-88DF508091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4048" y="2366117"/>
            <a:ext cx="9388654" cy="267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0062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3C24F-4FB0-9889-611A-266F171A1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69008"/>
            <a:ext cx="9779183" cy="1706563"/>
          </a:xfrm>
        </p:spPr>
        <p:txBody>
          <a:bodyPr anchor="b">
            <a:normAutofit/>
          </a:bodyPr>
          <a:lstStyle/>
          <a:p>
            <a:r>
              <a:rPr lang="en-US" dirty="0"/>
              <a:t>Polaris 8.0 Updates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FE592B-8FC7-05AE-3548-4B62310FB0D9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1167493" y="2023984"/>
            <a:ext cx="4663440" cy="33328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Installed on Production in February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Dated Patron Notes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Automated Patron Aging (From Child to Adult)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Most Admin Settings into Web SA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dirty="0"/>
              <a:t>ODIN exploring ways to allow for more access to staff to view admin settings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E93552C-99EF-F4DC-48FC-8F47D059DAAC}"/>
              </a:ext>
            </a:extLst>
          </p:cNvPr>
          <p:cNvPicPr>
            <a:picLocks noGrp="1" noChangeAspect="1"/>
          </p:cNvPicPr>
          <p:nvPr>
            <p:ph idx="11"/>
          </p:nvPr>
        </p:nvPicPr>
        <p:blipFill>
          <a:blip r:embed="rId2"/>
          <a:stretch>
            <a:fillRect/>
          </a:stretch>
        </p:blipFill>
        <p:spPr>
          <a:xfrm>
            <a:off x="6283325" y="2684354"/>
            <a:ext cx="4664075" cy="2011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1108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04174-9744-0291-E36A-BEAD2827F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457200"/>
            <a:ext cx="10643508" cy="1371600"/>
          </a:xfrm>
        </p:spPr>
        <p:txBody>
          <a:bodyPr anchor="b">
            <a:normAutofit/>
          </a:bodyPr>
          <a:lstStyle/>
          <a:p>
            <a:r>
              <a:rPr lang="en-US" dirty="0"/>
              <a:t>Polaris 8.1 (July/August)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FC8680-4B3B-B97E-CCD9-CAA883DD2F83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1166088" y="2652713"/>
            <a:ext cx="5394959" cy="3436936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Find Tool…with Tabs! (MEEP)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Return to Place in Record Set (MEEP)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Customizable TOMs - Better support for Library of Things/non-traditional material types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“Stackable” Sorting (sort by more than one column Find Tool and Record Sets (MEEP)</a:t>
            </a:r>
          </a:p>
          <a:p>
            <a:endParaRPr lang="en-US" sz="2400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F688F64-AF58-A309-0BC6-DBC81A8D2A0C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23311" r="23311"/>
          <a:stretch/>
        </p:blipFill>
        <p:spPr>
          <a:prstGeom prst="ellipse">
            <a:avLst/>
          </a:prstGeom>
          <a:solidFill>
            <a:srgbClr val="DAE5EF"/>
          </a:solidFill>
        </p:spPr>
      </p:pic>
    </p:spTree>
    <p:extLst>
      <p:ext uri="{BB962C8B-B14F-4D97-AF65-F5344CB8AC3E}">
        <p14:creationId xmlns:p14="http://schemas.microsoft.com/office/powerpoint/2010/main" val="14958702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64B56-9D07-EE8D-3DC4-E5B9F90E9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MEEP for 8.2 (Early next year)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708081-49CB-0B7C-F6CC-5D42CBDDC0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Ability to place holds on all items in a record set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Create multiple items in Leap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Create a new status of lost and paid (Top pick for ODIN libraries!)</a:t>
            </a:r>
          </a:p>
        </p:txBody>
      </p:sp>
    </p:spTree>
    <p:extLst>
      <p:ext uri="{BB962C8B-B14F-4D97-AF65-F5344CB8AC3E}">
        <p14:creationId xmlns:p14="http://schemas.microsoft.com/office/powerpoint/2010/main" val="28559601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8D97403F-7912-23F4-6842-4AB5010D1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136526"/>
            <a:ext cx="9601200" cy="1653371"/>
          </a:xfrm>
        </p:spPr>
        <p:txBody>
          <a:bodyPr/>
          <a:lstStyle/>
          <a:p>
            <a:r>
              <a:rPr lang="en-US" dirty="0"/>
              <a:t>Reporting Options now accessible from LEAP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A37D7F7-21C4-1ED7-7162-DA2D2D708D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23984"/>
            <a:ext cx="4663440" cy="3332832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Added SSRS (Standard Reports) access from LEAP</a:t>
            </a:r>
          </a:p>
          <a:p>
            <a:pPr marL="626364" lvl="1" indent="-342900"/>
            <a:r>
              <a:rPr lang="en-US" dirty="0"/>
              <a:t>Schedule Reports</a:t>
            </a:r>
          </a:p>
          <a:p>
            <a:pPr marL="626364" lvl="1" indent="-342900"/>
            <a:r>
              <a:rPr lang="en-US" dirty="0"/>
              <a:t>Create Favorite List</a:t>
            </a:r>
          </a:p>
          <a:p>
            <a:pPr marL="626364" lvl="1" indent="-342900"/>
            <a:r>
              <a:rPr lang="en-US" dirty="0"/>
              <a:t>No longer need to go to Client for ‘canned’ reports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01D25F7-3FDE-DEDF-0A3A-0D00EB941313}"/>
              </a:ext>
            </a:extLst>
          </p:cNvPr>
          <p:cNvPicPr>
            <a:picLocks noGrp="1" noChangeAspect="1"/>
          </p:cNvPicPr>
          <p:nvPr>
            <p:ph idx="10"/>
          </p:nvPr>
        </p:nvPicPr>
        <p:blipFill>
          <a:blip r:embed="rId2"/>
          <a:stretch>
            <a:fillRect/>
          </a:stretch>
        </p:blipFill>
        <p:spPr>
          <a:xfrm>
            <a:off x="6700570" y="2327879"/>
            <a:ext cx="3829584" cy="272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7379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372F2-2BF1-77BE-BE77-E35F01ACA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136526"/>
            <a:ext cx="9601200" cy="1653371"/>
          </a:xfrm>
        </p:spPr>
        <p:txBody>
          <a:bodyPr anchor="b">
            <a:normAutofit/>
          </a:bodyPr>
          <a:lstStyle/>
          <a:p>
            <a:r>
              <a:rPr lang="en-US" dirty="0"/>
              <a:t>Vega Reports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0EB8B6F-DAE9-123B-9365-0F1E1C35D7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7493" y="2582833"/>
            <a:ext cx="4663440" cy="2215134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8129E-7FE4-5623-3D18-7FDE5927BC5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83235" y="2023984"/>
            <a:ext cx="4663440" cy="3332832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Included with Discover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Search dashboards and reports for usage statistics based on Discovery Data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Coming in 8.2 (Q1 2027)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dirty="0"/>
              <a:t>ILS Circulation Data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dirty="0"/>
              <a:t>Overdrive Checkout Data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36188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44DE6-732F-87D0-73B3-7E4D203E7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Vega Discover Implementation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22B8D4-4A8C-9DCF-6D91-842647E716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Rollout of new Patron Interface (OPAC)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May 18 - Start configuration work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Late May/Early June - “Soft launch”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June/July – work with public and special libraries on carousels, tweaks, Overdrive, update search forms, etc.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August/September – work with schools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93159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66843F4-12E9-1358-7DEA-9C276194A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136526"/>
            <a:ext cx="9779183" cy="1570038"/>
          </a:xfrm>
        </p:spPr>
        <p:txBody>
          <a:bodyPr anchor="b">
            <a:normAutofit/>
          </a:bodyPr>
          <a:lstStyle/>
          <a:p>
            <a:r>
              <a:rPr lang="en-US" dirty="0"/>
              <a:t>Multi-faceted Search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34AA9AB-6F9F-D88C-246A-AA45D70BA3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18182" b="30241"/>
          <a:stretch>
            <a:fillRect/>
          </a:stretch>
        </p:blipFill>
        <p:spPr>
          <a:xfrm>
            <a:off x="1167493" y="2084832"/>
            <a:ext cx="9779182" cy="33668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9387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C08D0-FC7C-A4EB-94BC-FCC610A82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8864" y="102021"/>
            <a:ext cx="9779183" cy="1744415"/>
          </a:xfrm>
        </p:spPr>
        <p:txBody>
          <a:bodyPr anchor="b">
            <a:normAutofit/>
          </a:bodyPr>
          <a:lstStyle/>
          <a:p>
            <a:r>
              <a:rPr lang="en-US" dirty="0"/>
              <a:t>Better Carousel Experiences / Options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9ACFE55-DC3C-9515-E5F4-F98DDDAEAA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21115" b="3218"/>
          <a:stretch>
            <a:fillRect/>
          </a:stretch>
        </p:blipFill>
        <p:spPr>
          <a:xfrm>
            <a:off x="1158865" y="2017467"/>
            <a:ext cx="9779182" cy="336681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264266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8D457-131F-122C-EDB7-99E2F7A5C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8864" y="102021"/>
            <a:ext cx="9779183" cy="1744415"/>
          </a:xfrm>
        </p:spPr>
        <p:txBody>
          <a:bodyPr anchor="b">
            <a:normAutofit/>
          </a:bodyPr>
          <a:lstStyle/>
          <a:p>
            <a:r>
              <a:rPr lang="en-US" dirty="0"/>
              <a:t>Lexile, AR, Age /Grade Level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B84636D9-1C9E-42C5-D23E-9D0879F377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46230" b="6769"/>
          <a:stretch>
            <a:fillRect/>
          </a:stretch>
        </p:blipFill>
        <p:spPr>
          <a:xfrm>
            <a:off x="1158865" y="2017467"/>
            <a:ext cx="9779182" cy="336681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513693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2D29B-AF39-2039-BBD1-B115BB4AC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136526"/>
            <a:ext cx="9601200" cy="1653371"/>
          </a:xfrm>
        </p:spPr>
        <p:txBody>
          <a:bodyPr anchor="b">
            <a:normAutofit/>
          </a:bodyPr>
          <a:lstStyle/>
          <a:p>
            <a:r>
              <a:rPr lang="en-US" dirty="0"/>
              <a:t>Read-</a:t>
            </a:r>
            <a:r>
              <a:rPr lang="en-US" dirty="0" err="1"/>
              <a:t>alikes</a:t>
            </a:r>
            <a:r>
              <a:rPr lang="en-US" dirty="0"/>
              <a:t>, Author Pages, Topics, Reviews, Awards, and more…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B3A7E3D-93C1-CE8C-827E-C32D1D6485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7294" y="2061141"/>
            <a:ext cx="4563112" cy="3258005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E621713-0A6E-2E67-2702-41DA7F45B1CF}"/>
              </a:ext>
            </a:extLst>
          </p:cNvPr>
          <p:cNvPicPr>
            <a:picLocks noGrp="1" noChangeAspect="1"/>
          </p:cNvPicPr>
          <p:nvPr>
            <p:ph idx="10"/>
          </p:nvPr>
        </p:nvPicPr>
        <p:blipFill>
          <a:blip r:embed="rId3"/>
          <a:srcRect t="25418" r="3" b="2395"/>
          <a:stretch>
            <a:fillRect/>
          </a:stretch>
        </p:blipFill>
        <p:spPr>
          <a:xfrm>
            <a:off x="6283235" y="2023984"/>
            <a:ext cx="4663440" cy="33328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640697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D3914-4E68-64E2-9F0E-9AC18F020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Vega Mobile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7ED263-37B3-1340-74F6-C56C22A3E6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Will start shortly after May 11</a:t>
            </a:r>
          </a:p>
        </p:txBody>
      </p:sp>
    </p:spTree>
    <p:extLst>
      <p:ext uri="{BB962C8B-B14F-4D97-AF65-F5344CB8AC3E}">
        <p14:creationId xmlns:p14="http://schemas.microsoft.com/office/powerpoint/2010/main" val="4309028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6340B-D989-A632-3445-19C666B60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Shoutbomb SMS Channels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42478A-4D84-4970-6F70-E2AD6FA2A3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8690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1C753FD-96EC-101A-B8A4-5F69A189BE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252549"/>
            <a:ext cx="6220278" cy="3262811"/>
          </a:xfrm>
        </p:spPr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67BB04B7-47A4-741B-59E0-F0E6F2126E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85939"/>
            <a:ext cx="6220277" cy="2919512"/>
          </a:xfrm>
        </p:spPr>
        <p:txBody>
          <a:bodyPr/>
          <a:lstStyle/>
          <a:p>
            <a:r>
              <a:rPr lang="en-US" dirty="0"/>
              <a:t>Brita Tamm</a:t>
            </a:r>
          </a:p>
          <a:p>
            <a:r>
              <a:rPr lang="en-US" dirty="0"/>
              <a:t>502-555-0152</a:t>
            </a:r>
          </a:p>
          <a:p>
            <a:r>
              <a:rPr lang="en-US" dirty="0"/>
              <a:t>brita@firstupconsultants.com</a:t>
            </a:r>
          </a:p>
          <a:p>
            <a:r>
              <a:rPr lang="en-US" dirty="0"/>
              <a:t>www.firstupconsultants.com</a:t>
            </a:r>
          </a:p>
        </p:txBody>
      </p:sp>
    </p:spTree>
    <p:extLst>
      <p:ext uri="{BB962C8B-B14F-4D97-AF65-F5344CB8AC3E}">
        <p14:creationId xmlns:p14="http://schemas.microsoft.com/office/powerpoint/2010/main" val="160967352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Universal Color Block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68FF"/>
      </a:accent1>
      <a:accent2>
        <a:srgbClr val="DAE5EF"/>
      </a:accent2>
      <a:accent3>
        <a:srgbClr val="637183"/>
      </a:accent3>
      <a:accent4>
        <a:srgbClr val="434E5E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75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45331398_Win32_SL_V13" id="{C59E605D-C281-4A06-BDA0-E97A35AC3AA8}" vid="{25D1D206-DA25-4050-926A-BD6D3A1B506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45A8381C-73EB-48EA-B45F-7B7C8C7DF4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AA6A711-2C3F-4EC0-B88B-62D7408511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1E98C35-9ECE-4425-BCBA-00E118C705CE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{300BBC4B-2E33-41E2-8FDE-A1D7C57E4846}TF0e83fa2d-9a66-4e5e-9e82-acc620be7a498e277179_win32-f234380521c6</Template>
  <TotalTime>3040</TotalTime>
  <Words>704</Words>
  <Application>Microsoft Office PowerPoint</Application>
  <PresentationFormat>Widescreen</PresentationFormat>
  <Paragraphs>104</Paragraphs>
  <Slides>25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Tenorite</vt:lpstr>
      <vt:lpstr>Custom</vt:lpstr>
      <vt:lpstr>Spring 2026 OAC Meeting  ODIN Director’s Report  Jason Bedsaul May 1, 2026</vt:lpstr>
      <vt:lpstr>Overview</vt:lpstr>
      <vt:lpstr>Liz Mason Retiring</vt:lpstr>
      <vt:lpstr>New Member</vt:lpstr>
      <vt:lpstr>2026 ODIN Workday Sessions https://www.odin.nodak.edu/about/odin-workdays</vt:lpstr>
      <vt:lpstr>Listservs https://www.odin.nodak.edu/about/listservs </vt:lpstr>
      <vt:lpstr>Digital Accessibility https://www.odin.nodak.edu/digital-accessibility </vt:lpstr>
      <vt:lpstr>New Ticketing System / Form</vt:lpstr>
      <vt:lpstr>Alma / Primo Updates</vt:lpstr>
      <vt:lpstr>Latest Release</vt:lpstr>
      <vt:lpstr>Primo NDE</vt:lpstr>
      <vt:lpstr>Polaris / Vega Updates</vt:lpstr>
      <vt:lpstr>Polaris 8.0 Updates</vt:lpstr>
      <vt:lpstr>Polaris 8.1 (July/August)</vt:lpstr>
      <vt:lpstr>MEEP for 8.2 (Early next year)</vt:lpstr>
      <vt:lpstr>Reporting Options now accessible from LEAP</vt:lpstr>
      <vt:lpstr>Vega Reports</vt:lpstr>
      <vt:lpstr>Vega Discover Implementation</vt:lpstr>
      <vt:lpstr>Multi-faceted Search</vt:lpstr>
      <vt:lpstr>Better Carousel Experiences / Options</vt:lpstr>
      <vt:lpstr>Lexile, AR, Age /Grade Level</vt:lpstr>
      <vt:lpstr>Read-alikes, Author Pages, Topics, Reviews, Awards, and more…</vt:lpstr>
      <vt:lpstr>Vega Mobile</vt:lpstr>
      <vt:lpstr>Shoutbomb SMS Channels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Bedsaul, Jason</dc:creator>
  <cp:lastModifiedBy>Bedsaul, Jason</cp:lastModifiedBy>
  <cp:revision>4</cp:revision>
  <dcterms:created xsi:type="dcterms:W3CDTF">2026-04-28T04:10:17Z</dcterms:created>
  <dcterms:modified xsi:type="dcterms:W3CDTF">2026-04-30T06:50:23Z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