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0"/>
  </p:notesMasterIdLst>
  <p:handoutMasterIdLst>
    <p:handoutMasterId r:id="rId31"/>
  </p:handoutMasterIdLst>
  <p:sldIdLst>
    <p:sldId id="256" r:id="rId5"/>
    <p:sldId id="257" r:id="rId6"/>
    <p:sldId id="258" r:id="rId7"/>
    <p:sldId id="259" r:id="rId8"/>
    <p:sldId id="264" r:id="rId9"/>
    <p:sldId id="267" r:id="rId10"/>
    <p:sldId id="268" r:id="rId11"/>
    <p:sldId id="269" r:id="rId12"/>
    <p:sldId id="270" r:id="rId13"/>
    <p:sldId id="278" r:id="rId14"/>
    <p:sldId id="273" r:id="rId15"/>
    <p:sldId id="272" r:id="rId16"/>
    <p:sldId id="279" r:id="rId17"/>
    <p:sldId id="274" r:id="rId18"/>
    <p:sldId id="275" r:id="rId19"/>
    <p:sldId id="276" r:id="rId20"/>
    <p:sldId id="277" r:id="rId21"/>
    <p:sldId id="280" r:id="rId22"/>
    <p:sldId id="284" r:id="rId23"/>
    <p:sldId id="271" r:id="rId24"/>
    <p:sldId id="281" r:id="rId25"/>
    <p:sldId id="282" r:id="rId26"/>
    <p:sldId id="266" r:id="rId27"/>
    <p:sldId id="263"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varScale="1">
        <p:scale>
          <a:sx n="110" d="100"/>
          <a:sy n="110" d="100"/>
        </p:scale>
        <p:origin x="330" y="96"/>
      </p:cViewPr>
      <p:guideLst/>
    </p:cSldViewPr>
  </p:slideViewPr>
  <p:notesTextViewPr>
    <p:cViewPr>
      <p:scale>
        <a:sx n="1" d="1"/>
        <a:sy n="1" d="1"/>
      </p:scale>
      <p:origin x="0" y="0"/>
    </p:cViewPr>
  </p:notesTextViewPr>
  <p:notesViewPr>
    <p:cSldViewPr snapToGrid="0">
      <p:cViewPr varScale="1">
        <p:scale>
          <a:sx n="60" d="100"/>
          <a:sy n="60" d="100"/>
        </p:scale>
        <p:origin x="167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69538-BFC5-48BB-BEA1-D7AF1F385F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D51337A-31FA-4717-B2BF-9243F96D2B9B}">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What is the problem?</a:t>
          </a:r>
        </a:p>
      </dgm:t>
    </dgm:pt>
    <dgm:pt modelId="{A9294D65-F371-46C8-A624-E557E9DF1A30}" type="parTrans" cxnId="{9E6BB655-7FE4-4F8D-B1D2-F885E60B8754}">
      <dgm:prSet/>
      <dgm:spPr/>
      <dgm:t>
        <a:bodyPr/>
        <a:lstStyle/>
        <a:p>
          <a:endParaRPr lang="en-US"/>
        </a:p>
      </dgm:t>
    </dgm:pt>
    <dgm:pt modelId="{6799645E-F42F-43D8-B2EA-A1377D84D0B3}" type="sibTrans" cxnId="{9E6BB655-7FE4-4F8D-B1D2-F885E60B8754}">
      <dgm:prSet/>
      <dgm:spPr/>
      <dgm:t>
        <a:bodyPr/>
        <a:lstStyle/>
        <a:p>
          <a:endParaRPr lang="en-US"/>
        </a:p>
      </dgm:t>
    </dgm:pt>
    <dgm:pt modelId="{E40970FA-9468-4353-8343-FE5E2BEBB8B0}">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Utilitarian (AKA plain and boring) email notices for patrons</a:t>
          </a:r>
        </a:p>
      </dgm:t>
    </dgm:pt>
    <dgm:pt modelId="{85FA6A33-9FA9-4134-A6A3-A5D4748A1779}" type="parTrans" cxnId="{A316347C-9D1A-43C6-BE2B-DC184440E1C9}">
      <dgm:prSet/>
      <dgm:spPr/>
      <dgm:t>
        <a:bodyPr/>
        <a:lstStyle/>
        <a:p>
          <a:endParaRPr lang="en-US"/>
        </a:p>
      </dgm:t>
    </dgm:pt>
    <dgm:pt modelId="{04FF68DF-CF36-4D12-9ECE-A3519B0AC88A}" type="sibTrans" cxnId="{A316347C-9D1A-43C6-BE2B-DC184440E1C9}">
      <dgm:prSet/>
      <dgm:spPr/>
      <dgm:t>
        <a:bodyPr/>
        <a:lstStyle/>
        <a:p>
          <a:endParaRPr lang="en-US"/>
        </a:p>
      </dgm:t>
    </dgm:pt>
    <dgm:pt modelId="{A7F7584C-6CC5-40A2-9566-2842A5DEA97A}">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Who has this problem?</a:t>
          </a:r>
        </a:p>
      </dgm:t>
    </dgm:pt>
    <dgm:pt modelId="{581272CD-5908-4C17-8E9B-8BF6DCE43C3E}" type="parTrans" cxnId="{F68422C1-CD34-4DED-AA4B-85EFFF4FE933}">
      <dgm:prSet/>
      <dgm:spPr/>
      <dgm:t>
        <a:bodyPr/>
        <a:lstStyle/>
        <a:p>
          <a:endParaRPr lang="en-US"/>
        </a:p>
      </dgm:t>
    </dgm:pt>
    <dgm:pt modelId="{C41ED6A4-512C-48AB-901D-671B73446005}" type="sibTrans" cxnId="{F68422C1-CD34-4DED-AA4B-85EFFF4FE933}">
      <dgm:prSet/>
      <dgm:spPr/>
      <dgm:t>
        <a:bodyPr/>
        <a:lstStyle/>
        <a:p>
          <a:endParaRPr lang="en-US"/>
        </a:p>
      </dgm:t>
    </dgm:pt>
    <dgm:pt modelId="{9D8DAFB6-C744-4BD6-B757-393BF647EBB6}">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YOU do if you have not yet made the switch to Vega LX Starter!</a:t>
          </a:r>
        </a:p>
      </dgm:t>
    </dgm:pt>
    <dgm:pt modelId="{17C1C47E-8D1A-404A-B227-B017391CB5F6}" type="parTrans" cxnId="{56052809-46E4-4445-B520-94004C28BB9D}">
      <dgm:prSet/>
      <dgm:spPr/>
      <dgm:t>
        <a:bodyPr/>
        <a:lstStyle/>
        <a:p>
          <a:endParaRPr lang="en-US"/>
        </a:p>
      </dgm:t>
    </dgm:pt>
    <dgm:pt modelId="{C9B44773-68B1-427B-B9CA-0AEA186B621E}" type="sibTrans" cxnId="{56052809-46E4-4445-B520-94004C28BB9D}">
      <dgm:prSet/>
      <dgm:spPr/>
      <dgm:t>
        <a:bodyPr/>
        <a:lstStyle/>
        <a:p>
          <a:endParaRPr lang="en-US"/>
        </a:p>
      </dgm:t>
    </dgm:pt>
    <dgm:pt modelId="{51A6936C-668E-4912-B1B4-BA2D45D3F624}">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Why should this problem be solved?</a:t>
          </a:r>
        </a:p>
      </dgm:t>
    </dgm:pt>
    <dgm:pt modelId="{8F7D40F1-9723-47F5-BFD2-340696378D49}" type="parTrans" cxnId="{000FE2BB-9FE6-4965-ADF5-E3E85B644286}">
      <dgm:prSet/>
      <dgm:spPr/>
      <dgm:t>
        <a:bodyPr/>
        <a:lstStyle/>
        <a:p>
          <a:endParaRPr lang="en-US"/>
        </a:p>
      </dgm:t>
    </dgm:pt>
    <dgm:pt modelId="{E68031D9-E3F9-439E-86FC-2A0A3A3988D0}" type="sibTrans" cxnId="{000FE2BB-9FE6-4965-ADF5-E3E85B644286}">
      <dgm:prSet/>
      <dgm:spPr/>
      <dgm:t>
        <a:bodyPr/>
        <a:lstStyle/>
        <a:p>
          <a:endParaRPr lang="en-US"/>
        </a:p>
      </dgm:t>
    </dgm:pt>
    <dgm:pt modelId="{2A9B6C90-9B70-4ED8-9084-8651413BB905}">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We can do better with customizable, exciting notices that can also </a:t>
          </a:r>
          <a:r>
            <a:rPr lang="en-US" sz="2400">
              <a:latin typeface="Tahoma" panose="020B0604030504040204" pitchFamily="34" charset="0"/>
              <a:ea typeface="Tahoma" panose="020B0604030504040204" pitchFamily="34" charset="0"/>
              <a:cs typeface="Tahoma" panose="020B0604030504040204" pitchFamily="34" charset="0"/>
            </a:rPr>
            <a:t>be tracked.</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47C005B7-F5AA-4111-A87D-782B117A0259}" type="parTrans" cxnId="{1D59D94A-4BF7-417E-B49B-225C005839A9}">
      <dgm:prSet/>
      <dgm:spPr/>
      <dgm:t>
        <a:bodyPr/>
        <a:lstStyle/>
        <a:p>
          <a:endParaRPr lang="en-US"/>
        </a:p>
      </dgm:t>
    </dgm:pt>
    <dgm:pt modelId="{54109FB3-0563-4B2C-BFF0-181E047427F8}" type="sibTrans" cxnId="{1D59D94A-4BF7-417E-B49B-225C005839A9}">
      <dgm:prSet/>
      <dgm:spPr/>
      <dgm:t>
        <a:bodyPr/>
        <a:lstStyle/>
        <a:p>
          <a:endParaRPr lang="en-US"/>
        </a:p>
      </dgm:t>
    </dgm:pt>
    <dgm:pt modelId="{99FD7F24-5BB9-46E8-BB7C-4B477B73B815}" type="pres">
      <dgm:prSet presAssocID="{81269538-BFC5-48BB-BEA1-D7AF1F385FD5}" presName="Name0" presStyleCnt="0">
        <dgm:presLayoutVars>
          <dgm:dir/>
          <dgm:animLvl val="lvl"/>
          <dgm:resizeHandles val="exact"/>
        </dgm:presLayoutVars>
      </dgm:prSet>
      <dgm:spPr/>
    </dgm:pt>
    <dgm:pt modelId="{BBAB8945-0B00-4547-92CF-AE59FDD0EF39}" type="pres">
      <dgm:prSet presAssocID="{0D51337A-31FA-4717-B2BF-9243F96D2B9B}" presName="linNode" presStyleCnt="0"/>
      <dgm:spPr/>
    </dgm:pt>
    <dgm:pt modelId="{3230722F-B757-4673-BD2F-9D4BAB5CEE8D}" type="pres">
      <dgm:prSet presAssocID="{0D51337A-31FA-4717-B2BF-9243F96D2B9B}" presName="parentText" presStyleLbl="node1" presStyleIdx="0" presStyleCnt="3">
        <dgm:presLayoutVars>
          <dgm:chMax val="1"/>
          <dgm:bulletEnabled val="1"/>
        </dgm:presLayoutVars>
      </dgm:prSet>
      <dgm:spPr/>
    </dgm:pt>
    <dgm:pt modelId="{6FB9694A-6C63-4B23-90F6-4F208C00D399}" type="pres">
      <dgm:prSet presAssocID="{0D51337A-31FA-4717-B2BF-9243F96D2B9B}" presName="descendantText" presStyleLbl="alignAccFollowNode1" presStyleIdx="0" presStyleCnt="3">
        <dgm:presLayoutVars>
          <dgm:bulletEnabled val="1"/>
        </dgm:presLayoutVars>
      </dgm:prSet>
      <dgm:spPr/>
    </dgm:pt>
    <dgm:pt modelId="{3E4AEBB9-D07D-412D-A9F3-5F50CE85FF20}" type="pres">
      <dgm:prSet presAssocID="{6799645E-F42F-43D8-B2EA-A1377D84D0B3}" presName="sp" presStyleCnt="0"/>
      <dgm:spPr/>
    </dgm:pt>
    <dgm:pt modelId="{C60E4332-AB2E-4201-AF29-E3D9D2CE99DD}" type="pres">
      <dgm:prSet presAssocID="{A7F7584C-6CC5-40A2-9566-2842A5DEA97A}" presName="linNode" presStyleCnt="0"/>
      <dgm:spPr/>
    </dgm:pt>
    <dgm:pt modelId="{8A3FE5E4-2689-4041-B2C5-C63BC276A3EF}" type="pres">
      <dgm:prSet presAssocID="{A7F7584C-6CC5-40A2-9566-2842A5DEA97A}" presName="parentText" presStyleLbl="node1" presStyleIdx="1" presStyleCnt="3">
        <dgm:presLayoutVars>
          <dgm:chMax val="1"/>
          <dgm:bulletEnabled val="1"/>
        </dgm:presLayoutVars>
      </dgm:prSet>
      <dgm:spPr/>
    </dgm:pt>
    <dgm:pt modelId="{329ECF1A-78BE-41CB-B252-8011825B67CD}" type="pres">
      <dgm:prSet presAssocID="{A7F7584C-6CC5-40A2-9566-2842A5DEA97A}" presName="descendantText" presStyleLbl="alignAccFollowNode1" presStyleIdx="1" presStyleCnt="3">
        <dgm:presLayoutVars>
          <dgm:bulletEnabled val="1"/>
        </dgm:presLayoutVars>
      </dgm:prSet>
      <dgm:spPr/>
    </dgm:pt>
    <dgm:pt modelId="{CF97419B-1653-4404-8A25-A4EB2811914A}" type="pres">
      <dgm:prSet presAssocID="{C41ED6A4-512C-48AB-901D-671B73446005}" presName="sp" presStyleCnt="0"/>
      <dgm:spPr/>
    </dgm:pt>
    <dgm:pt modelId="{74B4E996-D144-43FA-9C7B-5183D295C315}" type="pres">
      <dgm:prSet presAssocID="{51A6936C-668E-4912-B1B4-BA2D45D3F624}" presName="linNode" presStyleCnt="0"/>
      <dgm:spPr/>
    </dgm:pt>
    <dgm:pt modelId="{1C763A21-352A-41D1-A2E2-E305DABA275D}" type="pres">
      <dgm:prSet presAssocID="{51A6936C-668E-4912-B1B4-BA2D45D3F624}" presName="parentText" presStyleLbl="node1" presStyleIdx="2" presStyleCnt="3">
        <dgm:presLayoutVars>
          <dgm:chMax val="1"/>
          <dgm:bulletEnabled val="1"/>
        </dgm:presLayoutVars>
      </dgm:prSet>
      <dgm:spPr/>
    </dgm:pt>
    <dgm:pt modelId="{A66EBD3D-E7C5-421C-B8B5-728648057DDC}" type="pres">
      <dgm:prSet presAssocID="{51A6936C-668E-4912-B1B4-BA2D45D3F624}" presName="descendantText" presStyleLbl="alignAccFollowNode1" presStyleIdx="2" presStyleCnt="3">
        <dgm:presLayoutVars>
          <dgm:bulletEnabled val="1"/>
        </dgm:presLayoutVars>
      </dgm:prSet>
      <dgm:spPr/>
    </dgm:pt>
  </dgm:ptLst>
  <dgm:cxnLst>
    <dgm:cxn modelId="{56052809-46E4-4445-B520-94004C28BB9D}" srcId="{A7F7584C-6CC5-40A2-9566-2842A5DEA97A}" destId="{9D8DAFB6-C744-4BD6-B757-393BF647EBB6}" srcOrd="0" destOrd="0" parTransId="{17C1C47E-8D1A-404A-B227-B017391CB5F6}" sibTransId="{C9B44773-68B1-427B-B9CA-0AEA186B621E}"/>
    <dgm:cxn modelId="{0F740519-8B1F-46D6-9ADB-2D5FA1398355}" type="presOf" srcId="{E40970FA-9468-4353-8343-FE5E2BEBB8B0}" destId="{6FB9694A-6C63-4B23-90F6-4F208C00D399}" srcOrd="0" destOrd="0" presId="urn:microsoft.com/office/officeart/2005/8/layout/vList5"/>
    <dgm:cxn modelId="{1D59D94A-4BF7-417E-B49B-225C005839A9}" srcId="{51A6936C-668E-4912-B1B4-BA2D45D3F624}" destId="{2A9B6C90-9B70-4ED8-9084-8651413BB905}" srcOrd="0" destOrd="0" parTransId="{47C005B7-F5AA-4111-A87D-782B117A0259}" sibTransId="{54109FB3-0563-4B2C-BFF0-181E047427F8}"/>
    <dgm:cxn modelId="{5D9F666D-1A12-4FFA-9185-449FF4ADC196}" type="presOf" srcId="{A7F7584C-6CC5-40A2-9566-2842A5DEA97A}" destId="{8A3FE5E4-2689-4041-B2C5-C63BC276A3EF}" srcOrd="0" destOrd="0" presId="urn:microsoft.com/office/officeart/2005/8/layout/vList5"/>
    <dgm:cxn modelId="{9E6BB655-7FE4-4F8D-B1D2-F885E60B8754}" srcId="{81269538-BFC5-48BB-BEA1-D7AF1F385FD5}" destId="{0D51337A-31FA-4717-B2BF-9243F96D2B9B}" srcOrd="0" destOrd="0" parTransId="{A9294D65-F371-46C8-A624-E557E9DF1A30}" sibTransId="{6799645E-F42F-43D8-B2EA-A1377D84D0B3}"/>
    <dgm:cxn modelId="{A316347C-9D1A-43C6-BE2B-DC184440E1C9}" srcId="{0D51337A-31FA-4717-B2BF-9243F96D2B9B}" destId="{E40970FA-9468-4353-8343-FE5E2BEBB8B0}" srcOrd="0" destOrd="0" parTransId="{85FA6A33-9FA9-4134-A6A3-A5D4748A1779}" sibTransId="{04FF68DF-CF36-4D12-9ECE-A3519B0AC88A}"/>
    <dgm:cxn modelId="{53988784-A0E1-4D82-B36B-740DE83EB0C9}" type="presOf" srcId="{81269538-BFC5-48BB-BEA1-D7AF1F385FD5}" destId="{99FD7F24-5BB9-46E8-BB7C-4B477B73B815}" srcOrd="0" destOrd="0" presId="urn:microsoft.com/office/officeart/2005/8/layout/vList5"/>
    <dgm:cxn modelId="{327BBCAA-2F92-463B-8B8A-4CD0D1194BCC}" type="presOf" srcId="{51A6936C-668E-4912-B1B4-BA2D45D3F624}" destId="{1C763A21-352A-41D1-A2E2-E305DABA275D}" srcOrd="0" destOrd="0" presId="urn:microsoft.com/office/officeart/2005/8/layout/vList5"/>
    <dgm:cxn modelId="{000FE2BB-9FE6-4965-ADF5-E3E85B644286}" srcId="{81269538-BFC5-48BB-BEA1-D7AF1F385FD5}" destId="{51A6936C-668E-4912-B1B4-BA2D45D3F624}" srcOrd="2" destOrd="0" parTransId="{8F7D40F1-9723-47F5-BFD2-340696378D49}" sibTransId="{E68031D9-E3F9-439E-86FC-2A0A3A3988D0}"/>
    <dgm:cxn modelId="{F68422C1-CD34-4DED-AA4B-85EFFF4FE933}" srcId="{81269538-BFC5-48BB-BEA1-D7AF1F385FD5}" destId="{A7F7584C-6CC5-40A2-9566-2842A5DEA97A}" srcOrd="1" destOrd="0" parTransId="{581272CD-5908-4C17-8E9B-8BF6DCE43C3E}" sibTransId="{C41ED6A4-512C-48AB-901D-671B73446005}"/>
    <dgm:cxn modelId="{2C0EE0C7-B367-4308-93F3-5901F589E9FC}" type="presOf" srcId="{0D51337A-31FA-4717-B2BF-9243F96D2B9B}" destId="{3230722F-B757-4673-BD2F-9D4BAB5CEE8D}" srcOrd="0" destOrd="0" presId="urn:microsoft.com/office/officeart/2005/8/layout/vList5"/>
    <dgm:cxn modelId="{ECC2CAD4-0928-4303-8BA3-9A71BE1D873B}" type="presOf" srcId="{9D8DAFB6-C744-4BD6-B757-393BF647EBB6}" destId="{329ECF1A-78BE-41CB-B252-8011825B67CD}" srcOrd="0" destOrd="0" presId="urn:microsoft.com/office/officeart/2005/8/layout/vList5"/>
    <dgm:cxn modelId="{FC3F7AFC-54F4-4255-8014-A79795BBE7CF}" type="presOf" srcId="{2A9B6C90-9B70-4ED8-9084-8651413BB905}" destId="{A66EBD3D-E7C5-421C-B8B5-728648057DDC}" srcOrd="0" destOrd="0" presId="urn:microsoft.com/office/officeart/2005/8/layout/vList5"/>
    <dgm:cxn modelId="{DDAE5A2F-5A92-4112-AF9A-7B39F4D2AB9A}" type="presParOf" srcId="{99FD7F24-5BB9-46E8-BB7C-4B477B73B815}" destId="{BBAB8945-0B00-4547-92CF-AE59FDD0EF39}" srcOrd="0" destOrd="0" presId="urn:microsoft.com/office/officeart/2005/8/layout/vList5"/>
    <dgm:cxn modelId="{9C8BBDC4-FD2A-47B2-B82B-0EADFA970B1A}" type="presParOf" srcId="{BBAB8945-0B00-4547-92CF-AE59FDD0EF39}" destId="{3230722F-B757-4673-BD2F-9D4BAB5CEE8D}" srcOrd="0" destOrd="0" presId="urn:microsoft.com/office/officeart/2005/8/layout/vList5"/>
    <dgm:cxn modelId="{6434C0D3-DB4C-4616-B381-793589FC4840}" type="presParOf" srcId="{BBAB8945-0B00-4547-92CF-AE59FDD0EF39}" destId="{6FB9694A-6C63-4B23-90F6-4F208C00D399}" srcOrd="1" destOrd="0" presId="urn:microsoft.com/office/officeart/2005/8/layout/vList5"/>
    <dgm:cxn modelId="{3ACF5BA6-21F2-4EB5-B7C0-AECBDEA412C9}" type="presParOf" srcId="{99FD7F24-5BB9-46E8-BB7C-4B477B73B815}" destId="{3E4AEBB9-D07D-412D-A9F3-5F50CE85FF20}" srcOrd="1" destOrd="0" presId="urn:microsoft.com/office/officeart/2005/8/layout/vList5"/>
    <dgm:cxn modelId="{A82E005A-8D6E-41AE-BAAF-BC2622ABCB7E}" type="presParOf" srcId="{99FD7F24-5BB9-46E8-BB7C-4B477B73B815}" destId="{C60E4332-AB2E-4201-AF29-E3D9D2CE99DD}" srcOrd="2" destOrd="0" presId="urn:microsoft.com/office/officeart/2005/8/layout/vList5"/>
    <dgm:cxn modelId="{04BBD8A9-9E0C-46E1-B3C3-8829BD338050}" type="presParOf" srcId="{C60E4332-AB2E-4201-AF29-E3D9D2CE99DD}" destId="{8A3FE5E4-2689-4041-B2C5-C63BC276A3EF}" srcOrd="0" destOrd="0" presId="urn:microsoft.com/office/officeart/2005/8/layout/vList5"/>
    <dgm:cxn modelId="{2268B6EB-E9BD-44B0-819C-C3785CED7E65}" type="presParOf" srcId="{C60E4332-AB2E-4201-AF29-E3D9D2CE99DD}" destId="{329ECF1A-78BE-41CB-B252-8011825B67CD}" srcOrd="1" destOrd="0" presId="urn:microsoft.com/office/officeart/2005/8/layout/vList5"/>
    <dgm:cxn modelId="{F9C4AA82-AD92-47DD-8016-0745EB90BDBA}" type="presParOf" srcId="{99FD7F24-5BB9-46E8-BB7C-4B477B73B815}" destId="{CF97419B-1653-4404-8A25-A4EB2811914A}" srcOrd="3" destOrd="0" presId="urn:microsoft.com/office/officeart/2005/8/layout/vList5"/>
    <dgm:cxn modelId="{C4E52478-2BA2-4EF2-A737-91B38BB98CE6}" type="presParOf" srcId="{99FD7F24-5BB9-46E8-BB7C-4B477B73B815}" destId="{74B4E996-D144-43FA-9C7B-5183D295C315}" srcOrd="4" destOrd="0" presId="urn:microsoft.com/office/officeart/2005/8/layout/vList5"/>
    <dgm:cxn modelId="{4173C3DE-D103-4CFA-8C61-27C068D5005E}" type="presParOf" srcId="{74B4E996-D144-43FA-9C7B-5183D295C315}" destId="{1C763A21-352A-41D1-A2E2-E305DABA275D}" srcOrd="0" destOrd="0" presId="urn:microsoft.com/office/officeart/2005/8/layout/vList5"/>
    <dgm:cxn modelId="{8AE9F290-497A-4C15-A63D-D712FB09AC55}" type="presParOf" srcId="{74B4E996-D144-43FA-9C7B-5183D295C315}" destId="{A66EBD3D-E7C5-421C-B8B5-728648057DD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FC193-7A05-4631-B681-B56EAB543D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57B86A-DEC1-407C-A1BB-5BF9ACCBCA6A}">
      <dgm:prSet phldrT="[Text]"/>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Customized circulation notices</a:t>
          </a:r>
        </a:p>
      </dgm:t>
    </dgm:pt>
    <dgm:pt modelId="{8CA7BF9B-8199-4683-AD57-CB0086659013}" type="parTrans" cxnId="{B12F0503-977A-4B5D-8CB7-420B041FF863}">
      <dgm:prSet/>
      <dgm:spPr/>
      <dgm:t>
        <a:bodyPr/>
        <a:lstStyle/>
        <a:p>
          <a:endParaRPr lang="en-US"/>
        </a:p>
      </dgm:t>
    </dgm:pt>
    <dgm:pt modelId="{F087F24E-A7D7-4DCE-B2A7-9B941289621A}" type="sibTrans" cxnId="{B12F0503-977A-4B5D-8CB7-420B041FF863}">
      <dgm:prSet/>
      <dgm:spPr/>
      <dgm:t>
        <a:bodyPr/>
        <a:lstStyle/>
        <a:p>
          <a:endParaRPr lang="en-US"/>
        </a:p>
      </dgm:t>
    </dgm:pt>
    <dgm:pt modelId="{4C8BFA56-3F75-4CAD-90A3-2F214D699322}">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Many email circulation notices are available to be sent via Vega LX.</a:t>
          </a:r>
        </a:p>
      </dgm:t>
    </dgm:pt>
    <dgm:pt modelId="{9A6E3B20-A734-4412-84CF-0134D93D4B28}" type="parTrans" cxnId="{4CD5FCDD-1F8A-43A3-BD77-CBE3B3864C41}">
      <dgm:prSet/>
      <dgm:spPr/>
      <dgm:t>
        <a:bodyPr/>
        <a:lstStyle/>
        <a:p>
          <a:endParaRPr lang="en-US"/>
        </a:p>
      </dgm:t>
    </dgm:pt>
    <dgm:pt modelId="{7B50916F-B8BA-427F-B9F0-A301E54D7FB3}" type="sibTrans" cxnId="{4CD5FCDD-1F8A-43A3-BD77-CBE3B3864C41}">
      <dgm:prSet/>
      <dgm:spPr/>
      <dgm:t>
        <a:bodyPr/>
        <a:lstStyle/>
        <a:p>
          <a:endParaRPr lang="en-US"/>
        </a:p>
      </dgm:t>
    </dgm:pt>
    <dgm:pt modelId="{ABA77F75-8642-4931-8D7E-BE6C6DB9940D}">
      <dgm:prSet phldrT="[Text]"/>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Ability to track metrics</a:t>
          </a:r>
        </a:p>
      </dgm:t>
    </dgm:pt>
    <dgm:pt modelId="{FCF9AE1B-B22B-4F91-BFD8-DDBBF762F128}" type="parTrans" cxnId="{D959B3EA-A66A-4B40-901C-93ECD4985A93}">
      <dgm:prSet/>
      <dgm:spPr/>
      <dgm:t>
        <a:bodyPr/>
        <a:lstStyle/>
        <a:p>
          <a:endParaRPr lang="en-US"/>
        </a:p>
      </dgm:t>
    </dgm:pt>
    <dgm:pt modelId="{1A095211-ADB0-42CA-9F24-F1BC942872F3}" type="sibTrans" cxnId="{D959B3EA-A66A-4B40-901C-93ECD4985A93}">
      <dgm:prSet/>
      <dgm:spPr/>
      <dgm:t>
        <a:bodyPr/>
        <a:lstStyle/>
        <a:p>
          <a:endParaRPr lang="en-US"/>
        </a:p>
      </dgm:t>
    </dgm:pt>
    <dgm:pt modelId="{611C3B18-07F8-4A66-9682-97E24AEF6014}">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The Vega LX dashboard allows you to track the emails that have been sent.</a:t>
          </a:r>
        </a:p>
      </dgm:t>
    </dgm:pt>
    <dgm:pt modelId="{5940BF2D-F08A-4150-9A86-173D9242DE8C}" type="parTrans" cxnId="{D5D61B4C-1312-427C-BDCC-013237D8A488}">
      <dgm:prSet/>
      <dgm:spPr/>
      <dgm:t>
        <a:bodyPr/>
        <a:lstStyle/>
        <a:p>
          <a:endParaRPr lang="en-US"/>
        </a:p>
      </dgm:t>
    </dgm:pt>
    <dgm:pt modelId="{477660C6-2B6D-4FB8-B9A3-D555E2082C2A}" type="sibTrans" cxnId="{D5D61B4C-1312-427C-BDCC-013237D8A488}">
      <dgm:prSet/>
      <dgm:spPr/>
      <dgm:t>
        <a:bodyPr/>
        <a:lstStyle/>
        <a:p>
          <a:endParaRPr lang="en-US"/>
        </a:p>
      </dgm:t>
    </dgm:pt>
    <dgm:pt modelId="{A84AA4D5-2E69-4308-B848-AF7C866DBA37}">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You can see at a glance the delivery, open, bounce, fail, and marked as spam frequencies.</a:t>
          </a:r>
        </a:p>
      </dgm:t>
    </dgm:pt>
    <dgm:pt modelId="{5AA60D0F-7C99-4FA0-90CA-9CD92DBEF3B7}" type="parTrans" cxnId="{E785B928-0A23-43BA-9D0D-4355335BED79}">
      <dgm:prSet/>
      <dgm:spPr/>
      <dgm:t>
        <a:bodyPr/>
        <a:lstStyle/>
        <a:p>
          <a:endParaRPr lang="en-US"/>
        </a:p>
      </dgm:t>
    </dgm:pt>
    <dgm:pt modelId="{195A1AC7-FDFE-47D0-B6D9-46AB9BA4736B}" type="sibTrans" cxnId="{E785B928-0A23-43BA-9D0D-4355335BED79}">
      <dgm:prSet/>
      <dgm:spPr/>
      <dgm:t>
        <a:bodyPr/>
        <a:lstStyle/>
        <a:p>
          <a:endParaRPr lang="en-US"/>
        </a:p>
      </dgm:t>
    </dgm:pt>
    <dgm:pt modelId="{DA5DFAD8-E443-4F53-9341-A0903BBBD378}">
      <dgm:prSet phldrT="[Text]"/>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Reduction in number of undelivered emails</a:t>
          </a:r>
        </a:p>
      </dgm:t>
    </dgm:pt>
    <dgm:pt modelId="{F6012B3B-01B0-4E7C-A363-0177B95D3DD8}" type="parTrans" cxnId="{0073D4C3-F488-4F79-B637-186FAECF6BAD}">
      <dgm:prSet/>
      <dgm:spPr/>
      <dgm:t>
        <a:bodyPr/>
        <a:lstStyle/>
        <a:p>
          <a:endParaRPr lang="en-US"/>
        </a:p>
      </dgm:t>
    </dgm:pt>
    <dgm:pt modelId="{76D9F54E-47B3-4FE0-B465-AD673964072E}" type="sibTrans" cxnId="{0073D4C3-F488-4F79-B637-186FAECF6BAD}">
      <dgm:prSet/>
      <dgm:spPr/>
      <dgm:t>
        <a:bodyPr/>
        <a:lstStyle/>
        <a:p>
          <a:endParaRPr lang="en-US"/>
        </a:p>
      </dgm:t>
    </dgm:pt>
    <dgm:pt modelId="{6EE89B4E-BAED-4A90-B29D-70AF11256801}">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ODIN has worked with NDUS to get special email addresses set up and registered so notices are not sent to the spam folders.</a:t>
          </a:r>
        </a:p>
      </dgm:t>
    </dgm:pt>
    <dgm:pt modelId="{39BF20C7-31E5-452B-8EA2-17224A13C7FB}" type="parTrans" cxnId="{CA949A5F-9945-4C59-A233-D70AFFF70BDA}">
      <dgm:prSet/>
      <dgm:spPr/>
      <dgm:t>
        <a:bodyPr/>
        <a:lstStyle/>
        <a:p>
          <a:endParaRPr lang="en-US"/>
        </a:p>
      </dgm:t>
    </dgm:pt>
    <dgm:pt modelId="{E71503C3-CFB7-4144-AD9F-7A42A87A3A6B}" type="sibTrans" cxnId="{CA949A5F-9945-4C59-A233-D70AFFF70BDA}">
      <dgm:prSet/>
      <dgm:spPr/>
      <dgm:t>
        <a:bodyPr/>
        <a:lstStyle/>
        <a:p>
          <a:endParaRPr lang="en-US"/>
        </a:p>
      </dgm:t>
    </dgm:pt>
    <dgm:pt modelId="{26ECA639-0A60-4D96-A34B-F5ACC75DAA0C}">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Ability to see which items were included in the notification.</a:t>
          </a:r>
        </a:p>
      </dgm:t>
    </dgm:pt>
    <dgm:pt modelId="{C4856BF6-9736-45B2-AF8E-AA325F8A725C}" type="parTrans" cxnId="{F270B5BD-559B-4711-AB5A-FD85478BE916}">
      <dgm:prSet/>
      <dgm:spPr/>
      <dgm:t>
        <a:bodyPr/>
        <a:lstStyle/>
        <a:p>
          <a:endParaRPr lang="en-US"/>
        </a:p>
      </dgm:t>
    </dgm:pt>
    <dgm:pt modelId="{DA3F4B23-A392-40BF-A1BD-D150AE345EB0}" type="sibTrans" cxnId="{F270B5BD-559B-4711-AB5A-FD85478BE916}">
      <dgm:prSet/>
      <dgm:spPr/>
      <dgm:t>
        <a:bodyPr/>
        <a:lstStyle/>
        <a:p>
          <a:endParaRPr lang="en-US"/>
        </a:p>
      </dgm:t>
    </dgm:pt>
    <dgm:pt modelId="{388D911F-5131-4B95-8FCA-44355C31A787}">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You can still have replies to those emails to be routed to your preferred library email.</a:t>
          </a:r>
        </a:p>
      </dgm:t>
    </dgm:pt>
    <dgm:pt modelId="{90DE3C42-B930-4A61-B78B-7BCFF7A9C3BC}" type="parTrans" cxnId="{64A00AFB-D909-4E4F-881C-95919A0EED97}">
      <dgm:prSet/>
      <dgm:spPr/>
      <dgm:t>
        <a:bodyPr/>
        <a:lstStyle/>
        <a:p>
          <a:endParaRPr lang="en-US"/>
        </a:p>
      </dgm:t>
    </dgm:pt>
    <dgm:pt modelId="{6C88182B-48B6-413C-BAE8-817D076D6F78}" type="sibTrans" cxnId="{64A00AFB-D909-4E4F-881C-95919A0EED97}">
      <dgm:prSet/>
      <dgm:spPr/>
      <dgm:t>
        <a:bodyPr/>
        <a:lstStyle/>
        <a:p>
          <a:endParaRPr lang="en-US"/>
        </a:p>
      </dgm:t>
    </dgm:pt>
    <dgm:pt modelId="{1DA6C440-E90B-4E8A-A6C9-8DF099A0EEE7}">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These notices can be designed and/or customized for your library.</a:t>
          </a:r>
        </a:p>
      </dgm:t>
    </dgm:pt>
    <dgm:pt modelId="{0F8844A2-93DC-455F-AB27-D669FCD35390}" type="parTrans" cxnId="{5CD096BA-0F21-40EB-B819-B2751F3C5EF6}">
      <dgm:prSet/>
      <dgm:spPr/>
      <dgm:t>
        <a:bodyPr/>
        <a:lstStyle/>
        <a:p>
          <a:endParaRPr lang="en-US"/>
        </a:p>
      </dgm:t>
    </dgm:pt>
    <dgm:pt modelId="{6559B1AD-2346-4260-8755-FEF78F434B1B}" type="sibTrans" cxnId="{5CD096BA-0F21-40EB-B819-B2751F3C5EF6}">
      <dgm:prSet/>
      <dgm:spPr/>
      <dgm:t>
        <a:bodyPr/>
        <a:lstStyle/>
        <a:p>
          <a:endParaRPr lang="en-US"/>
        </a:p>
      </dgm:t>
    </dgm:pt>
    <dgm:pt modelId="{496A110C-B521-46CC-9842-7266C2E6B3D5}">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Notices can be configured to be sent on a time schedule that works for you.</a:t>
          </a:r>
        </a:p>
      </dgm:t>
    </dgm:pt>
    <dgm:pt modelId="{E783A169-8097-4AF4-84F8-14EC60ACFFE7}" type="parTrans" cxnId="{C76CA86A-79A1-46E3-926B-99AA2255B816}">
      <dgm:prSet/>
      <dgm:spPr/>
      <dgm:t>
        <a:bodyPr/>
        <a:lstStyle/>
        <a:p>
          <a:endParaRPr lang="en-US"/>
        </a:p>
      </dgm:t>
    </dgm:pt>
    <dgm:pt modelId="{5AD10CB1-8225-41DC-901A-563DE8EBAA2A}" type="sibTrans" cxnId="{C76CA86A-79A1-46E3-926B-99AA2255B816}">
      <dgm:prSet/>
      <dgm:spPr/>
      <dgm:t>
        <a:bodyPr/>
        <a:lstStyle/>
        <a:p>
          <a:endParaRPr lang="en-US"/>
        </a:p>
      </dgm:t>
    </dgm:pt>
    <dgm:pt modelId="{DE3F77CF-6A8C-4783-A2CE-00E88C4199CB}" type="pres">
      <dgm:prSet presAssocID="{CF9FC193-7A05-4631-B681-B56EAB543D38}" presName="Name0" presStyleCnt="0">
        <dgm:presLayoutVars>
          <dgm:dir/>
          <dgm:animLvl val="lvl"/>
          <dgm:resizeHandles val="exact"/>
        </dgm:presLayoutVars>
      </dgm:prSet>
      <dgm:spPr/>
    </dgm:pt>
    <dgm:pt modelId="{4E69B62D-7E76-4E06-9330-583771E53BDE}" type="pres">
      <dgm:prSet presAssocID="{6857B86A-DEC1-407C-A1BB-5BF9ACCBCA6A}" presName="composite" presStyleCnt="0"/>
      <dgm:spPr/>
    </dgm:pt>
    <dgm:pt modelId="{F0C1B2C7-0B23-4FE8-AB0F-5877B88532DB}" type="pres">
      <dgm:prSet presAssocID="{6857B86A-DEC1-407C-A1BB-5BF9ACCBCA6A}" presName="parTx" presStyleLbl="alignNode1" presStyleIdx="0" presStyleCnt="3">
        <dgm:presLayoutVars>
          <dgm:chMax val="0"/>
          <dgm:chPref val="0"/>
          <dgm:bulletEnabled val="1"/>
        </dgm:presLayoutVars>
      </dgm:prSet>
      <dgm:spPr/>
    </dgm:pt>
    <dgm:pt modelId="{17CA1487-CDD9-4364-92F6-A11DBDAFE16C}" type="pres">
      <dgm:prSet presAssocID="{6857B86A-DEC1-407C-A1BB-5BF9ACCBCA6A}" presName="desTx" presStyleLbl="alignAccFollowNode1" presStyleIdx="0" presStyleCnt="3">
        <dgm:presLayoutVars>
          <dgm:bulletEnabled val="1"/>
        </dgm:presLayoutVars>
      </dgm:prSet>
      <dgm:spPr/>
    </dgm:pt>
    <dgm:pt modelId="{3FA24A66-31D3-4A69-B628-8BE88627B97D}" type="pres">
      <dgm:prSet presAssocID="{F087F24E-A7D7-4DCE-B2A7-9B941289621A}" presName="space" presStyleCnt="0"/>
      <dgm:spPr/>
    </dgm:pt>
    <dgm:pt modelId="{3B158D6E-E3AA-49BB-988A-758B59ED8F3B}" type="pres">
      <dgm:prSet presAssocID="{ABA77F75-8642-4931-8D7E-BE6C6DB9940D}" presName="composite" presStyleCnt="0"/>
      <dgm:spPr/>
    </dgm:pt>
    <dgm:pt modelId="{055A5EAB-EAE0-4501-8649-31F112FF9AD5}" type="pres">
      <dgm:prSet presAssocID="{ABA77F75-8642-4931-8D7E-BE6C6DB9940D}" presName="parTx" presStyleLbl="alignNode1" presStyleIdx="1" presStyleCnt="3">
        <dgm:presLayoutVars>
          <dgm:chMax val="0"/>
          <dgm:chPref val="0"/>
          <dgm:bulletEnabled val="1"/>
        </dgm:presLayoutVars>
      </dgm:prSet>
      <dgm:spPr/>
    </dgm:pt>
    <dgm:pt modelId="{E4FD5043-5612-43C5-B6AE-CCD431549399}" type="pres">
      <dgm:prSet presAssocID="{ABA77F75-8642-4931-8D7E-BE6C6DB9940D}" presName="desTx" presStyleLbl="alignAccFollowNode1" presStyleIdx="1" presStyleCnt="3">
        <dgm:presLayoutVars>
          <dgm:bulletEnabled val="1"/>
        </dgm:presLayoutVars>
      </dgm:prSet>
      <dgm:spPr/>
    </dgm:pt>
    <dgm:pt modelId="{3E20F600-AFBC-427F-8295-F096F694BC17}" type="pres">
      <dgm:prSet presAssocID="{1A095211-ADB0-42CA-9F24-F1BC942872F3}" presName="space" presStyleCnt="0"/>
      <dgm:spPr/>
    </dgm:pt>
    <dgm:pt modelId="{173DA3A6-F783-42D4-9ED8-FD330979BCEA}" type="pres">
      <dgm:prSet presAssocID="{DA5DFAD8-E443-4F53-9341-A0903BBBD378}" presName="composite" presStyleCnt="0"/>
      <dgm:spPr/>
    </dgm:pt>
    <dgm:pt modelId="{23D06E36-F688-4B37-8BB8-73015E665B0E}" type="pres">
      <dgm:prSet presAssocID="{DA5DFAD8-E443-4F53-9341-A0903BBBD378}" presName="parTx" presStyleLbl="alignNode1" presStyleIdx="2" presStyleCnt="3">
        <dgm:presLayoutVars>
          <dgm:chMax val="0"/>
          <dgm:chPref val="0"/>
          <dgm:bulletEnabled val="1"/>
        </dgm:presLayoutVars>
      </dgm:prSet>
      <dgm:spPr/>
    </dgm:pt>
    <dgm:pt modelId="{EA81ED6A-A7EA-4137-A3DC-D16E79F1B938}" type="pres">
      <dgm:prSet presAssocID="{DA5DFAD8-E443-4F53-9341-A0903BBBD378}" presName="desTx" presStyleLbl="alignAccFollowNode1" presStyleIdx="2" presStyleCnt="3">
        <dgm:presLayoutVars>
          <dgm:bulletEnabled val="1"/>
        </dgm:presLayoutVars>
      </dgm:prSet>
      <dgm:spPr/>
    </dgm:pt>
  </dgm:ptLst>
  <dgm:cxnLst>
    <dgm:cxn modelId="{B12F0503-977A-4B5D-8CB7-420B041FF863}" srcId="{CF9FC193-7A05-4631-B681-B56EAB543D38}" destId="{6857B86A-DEC1-407C-A1BB-5BF9ACCBCA6A}" srcOrd="0" destOrd="0" parTransId="{8CA7BF9B-8199-4683-AD57-CB0086659013}" sibTransId="{F087F24E-A7D7-4DCE-B2A7-9B941289621A}"/>
    <dgm:cxn modelId="{15558403-8721-4CBE-97C1-25F56F385AD1}" type="presOf" srcId="{A84AA4D5-2E69-4308-B848-AF7C866DBA37}" destId="{E4FD5043-5612-43C5-B6AE-CCD431549399}" srcOrd="0" destOrd="1" presId="urn:microsoft.com/office/officeart/2005/8/layout/hList1"/>
    <dgm:cxn modelId="{E785B928-0A23-43BA-9D0D-4355335BED79}" srcId="{ABA77F75-8642-4931-8D7E-BE6C6DB9940D}" destId="{A84AA4D5-2E69-4308-B848-AF7C866DBA37}" srcOrd="1" destOrd="0" parTransId="{5AA60D0F-7C99-4FA0-90CA-9CD92DBEF3B7}" sibTransId="{195A1AC7-FDFE-47D0-B6D9-46AB9BA4736B}"/>
    <dgm:cxn modelId="{CA949A5F-9945-4C59-A233-D70AFFF70BDA}" srcId="{DA5DFAD8-E443-4F53-9341-A0903BBBD378}" destId="{6EE89B4E-BAED-4A90-B29D-70AF11256801}" srcOrd="0" destOrd="0" parTransId="{39BF20C7-31E5-452B-8EA2-17224A13C7FB}" sibTransId="{E71503C3-CFB7-4144-AD9F-7A42A87A3A6B}"/>
    <dgm:cxn modelId="{C76CA86A-79A1-46E3-926B-99AA2255B816}" srcId="{6857B86A-DEC1-407C-A1BB-5BF9ACCBCA6A}" destId="{496A110C-B521-46CC-9842-7266C2E6B3D5}" srcOrd="2" destOrd="0" parTransId="{E783A169-8097-4AF4-84F8-14EC60ACFFE7}" sibTransId="{5AD10CB1-8225-41DC-901A-563DE8EBAA2A}"/>
    <dgm:cxn modelId="{D5D61B4C-1312-427C-BDCC-013237D8A488}" srcId="{ABA77F75-8642-4931-8D7E-BE6C6DB9940D}" destId="{611C3B18-07F8-4A66-9682-97E24AEF6014}" srcOrd="0" destOrd="0" parTransId="{5940BF2D-F08A-4150-9A86-173D9242DE8C}" sibTransId="{477660C6-2B6D-4FB8-B9A3-D555E2082C2A}"/>
    <dgm:cxn modelId="{A1274B4C-2D52-4FAA-8F4F-5D7F5844E82D}" type="presOf" srcId="{1DA6C440-E90B-4E8A-A6C9-8DF099A0EEE7}" destId="{17CA1487-CDD9-4364-92F6-A11DBDAFE16C}" srcOrd="0" destOrd="1" presId="urn:microsoft.com/office/officeart/2005/8/layout/hList1"/>
    <dgm:cxn modelId="{3722B475-663A-491B-B742-B2673D17FC00}" type="presOf" srcId="{496A110C-B521-46CC-9842-7266C2E6B3D5}" destId="{17CA1487-CDD9-4364-92F6-A11DBDAFE16C}" srcOrd="0" destOrd="2" presId="urn:microsoft.com/office/officeart/2005/8/layout/hList1"/>
    <dgm:cxn modelId="{AAECF784-8F1D-4908-B93D-837F49AB8751}" type="presOf" srcId="{CF9FC193-7A05-4631-B681-B56EAB543D38}" destId="{DE3F77CF-6A8C-4783-A2CE-00E88C4199CB}" srcOrd="0" destOrd="0" presId="urn:microsoft.com/office/officeart/2005/8/layout/hList1"/>
    <dgm:cxn modelId="{2A048A8A-D3E9-4D78-97F5-CDA37AB1D412}" type="presOf" srcId="{DA5DFAD8-E443-4F53-9341-A0903BBBD378}" destId="{23D06E36-F688-4B37-8BB8-73015E665B0E}" srcOrd="0" destOrd="0" presId="urn:microsoft.com/office/officeart/2005/8/layout/hList1"/>
    <dgm:cxn modelId="{4BF1EEA1-6E89-4F91-BAE8-11038685C515}" type="presOf" srcId="{4C8BFA56-3F75-4CAD-90A3-2F214D699322}" destId="{17CA1487-CDD9-4364-92F6-A11DBDAFE16C}" srcOrd="0" destOrd="0" presId="urn:microsoft.com/office/officeart/2005/8/layout/hList1"/>
    <dgm:cxn modelId="{F791BDAD-3CBB-4228-AE46-C0CD336D9884}" type="presOf" srcId="{26ECA639-0A60-4D96-A34B-F5ACC75DAA0C}" destId="{E4FD5043-5612-43C5-B6AE-CCD431549399}" srcOrd="0" destOrd="2" presId="urn:microsoft.com/office/officeart/2005/8/layout/hList1"/>
    <dgm:cxn modelId="{5F12E8B9-000C-441B-B9E7-99ED7A20363B}" type="presOf" srcId="{6857B86A-DEC1-407C-A1BB-5BF9ACCBCA6A}" destId="{F0C1B2C7-0B23-4FE8-AB0F-5877B88532DB}" srcOrd="0" destOrd="0" presId="urn:microsoft.com/office/officeart/2005/8/layout/hList1"/>
    <dgm:cxn modelId="{5CD096BA-0F21-40EB-B819-B2751F3C5EF6}" srcId="{6857B86A-DEC1-407C-A1BB-5BF9ACCBCA6A}" destId="{1DA6C440-E90B-4E8A-A6C9-8DF099A0EEE7}" srcOrd="1" destOrd="0" parTransId="{0F8844A2-93DC-455F-AB27-D669FCD35390}" sibTransId="{6559B1AD-2346-4260-8755-FEF78F434B1B}"/>
    <dgm:cxn modelId="{F270B5BD-559B-4711-AB5A-FD85478BE916}" srcId="{ABA77F75-8642-4931-8D7E-BE6C6DB9940D}" destId="{26ECA639-0A60-4D96-A34B-F5ACC75DAA0C}" srcOrd="2" destOrd="0" parTransId="{C4856BF6-9736-45B2-AF8E-AA325F8A725C}" sibTransId="{DA3F4B23-A392-40BF-A1BD-D150AE345EB0}"/>
    <dgm:cxn modelId="{0073D4C3-F488-4F79-B637-186FAECF6BAD}" srcId="{CF9FC193-7A05-4631-B681-B56EAB543D38}" destId="{DA5DFAD8-E443-4F53-9341-A0903BBBD378}" srcOrd="2" destOrd="0" parTransId="{F6012B3B-01B0-4E7C-A363-0177B95D3DD8}" sibTransId="{76D9F54E-47B3-4FE0-B465-AD673964072E}"/>
    <dgm:cxn modelId="{4E21C5D3-FA97-4E62-8CC9-01B68E76021E}" type="presOf" srcId="{ABA77F75-8642-4931-8D7E-BE6C6DB9940D}" destId="{055A5EAB-EAE0-4501-8649-31F112FF9AD5}" srcOrd="0" destOrd="0" presId="urn:microsoft.com/office/officeart/2005/8/layout/hList1"/>
    <dgm:cxn modelId="{4CD5FCDD-1F8A-43A3-BD77-CBE3B3864C41}" srcId="{6857B86A-DEC1-407C-A1BB-5BF9ACCBCA6A}" destId="{4C8BFA56-3F75-4CAD-90A3-2F214D699322}" srcOrd="0" destOrd="0" parTransId="{9A6E3B20-A734-4412-84CF-0134D93D4B28}" sibTransId="{7B50916F-B8BA-427F-B9F0-A301E54D7FB3}"/>
    <dgm:cxn modelId="{F6983BDE-0D2B-4BD0-8BD5-4647B42A264E}" type="presOf" srcId="{388D911F-5131-4B95-8FCA-44355C31A787}" destId="{EA81ED6A-A7EA-4137-A3DC-D16E79F1B938}" srcOrd="0" destOrd="1" presId="urn:microsoft.com/office/officeart/2005/8/layout/hList1"/>
    <dgm:cxn modelId="{58D887E9-04DA-4285-827F-DA6F12BD080E}" type="presOf" srcId="{611C3B18-07F8-4A66-9682-97E24AEF6014}" destId="{E4FD5043-5612-43C5-B6AE-CCD431549399}" srcOrd="0" destOrd="0" presId="urn:microsoft.com/office/officeart/2005/8/layout/hList1"/>
    <dgm:cxn modelId="{D959B3EA-A66A-4B40-901C-93ECD4985A93}" srcId="{CF9FC193-7A05-4631-B681-B56EAB543D38}" destId="{ABA77F75-8642-4931-8D7E-BE6C6DB9940D}" srcOrd="1" destOrd="0" parTransId="{FCF9AE1B-B22B-4F91-BFD8-DDBBF762F128}" sibTransId="{1A095211-ADB0-42CA-9F24-F1BC942872F3}"/>
    <dgm:cxn modelId="{64A00AFB-D909-4E4F-881C-95919A0EED97}" srcId="{DA5DFAD8-E443-4F53-9341-A0903BBBD378}" destId="{388D911F-5131-4B95-8FCA-44355C31A787}" srcOrd="1" destOrd="0" parTransId="{90DE3C42-B930-4A61-B78B-7BCFF7A9C3BC}" sibTransId="{6C88182B-48B6-413C-BAE8-817D076D6F78}"/>
    <dgm:cxn modelId="{765D4AFC-C3A4-4F8B-A000-988DC6C44800}" type="presOf" srcId="{6EE89B4E-BAED-4A90-B29D-70AF11256801}" destId="{EA81ED6A-A7EA-4137-A3DC-D16E79F1B938}" srcOrd="0" destOrd="0" presId="urn:microsoft.com/office/officeart/2005/8/layout/hList1"/>
    <dgm:cxn modelId="{1F4D79B9-0A03-4486-BB92-D4BA991ED70D}" type="presParOf" srcId="{DE3F77CF-6A8C-4783-A2CE-00E88C4199CB}" destId="{4E69B62D-7E76-4E06-9330-583771E53BDE}" srcOrd="0" destOrd="0" presId="urn:microsoft.com/office/officeart/2005/8/layout/hList1"/>
    <dgm:cxn modelId="{EFFE150E-7CB3-4A38-AC57-820444F8E7BA}" type="presParOf" srcId="{4E69B62D-7E76-4E06-9330-583771E53BDE}" destId="{F0C1B2C7-0B23-4FE8-AB0F-5877B88532DB}" srcOrd="0" destOrd="0" presId="urn:microsoft.com/office/officeart/2005/8/layout/hList1"/>
    <dgm:cxn modelId="{332F5817-5A55-4FC1-BA35-DBB23A0AD13C}" type="presParOf" srcId="{4E69B62D-7E76-4E06-9330-583771E53BDE}" destId="{17CA1487-CDD9-4364-92F6-A11DBDAFE16C}" srcOrd="1" destOrd="0" presId="urn:microsoft.com/office/officeart/2005/8/layout/hList1"/>
    <dgm:cxn modelId="{697E9D8E-F51C-4123-B62B-291815C4E7C1}" type="presParOf" srcId="{DE3F77CF-6A8C-4783-A2CE-00E88C4199CB}" destId="{3FA24A66-31D3-4A69-B628-8BE88627B97D}" srcOrd="1" destOrd="0" presId="urn:microsoft.com/office/officeart/2005/8/layout/hList1"/>
    <dgm:cxn modelId="{A09CCE6C-77C7-4B5A-B9DA-7E705F8B286E}" type="presParOf" srcId="{DE3F77CF-6A8C-4783-A2CE-00E88C4199CB}" destId="{3B158D6E-E3AA-49BB-988A-758B59ED8F3B}" srcOrd="2" destOrd="0" presId="urn:microsoft.com/office/officeart/2005/8/layout/hList1"/>
    <dgm:cxn modelId="{817F5423-5421-4F7E-968E-B3D3A624058B}" type="presParOf" srcId="{3B158D6E-E3AA-49BB-988A-758B59ED8F3B}" destId="{055A5EAB-EAE0-4501-8649-31F112FF9AD5}" srcOrd="0" destOrd="0" presId="urn:microsoft.com/office/officeart/2005/8/layout/hList1"/>
    <dgm:cxn modelId="{63113D3E-83F3-4A52-BAD6-246138FEC15C}" type="presParOf" srcId="{3B158D6E-E3AA-49BB-988A-758B59ED8F3B}" destId="{E4FD5043-5612-43C5-B6AE-CCD431549399}" srcOrd="1" destOrd="0" presId="urn:microsoft.com/office/officeart/2005/8/layout/hList1"/>
    <dgm:cxn modelId="{6DF49720-E4F0-4625-B768-1FADCBFE92E0}" type="presParOf" srcId="{DE3F77CF-6A8C-4783-A2CE-00E88C4199CB}" destId="{3E20F600-AFBC-427F-8295-F096F694BC17}" srcOrd="3" destOrd="0" presId="urn:microsoft.com/office/officeart/2005/8/layout/hList1"/>
    <dgm:cxn modelId="{C0F7FF12-72ED-4C65-8A42-67FCEE3903CF}" type="presParOf" srcId="{DE3F77CF-6A8C-4783-A2CE-00E88C4199CB}" destId="{173DA3A6-F783-42D4-9ED8-FD330979BCEA}" srcOrd="4" destOrd="0" presId="urn:microsoft.com/office/officeart/2005/8/layout/hList1"/>
    <dgm:cxn modelId="{67AEDA95-4E81-49EB-9136-C42824BC288A}" type="presParOf" srcId="{173DA3A6-F783-42D4-9ED8-FD330979BCEA}" destId="{23D06E36-F688-4B37-8BB8-73015E665B0E}" srcOrd="0" destOrd="0" presId="urn:microsoft.com/office/officeart/2005/8/layout/hList1"/>
    <dgm:cxn modelId="{190091E1-69E5-482F-89E9-B5A6338D6BCD}" type="presParOf" srcId="{173DA3A6-F783-42D4-9ED8-FD330979BCEA}" destId="{EA81ED6A-A7EA-4137-A3DC-D16E79F1B9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694A-6C63-4B23-90F6-4F208C00D399}">
      <dsp:nvSpPr>
        <dsp:cNvPr id="0" name=""/>
        <dsp:cNvSpPr/>
      </dsp:nvSpPr>
      <dsp:spPr>
        <a:xfrm rot="5400000">
          <a:off x="6279531" y="-2597504"/>
          <a:ext cx="913097" cy="63398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Utilitarian (AKA plain and boring) email notices for patrons</a:t>
          </a:r>
        </a:p>
      </dsp:txBody>
      <dsp:txXfrm rot="-5400000">
        <a:off x="3566160" y="160441"/>
        <a:ext cx="6295266" cy="823949"/>
      </dsp:txXfrm>
    </dsp:sp>
    <dsp:sp modelId="{3230722F-B757-4673-BD2F-9D4BAB5CEE8D}">
      <dsp:nvSpPr>
        <dsp:cNvPr id="0" name=""/>
        <dsp:cNvSpPr/>
      </dsp:nvSpPr>
      <dsp:spPr>
        <a:xfrm>
          <a:off x="0" y="1729"/>
          <a:ext cx="3566160" cy="11413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Tahoma" panose="020B0604030504040204" pitchFamily="34" charset="0"/>
              <a:ea typeface="Tahoma" panose="020B0604030504040204" pitchFamily="34" charset="0"/>
              <a:cs typeface="Tahoma" panose="020B0604030504040204" pitchFamily="34" charset="0"/>
            </a:rPr>
            <a:t>What is the problem?</a:t>
          </a:r>
        </a:p>
      </dsp:txBody>
      <dsp:txXfrm>
        <a:off x="55717" y="57446"/>
        <a:ext cx="3454726" cy="1029938"/>
      </dsp:txXfrm>
    </dsp:sp>
    <dsp:sp modelId="{329ECF1A-78BE-41CB-B252-8011825B67CD}">
      <dsp:nvSpPr>
        <dsp:cNvPr id="0" name=""/>
        <dsp:cNvSpPr/>
      </dsp:nvSpPr>
      <dsp:spPr>
        <a:xfrm rot="5400000">
          <a:off x="6279531" y="-1399064"/>
          <a:ext cx="913097" cy="63398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YOU do if you have not yet made the switch to Vega LX Starter!</a:t>
          </a:r>
        </a:p>
      </dsp:txBody>
      <dsp:txXfrm rot="-5400000">
        <a:off x="3566160" y="1358881"/>
        <a:ext cx="6295266" cy="823949"/>
      </dsp:txXfrm>
    </dsp:sp>
    <dsp:sp modelId="{8A3FE5E4-2689-4041-B2C5-C63BC276A3EF}">
      <dsp:nvSpPr>
        <dsp:cNvPr id="0" name=""/>
        <dsp:cNvSpPr/>
      </dsp:nvSpPr>
      <dsp:spPr>
        <a:xfrm>
          <a:off x="0" y="1200169"/>
          <a:ext cx="3566160" cy="11413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Tahoma" panose="020B0604030504040204" pitchFamily="34" charset="0"/>
              <a:ea typeface="Tahoma" panose="020B0604030504040204" pitchFamily="34" charset="0"/>
              <a:cs typeface="Tahoma" panose="020B0604030504040204" pitchFamily="34" charset="0"/>
            </a:rPr>
            <a:t>Who has this problem?</a:t>
          </a:r>
        </a:p>
      </dsp:txBody>
      <dsp:txXfrm>
        <a:off x="55717" y="1255886"/>
        <a:ext cx="3454726" cy="1029938"/>
      </dsp:txXfrm>
    </dsp:sp>
    <dsp:sp modelId="{A66EBD3D-E7C5-421C-B8B5-728648057DDC}">
      <dsp:nvSpPr>
        <dsp:cNvPr id="0" name=""/>
        <dsp:cNvSpPr/>
      </dsp:nvSpPr>
      <dsp:spPr>
        <a:xfrm rot="5400000">
          <a:off x="6279531" y="-200623"/>
          <a:ext cx="913097" cy="633984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We can do better with customizable, exciting notices that can also </a:t>
          </a:r>
          <a:r>
            <a:rPr lang="en-US" sz="2400" kern="1200">
              <a:latin typeface="Tahoma" panose="020B0604030504040204" pitchFamily="34" charset="0"/>
              <a:ea typeface="Tahoma" panose="020B0604030504040204" pitchFamily="34" charset="0"/>
              <a:cs typeface="Tahoma" panose="020B0604030504040204" pitchFamily="34" charset="0"/>
            </a:rPr>
            <a:t>be tracked.</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566160" y="2557322"/>
        <a:ext cx="6295266" cy="823949"/>
      </dsp:txXfrm>
    </dsp:sp>
    <dsp:sp modelId="{1C763A21-352A-41D1-A2E2-E305DABA275D}">
      <dsp:nvSpPr>
        <dsp:cNvPr id="0" name=""/>
        <dsp:cNvSpPr/>
      </dsp:nvSpPr>
      <dsp:spPr>
        <a:xfrm>
          <a:off x="0" y="2398610"/>
          <a:ext cx="3566160" cy="11413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Tahoma" panose="020B0604030504040204" pitchFamily="34" charset="0"/>
              <a:ea typeface="Tahoma" panose="020B0604030504040204" pitchFamily="34" charset="0"/>
              <a:cs typeface="Tahoma" panose="020B0604030504040204" pitchFamily="34" charset="0"/>
            </a:rPr>
            <a:t>Why should this problem be solved?</a:t>
          </a:r>
        </a:p>
      </dsp:txBody>
      <dsp:txXfrm>
        <a:off x="55717" y="2454327"/>
        <a:ext cx="3454726" cy="1029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1B2C7-0B23-4FE8-AB0F-5877B88532DB}">
      <dsp:nvSpPr>
        <dsp:cNvPr id="0" name=""/>
        <dsp:cNvSpPr/>
      </dsp:nvSpPr>
      <dsp:spPr>
        <a:xfrm>
          <a:off x="3535" y="72060"/>
          <a:ext cx="3447370" cy="77414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Tahoma" panose="020B0604030504040204" pitchFamily="34" charset="0"/>
              <a:ea typeface="Tahoma" panose="020B0604030504040204" pitchFamily="34" charset="0"/>
              <a:cs typeface="Tahoma" panose="020B0604030504040204" pitchFamily="34" charset="0"/>
            </a:rPr>
            <a:t>Customized circulation notices</a:t>
          </a:r>
        </a:p>
      </dsp:txBody>
      <dsp:txXfrm>
        <a:off x="3535" y="72060"/>
        <a:ext cx="3447370" cy="774144"/>
      </dsp:txXfrm>
    </dsp:sp>
    <dsp:sp modelId="{17CA1487-CDD9-4364-92F6-A11DBDAFE16C}">
      <dsp:nvSpPr>
        <dsp:cNvPr id="0" name=""/>
        <dsp:cNvSpPr/>
      </dsp:nvSpPr>
      <dsp:spPr>
        <a:xfrm>
          <a:off x="3535" y="846205"/>
          <a:ext cx="3447370" cy="3573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latin typeface="Tahoma" panose="020B0604030504040204" pitchFamily="34" charset="0"/>
              <a:ea typeface="Tahoma" panose="020B0604030504040204" pitchFamily="34" charset="0"/>
              <a:cs typeface="Tahoma" panose="020B0604030504040204" pitchFamily="34" charset="0"/>
            </a:rPr>
            <a:t>Many email circulation notices are available to be sent via Vega LX.</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latin typeface="Tahoma" panose="020B0604030504040204" pitchFamily="34" charset="0"/>
              <a:ea typeface="Tahoma" panose="020B0604030504040204" pitchFamily="34" charset="0"/>
              <a:cs typeface="Tahoma" panose="020B0604030504040204" pitchFamily="34" charset="0"/>
            </a:rPr>
            <a:t>These notices can be designed and/or customized for your library.</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latin typeface="Tahoma" panose="020B0604030504040204" pitchFamily="34" charset="0"/>
              <a:ea typeface="Tahoma" panose="020B0604030504040204" pitchFamily="34" charset="0"/>
              <a:cs typeface="Tahoma" panose="020B0604030504040204" pitchFamily="34" charset="0"/>
            </a:rPr>
            <a:t>Notices can be configured to be sent on a time schedule that works for you.</a:t>
          </a:r>
        </a:p>
      </dsp:txBody>
      <dsp:txXfrm>
        <a:off x="3535" y="846205"/>
        <a:ext cx="3447370" cy="3573990"/>
      </dsp:txXfrm>
    </dsp:sp>
    <dsp:sp modelId="{055A5EAB-EAE0-4501-8649-31F112FF9AD5}">
      <dsp:nvSpPr>
        <dsp:cNvPr id="0" name=""/>
        <dsp:cNvSpPr/>
      </dsp:nvSpPr>
      <dsp:spPr>
        <a:xfrm>
          <a:off x="3933537" y="72060"/>
          <a:ext cx="3447370" cy="77414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Ability to track metrics</a:t>
          </a:r>
        </a:p>
      </dsp:txBody>
      <dsp:txXfrm>
        <a:off x="3933537" y="72060"/>
        <a:ext cx="3447370" cy="774144"/>
      </dsp:txXfrm>
    </dsp:sp>
    <dsp:sp modelId="{E4FD5043-5612-43C5-B6AE-CCD431549399}">
      <dsp:nvSpPr>
        <dsp:cNvPr id="0" name=""/>
        <dsp:cNvSpPr/>
      </dsp:nvSpPr>
      <dsp:spPr>
        <a:xfrm>
          <a:off x="3933537" y="846205"/>
          <a:ext cx="3447370" cy="3573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latin typeface="Tahoma" panose="020B0604030504040204" pitchFamily="34" charset="0"/>
              <a:ea typeface="Tahoma" panose="020B0604030504040204" pitchFamily="34" charset="0"/>
              <a:cs typeface="Tahoma" panose="020B0604030504040204" pitchFamily="34" charset="0"/>
            </a:rPr>
            <a:t>The Vega LX dashboard allows you to track the emails that have been sent.</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latin typeface="Tahoma" panose="020B0604030504040204" pitchFamily="34" charset="0"/>
              <a:ea typeface="Tahoma" panose="020B0604030504040204" pitchFamily="34" charset="0"/>
              <a:cs typeface="Tahoma" panose="020B0604030504040204" pitchFamily="34" charset="0"/>
            </a:rPr>
            <a:t>You can see at a glance the delivery, open, bounce, fail, and marked as spam frequencies.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latin typeface="Tahoma" panose="020B0604030504040204" pitchFamily="34" charset="0"/>
              <a:ea typeface="Tahoma" panose="020B0604030504040204" pitchFamily="34" charset="0"/>
              <a:cs typeface="Tahoma" panose="020B0604030504040204" pitchFamily="34" charset="0"/>
            </a:rPr>
            <a:t>Ability to see which items were included in the notification.</a:t>
          </a:r>
        </a:p>
      </dsp:txBody>
      <dsp:txXfrm>
        <a:off x="3933537" y="846205"/>
        <a:ext cx="3447370" cy="3573990"/>
      </dsp:txXfrm>
    </dsp:sp>
    <dsp:sp modelId="{23D06E36-F688-4B37-8BB8-73015E665B0E}">
      <dsp:nvSpPr>
        <dsp:cNvPr id="0" name=""/>
        <dsp:cNvSpPr/>
      </dsp:nvSpPr>
      <dsp:spPr>
        <a:xfrm>
          <a:off x="7863539" y="72060"/>
          <a:ext cx="3447370" cy="77414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Tahoma" panose="020B0604030504040204" pitchFamily="34" charset="0"/>
              <a:ea typeface="Tahoma" panose="020B0604030504040204" pitchFamily="34" charset="0"/>
              <a:cs typeface="Tahoma" panose="020B0604030504040204" pitchFamily="34" charset="0"/>
            </a:rPr>
            <a:t>Reduction in number of undelivered emails</a:t>
          </a:r>
        </a:p>
      </dsp:txBody>
      <dsp:txXfrm>
        <a:off x="7863539" y="72060"/>
        <a:ext cx="3447370" cy="774144"/>
      </dsp:txXfrm>
    </dsp:sp>
    <dsp:sp modelId="{EA81ED6A-A7EA-4137-A3DC-D16E79F1B938}">
      <dsp:nvSpPr>
        <dsp:cNvPr id="0" name=""/>
        <dsp:cNvSpPr/>
      </dsp:nvSpPr>
      <dsp:spPr>
        <a:xfrm>
          <a:off x="7863539" y="846205"/>
          <a:ext cx="3447370" cy="3573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latin typeface="Tahoma" panose="020B0604030504040204" pitchFamily="34" charset="0"/>
              <a:ea typeface="Tahoma" panose="020B0604030504040204" pitchFamily="34" charset="0"/>
              <a:cs typeface="Tahoma" panose="020B0604030504040204" pitchFamily="34" charset="0"/>
            </a:rPr>
            <a:t>ODIN has worked with NDUS to get special email addresses set up and registered so notices are not sent to the spam folders.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latin typeface="Tahoma" panose="020B0604030504040204" pitchFamily="34" charset="0"/>
              <a:ea typeface="Tahoma" panose="020B0604030504040204" pitchFamily="34" charset="0"/>
              <a:cs typeface="Tahoma" panose="020B0604030504040204" pitchFamily="34" charset="0"/>
            </a:rPr>
            <a:t>You can still have replies to those emails to be routed to your preferred library email.</a:t>
          </a:r>
        </a:p>
      </dsp:txBody>
      <dsp:txXfrm>
        <a:off x="7863539" y="846205"/>
        <a:ext cx="3447370" cy="35739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9B3372-74CF-4E21-A4D4-286B22AA5A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3762BE-D43C-49F5-99A5-BF49C69592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5766F-5EC0-4797-B4D1-777FCB005B11}" type="datetimeFigureOut">
              <a:rPr lang="en-US" smtClean="0"/>
              <a:t>3/24/2026</a:t>
            </a:fld>
            <a:endParaRPr lang="en-US" dirty="0"/>
          </a:p>
        </p:txBody>
      </p:sp>
      <p:sp>
        <p:nvSpPr>
          <p:cNvPr id="4" name="Footer Placeholder 3">
            <a:extLst>
              <a:ext uri="{FF2B5EF4-FFF2-40B4-BE49-F238E27FC236}">
                <a16:creationId xmlns:a16="http://schemas.microsoft.com/office/drawing/2014/main" id="{1989E452-9BCA-4AF5-9A9C-233BF410EA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6BF9F63-CE4F-44E2-A07D-7E654DE9F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AC76B-F5B1-4D6E-BACD-2A80744AC929}" type="slidenum">
              <a:rPr lang="en-US" smtClean="0"/>
              <a:t>‹#›</a:t>
            </a:fld>
            <a:endParaRPr lang="en-US" dirty="0"/>
          </a:p>
        </p:txBody>
      </p:sp>
    </p:spTree>
    <p:extLst>
      <p:ext uri="{BB962C8B-B14F-4D97-AF65-F5344CB8AC3E}">
        <p14:creationId xmlns:p14="http://schemas.microsoft.com/office/powerpoint/2010/main" val="320514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4B5EC-152C-4627-80C0-63B10D5574EF}" type="datetimeFigureOut">
              <a:rPr lang="en-US" smtClean="0"/>
              <a:t>3/24/2026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EE60E-651F-40CC-AD73-C00F10CE42B6}" type="slidenum">
              <a:rPr lang="en-US" smtClean="0"/>
              <a:t>‹#›</a:t>
            </a:fld>
            <a:endParaRPr lang="en-US" dirty="0"/>
          </a:p>
        </p:txBody>
      </p:sp>
    </p:spTree>
    <p:extLst>
      <p:ext uri="{BB962C8B-B14F-4D97-AF65-F5344CB8AC3E}">
        <p14:creationId xmlns:p14="http://schemas.microsoft.com/office/powerpoint/2010/main" val="20254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3/24/2026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42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32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24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527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55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96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0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605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0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88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427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20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66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1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94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4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3/24/2026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098732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D3E5-C7A3-47DF-A374-46BF83A69904}"/>
              </a:ext>
            </a:extLst>
          </p:cNvPr>
          <p:cNvSpPr>
            <a:spLocks noGrp="1"/>
          </p:cNvSpPr>
          <p:nvPr>
            <p:ph type="ctrTitle"/>
          </p:nvPr>
        </p:nvSpPr>
        <p:spPr/>
        <p:txBody>
          <a:bodyPr>
            <a:normAutofit/>
          </a:bodyPr>
          <a:lstStyle/>
          <a:p>
            <a:pPr algn="ctr"/>
            <a:r>
              <a:rPr lang="en-US" sz="5400" dirty="0">
                <a:latin typeface="Rockwell" panose="02060603020205020403" pitchFamily="18" charset="0"/>
              </a:rPr>
              <a:t>Vega lx starter</a:t>
            </a:r>
          </a:p>
        </p:txBody>
      </p:sp>
      <p:sp>
        <p:nvSpPr>
          <p:cNvPr id="3" name="Subtitle 2">
            <a:extLst>
              <a:ext uri="{FF2B5EF4-FFF2-40B4-BE49-F238E27FC236}">
                <a16:creationId xmlns:a16="http://schemas.microsoft.com/office/drawing/2014/main" id="{2E78725B-6E40-4D82-B375-7831D81C29EE}"/>
              </a:ext>
            </a:extLst>
          </p:cNvPr>
          <p:cNvSpPr>
            <a:spLocks noGrp="1"/>
          </p:cNvSpPr>
          <p:nvPr>
            <p:ph type="subTitle" idx="1"/>
          </p:nvPr>
        </p:nvSpPr>
        <p:spPr>
          <a:xfrm>
            <a:off x="1876424" y="3602037"/>
            <a:ext cx="8791575" cy="2267539"/>
          </a:xfrm>
        </p:spPr>
        <p:txBody>
          <a:bodyPr>
            <a:normAutofit/>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a:p>
            <a:pPr algn="ctr"/>
            <a:r>
              <a:rPr lang="en-US" sz="2400" dirty="0">
                <a:latin typeface="Tahoma" panose="020B0604030504040204" pitchFamily="34" charset="0"/>
                <a:ea typeface="Tahoma" panose="020B0604030504040204" pitchFamily="34" charset="0"/>
                <a:cs typeface="Tahoma" panose="020B0604030504040204" pitchFamily="34" charset="0"/>
              </a:rPr>
              <a:t>What are you waiting for??</a:t>
            </a:r>
          </a:p>
          <a:p>
            <a:pPr algn="ctr"/>
            <a:r>
              <a:rPr lang="en-US" sz="2400" dirty="0">
                <a:latin typeface="Tahoma" panose="020B0604030504040204" pitchFamily="34" charset="0"/>
                <a:ea typeface="Tahoma" panose="020B0604030504040204" pitchFamily="34" charset="0"/>
                <a:cs typeface="Tahoma" panose="020B0604030504040204" pitchFamily="34" charset="0"/>
              </a:rPr>
              <a:t>Odin workday 2026 presentation</a:t>
            </a:r>
          </a:p>
        </p:txBody>
      </p:sp>
    </p:spTree>
    <p:extLst>
      <p:ext uri="{BB962C8B-B14F-4D97-AF65-F5344CB8AC3E}">
        <p14:creationId xmlns:p14="http://schemas.microsoft.com/office/powerpoint/2010/main" val="181935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342C7-3DBC-AEC3-19EA-D9562126E07C}"/>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F390CF1B-8CD5-67FE-227C-F3317BF4873C}"/>
              </a:ext>
            </a:extLst>
          </p:cNvPr>
          <p:cNvSpPr>
            <a:spLocks noGrp="1"/>
          </p:cNvSpPr>
          <p:nvPr>
            <p:ph type="title"/>
          </p:nvPr>
        </p:nvSpPr>
        <p:spPr>
          <a:xfrm>
            <a:off x="1146705" y="366105"/>
            <a:ext cx="4689016" cy="561653"/>
          </a:xfrm>
        </p:spPr>
        <p:txBody>
          <a:bodyPr/>
          <a:lstStyle/>
          <a:p>
            <a:r>
              <a:rPr lang="en-US" dirty="0"/>
              <a:t>LX Starter area</a:t>
            </a:r>
          </a:p>
        </p:txBody>
      </p:sp>
      <p:pic>
        <p:nvPicPr>
          <p:cNvPr id="6" name="Picture Placeholder 5">
            <a:extLst>
              <a:ext uri="{FF2B5EF4-FFF2-40B4-BE49-F238E27FC236}">
                <a16:creationId xmlns:a16="http://schemas.microsoft.com/office/drawing/2014/main" id="{BDC460DD-08E2-5321-677B-4AD5C32B5F4E}"/>
              </a:ext>
            </a:extLst>
          </p:cNvPr>
          <p:cNvPicPr>
            <a:picLocks noGrp="1" noChangeAspect="1"/>
          </p:cNvPicPr>
          <p:nvPr>
            <p:ph idx="1"/>
          </p:nvPr>
        </p:nvPicPr>
        <p:blipFill>
          <a:blip r:embed="rId2"/>
          <a:stretch/>
        </p:blipFill>
        <p:spPr>
          <a:xfrm>
            <a:off x="5938462" y="366105"/>
            <a:ext cx="5476702" cy="6331449"/>
          </a:xfrm>
          <a:prstGeom prst="round2DiagRect">
            <a:avLst>
              <a:gd name="adj1" fmla="val 5608"/>
              <a:gd name="adj2" fmla="val 0"/>
            </a:avLst>
          </a:prstGeom>
          <a:noFill/>
          <a:ln w="19050" cap="sq">
            <a:solidFill>
              <a:srgbClr val="DFE3E5">
                <a:lumMod val="60000"/>
                <a:lumOff val="40000"/>
                <a:alpha val="60000"/>
              </a:srgbClr>
            </a:solidFill>
            <a:miter lim="800000"/>
          </a:ln>
          <a:effectLst>
            <a:outerShdw blurRad="88900" dist="38100" dir="5400000" algn="t" rotWithShape="0">
              <a:prstClr val="black">
                <a:alpha val="40000"/>
              </a:prstClr>
            </a:outerShdw>
          </a:effectLst>
        </p:spPr>
      </p:pic>
      <p:sp>
        <p:nvSpPr>
          <p:cNvPr id="13" name="Text Placeholder 3">
            <a:extLst>
              <a:ext uri="{FF2B5EF4-FFF2-40B4-BE49-F238E27FC236}">
                <a16:creationId xmlns:a16="http://schemas.microsoft.com/office/drawing/2014/main" id="{DD1677BC-37BF-289F-EF4F-D89CA962A4E9}"/>
              </a:ext>
            </a:extLst>
          </p:cNvPr>
          <p:cNvSpPr>
            <a:spLocks noGrp="1"/>
          </p:cNvSpPr>
          <p:nvPr>
            <p:ph type="body" sz="half" idx="2"/>
          </p:nvPr>
        </p:nvSpPr>
        <p:spPr>
          <a:xfrm>
            <a:off x="1146705" y="1017141"/>
            <a:ext cx="4689016" cy="5474753"/>
          </a:xfrm>
        </p:spPr>
        <p:txBody>
          <a:bodyPr>
            <a:normAutofit/>
          </a:bodyPr>
          <a:lstStyle/>
          <a:p>
            <a:r>
              <a:rPr lang="en-US" sz="2000" dirty="0"/>
              <a:t>This is where the templates are stored.</a:t>
            </a:r>
          </a:p>
          <a:p>
            <a:r>
              <a:rPr lang="en-US" sz="2000" b="1" dirty="0"/>
              <a:t>Currently available templates:</a:t>
            </a:r>
            <a:br>
              <a:rPr lang="en-US" sz="2000" b="1" dirty="0"/>
            </a:br>
            <a:r>
              <a:rPr lang="en-US" sz="2000" dirty="0"/>
              <a:t>Cancelled Request</a:t>
            </a:r>
            <a:br>
              <a:rPr lang="en-US" sz="2000" dirty="0"/>
            </a:br>
            <a:r>
              <a:rPr lang="en-US" sz="2000" dirty="0"/>
              <a:t>Borrow By Mail Failure</a:t>
            </a:r>
            <a:br>
              <a:rPr lang="en-US" sz="2000" dirty="0"/>
            </a:br>
            <a:r>
              <a:rPr lang="en-US" sz="2000" dirty="0"/>
              <a:t>Almost Due / Auto-renew</a:t>
            </a:r>
            <a:br>
              <a:rPr lang="en-US" sz="2000" dirty="0"/>
            </a:br>
            <a:r>
              <a:rPr lang="en-US" sz="2000" dirty="0"/>
              <a:t>Holds Pickup Alert</a:t>
            </a:r>
            <a:br>
              <a:rPr lang="en-US" sz="2000" dirty="0"/>
            </a:br>
            <a:r>
              <a:rPr lang="en-US" sz="2000" dirty="0"/>
              <a:t>Missing Part</a:t>
            </a:r>
            <a:br>
              <a:rPr lang="en-US" sz="2000" dirty="0"/>
            </a:br>
            <a:r>
              <a:rPr lang="en-US" sz="2000" dirty="0"/>
              <a:t>Fine</a:t>
            </a:r>
            <a:br>
              <a:rPr lang="en-US" sz="2000" dirty="0"/>
            </a:br>
            <a:r>
              <a:rPr lang="en-US" sz="2000" dirty="0"/>
              <a:t>2</a:t>
            </a:r>
            <a:r>
              <a:rPr lang="en-US" sz="2000" baseline="30000" dirty="0"/>
              <a:t>nd</a:t>
            </a:r>
            <a:r>
              <a:rPr lang="en-US" sz="2000" dirty="0"/>
              <a:t> Overdue</a:t>
            </a:r>
            <a:br>
              <a:rPr lang="en-US" sz="2000" dirty="0"/>
            </a:br>
            <a:r>
              <a:rPr lang="en-US" sz="2000" dirty="0"/>
              <a:t>3</a:t>
            </a:r>
            <a:r>
              <a:rPr lang="en-US" sz="2000" baseline="30000" dirty="0"/>
              <a:t>rd</a:t>
            </a:r>
            <a:r>
              <a:rPr lang="en-US" sz="2000" dirty="0"/>
              <a:t> Overdue</a:t>
            </a:r>
            <a:br>
              <a:rPr lang="en-US" sz="2000" dirty="0"/>
            </a:br>
            <a:r>
              <a:rPr lang="en-US" sz="2000" dirty="0"/>
              <a:t>Final Holds Pickup</a:t>
            </a:r>
            <a:br>
              <a:rPr lang="en-US" sz="2000" dirty="0"/>
            </a:br>
            <a:r>
              <a:rPr lang="en-US" sz="2000" dirty="0"/>
              <a:t>1</a:t>
            </a:r>
            <a:r>
              <a:rPr lang="en-US" sz="2000" baseline="30000" dirty="0"/>
              <a:t>st</a:t>
            </a:r>
            <a:r>
              <a:rPr lang="en-US" sz="2000" dirty="0"/>
              <a:t> Overdue</a:t>
            </a:r>
            <a:br>
              <a:rPr lang="en-US" sz="2000" dirty="0"/>
            </a:br>
            <a:r>
              <a:rPr lang="en-US" sz="2000" dirty="0" err="1"/>
              <a:t>Overdue</a:t>
            </a:r>
            <a:r>
              <a:rPr lang="en-US" sz="2000" dirty="0"/>
              <a:t> Bill</a:t>
            </a:r>
            <a:br>
              <a:rPr lang="en-US" sz="2000" dirty="0"/>
            </a:br>
            <a:r>
              <a:rPr lang="en-US" sz="2000" dirty="0"/>
              <a:t>Manual Bill</a:t>
            </a:r>
          </a:p>
        </p:txBody>
      </p:sp>
    </p:spTree>
    <p:extLst>
      <p:ext uri="{BB962C8B-B14F-4D97-AF65-F5344CB8AC3E}">
        <p14:creationId xmlns:p14="http://schemas.microsoft.com/office/powerpoint/2010/main" val="1245186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02B69-31B6-D9E0-7520-A2AFBBB9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17255-2ADE-6097-DA15-C3550D723546}"/>
              </a:ext>
            </a:extLst>
          </p:cNvPr>
          <p:cNvSpPr>
            <a:spLocks noGrp="1"/>
          </p:cNvSpPr>
          <p:nvPr>
            <p:ph type="title"/>
          </p:nvPr>
        </p:nvSpPr>
        <p:spPr>
          <a:xfrm>
            <a:off x="1141413" y="618518"/>
            <a:ext cx="9905998" cy="1070945"/>
          </a:xfrm>
        </p:spPr>
        <p:txBody>
          <a:bodyPr>
            <a:normAutofit/>
          </a:bodyPr>
          <a:lstStyle/>
          <a:p>
            <a:r>
              <a:rPr lang="en-US" sz="4400" dirty="0">
                <a:latin typeface="Rockwell" panose="02060603020205020403" pitchFamily="18" charset="0"/>
              </a:rPr>
              <a:t>Which templates to customize?</a:t>
            </a:r>
          </a:p>
        </p:txBody>
      </p:sp>
      <p:sp>
        <p:nvSpPr>
          <p:cNvPr id="3" name="Content Placeholder 2">
            <a:extLst>
              <a:ext uri="{FF2B5EF4-FFF2-40B4-BE49-F238E27FC236}">
                <a16:creationId xmlns:a16="http://schemas.microsoft.com/office/drawing/2014/main" id="{C8835A9E-6DB8-9A06-658B-4A5AF1FDBED6}"/>
              </a:ext>
            </a:extLst>
          </p:cNvPr>
          <p:cNvSpPr>
            <a:spLocks noGrp="1"/>
          </p:cNvSpPr>
          <p:nvPr>
            <p:ph idx="1"/>
          </p:nvPr>
        </p:nvSpPr>
        <p:spPr>
          <a:xfrm>
            <a:off x="1141412" y="1689463"/>
            <a:ext cx="9905999" cy="4101738"/>
          </a:xfrm>
        </p:spPr>
        <p:txBody>
          <a:bodyPr>
            <a:norm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There are 12 templates available as of today. Documentation on website indicates more will be developed as time goes on.</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You only need to customize the templates you wish to use – for most that will be the 1</a:t>
            </a:r>
            <a:r>
              <a:rPr lang="en-US" baseline="30000" dirty="0">
                <a:latin typeface="Tahoma" panose="020B0604030504040204" pitchFamily="34" charset="0"/>
                <a:ea typeface="Tahoma" panose="020B0604030504040204" pitchFamily="34" charset="0"/>
                <a:cs typeface="Tahoma" panose="020B0604030504040204" pitchFamily="34" charset="0"/>
              </a:rPr>
              <a:t>st</a:t>
            </a:r>
            <a:r>
              <a:rPr lang="en-US" dirty="0">
                <a:latin typeface="Tahoma" panose="020B0604030504040204" pitchFamily="34" charset="0"/>
                <a:ea typeface="Tahoma" panose="020B0604030504040204" pitchFamily="34" charset="0"/>
                <a:cs typeface="Tahoma" panose="020B0604030504040204" pitchFamily="34" charset="0"/>
              </a:rPr>
              <a:t> and 2</a:t>
            </a:r>
            <a:r>
              <a:rPr lang="en-US" baseline="30000" dirty="0">
                <a:latin typeface="Tahoma" panose="020B0604030504040204" pitchFamily="34" charset="0"/>
                <a:ea typeface="Tahoma" panose="020B0604030504040204" pitchFamily="34" charset="0"/>
                <a:cs typeface="Tahoma" panose="020B0604030504040204" pitchFamily="34" charset="0"/>
              </a:rPr>
              <a:t>nd</a:t>
            </a:r>
            <a:r>
              <a:rPr lang="en-US" dirty="0">
                <a:latin typeface="Tahoma" panose="020B0604030504040204" pitchFamily="34" charset="0"/>
                <a:ea typeface="Tahoma" panose="020B0604030504040204" pitchFamily="34" charset="0"/>
                <a:cs typeface="Tahoma" panose="020B0604030504040204" pitchFamily="34" charset="0"/>
              </a:rPr>
              <a:t> overdue notices, Almost Due / Auto-renew, Holds Pickup Alert, and perhaps the Manual Bill (if you choose to send via email instead of printed).</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A summary report is run to show which notices have been used in the past year as a starting point for your library.</a:t>
            </a:r>
          </a:p>
        </p:txBody>
      </p:sp>
    </p:spTree>
    <p:extLst>
      <p:ext uri="{BB962C8B-B14F-4D97-AF65-F5344CB8AC3E}">
        <p14:creationId xmlns:p14="http://schemas.microsoft.com/office/powerpoint/2010/main" val="160104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EE6555A-E54A-6398-4823-BDE8B05D4524}"/>
              </a:ext>
            </a:extLst>
          </p:cNvPr>
          <p:cNvSpPr>
            <a:spLocks noGrp="1"/>
          </p:cNvSpPr>
          <p:nvPr>
            <p:ph type="title"/>
          </p:nvPr>
        </p:nvSpPr>
        <p:spPr>
          <a:xfrm>
            <a:off x="1506583" y="366105"/>
            <a:ext cx="4329138" cy="1166604"/>
          </a:xfrm>
        </p:spPr>
        <p:txBody>
          <a:bodyPr>
            <a:normAutofit/>
          </a:bodyPr>
          <a:lstStyle/>
          <a:p>
            <a:r>
              <a:rPr lang="en-US" dirty="0"/>
              <a:t>Work smarter –</a:t>
            </a:r>
            <a:br>
              <a:rPr lang="en-US" dirty="0"/>
            </a:br>
            <a:r>
              <a:rPr lang="en-US" dirty="0"/>
              <a:t>not harder</a:t>
            </a:r>
          </a:p>
        </p:txBody>
      </p:sp>
      <p:pic>
        <p:nvPicPr>
          <p:cNvPr id="6" name="Picture Placeholder 5">
            <a:extLst>
              <a:ext uri="{FF2B5EF4-FFF2-40B4-BE49-F238E27FC236}">
                <a16:creationId xmlns:a16="http://schemas.microsoft.com/office/drawing/2014/main" id="{5D24D582-FBF5-5E21-B9CF-C21831306F20}"/>
              </a:ext>
            </a:extLst>
          </p:cNvPr>
          <p:cNvPicPr>
            <a:picLocks noGrp="1" noChangeAspect="1"/>
          </p:cNvPicPr>
          <p:nvPr>
            <p:ph idx="1"/>
          </p:nvPr>
        </p:nvPicPr>
        <p:blipFill>
          <a:blip r:embed="rId2"/>
          <a:stretch/>
        </p:blipFill>
        <p:spPr>
          <a:xfrm>
            <a:off x="5938462" y="366105"/>
            <a:ext cx="5476702" cy="6331449"/>
          </a:xfrm>
          <a:prstGeom prst="round2DiagRect">
            <a:avLst>
              <a:gd name="adj1" fmla="val 5608"/>
              <a:gd name="adj2" fmla="val 0"/>
            </a:avLst>
          </a:prstGeom>
          <a:noFill/>
          <a:ln w="19050" cap="sq">
            <a:solidFill>
              <a:srgbClr val="DFE3E5">
                <a:lumMod val="60000"/>
                <a:lumOff val="40000"/>
                <a:alpha val="60000"/>
              </a:srgbClr>
            </a:solidFill>
            <a:miter lim="800000"/>
          </a:ln>
          <a:effectLst>
            <a:outerShdw blurRad="88900" dist="38100" dir="5400000" algn="t" rotWithShape="0">
              <a:prstClr val="black">
                <a:alpha val="40000"/>
              </a:prstClr>
            </a:outerShdw>
          </a:effectLst>
        </p:spPr>
      </p:pic>
      <p:sp>
        <p:nvSpPr>
          <p:cNvPr id="13" name="Text Placeholder 3">
            <a:extLst>
              <a:ext uri="{FF2B5EF4-FFF2-40B4-BE49-F238E27FC236}">
                <a16:creationId xmlns:a16="http://schemas.microsoft.com/office/drawing/2014/main" id="{1C5D653F-427F-42BC-8356-3BAB9C7537B9}"/>
              </a:ext>
            </a:extLst>
          </p:cNvPr>
          <p:cNvSpPr>
            <a:spLocks noGrp="1"/>
          </p:cNvSpPr>
          <p:nvPr>
            <p:ph type="body" sz="half" idx="2"/>
          </p:nvPr>
        </p:nvSpPr>
        <p:spPr>
          <a:xfrm>
            <a:off x="1506583" y="2055223"/>
            <a:ext cx="4329138" cy="4436671"/>
          </a:xfrm>
        </p:spPr>
        <p:txBody>
          <a:bodyPr>
            <a:normAutofit/>
          </a:bodyPr>
          <a:lstStyle/>
          <a:p>
            <a:r>
              <a:rPr lang="en-US" sz="2000" dirty="0"/>
              <a:t>Use the DESIGN BLOCKS option to create elements that can be used in each template for consistency. </a:t>
            </a:r>
          </a:p>
        </p:txBody>
      </p:sp>
    </p:spTree>
    <p:extLst>
      <p:ext uri="{BB962C8B-B14F-4D97-AF65-F5344CB8AC3E}">
        <p14:creationId xmlns:p14="http://schemas.microsoft.com/office/powerpoint/2010/main" val="397658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76FCD-0EA8-97BC-E6F5-9EB2EBD5615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8A5CCDB-3DC0-D375-F38B-4E2EBFF2EB0C}"/>
              </a:ext>
            </a:extLst>
          </p:cNvPr>
          <p:cNvSpPr>
            <a:spLocks noGrp="1"/>
          </p:cNvSpPr>
          <p:nvPr>
            <p:ph type="title"/>
          </p:nvPr>
        </p:nvSpPr>
        <p:spPr>
          <a:xfrm>
            <a:off x="1143000" y="177337"/>
            <a:ext cx="9906000" cy="1821270"/>
          </a:xfrm>
        </p:spPr>
        <p:txBody>
          <a:bodyPr anchor="ctr">
            <a:normAutofit/>
          </a:bodyPr>
          <a:lstStyle/>
          <a:p>
            <a:pPr algn="ctr"/>
            <a:r>
              <a:rPr lang="en-US" dirty="0"/>
              <a:t>Work smarter – not harder</a:t>
            </a:r>
            <a:br>
              <a:rPr lang="en-US" dirty="0"/>
            </a:br>
            <a:r>
              <a:rPr lang="en-US" sz="2800" dirty="0"/>
              <a:t>possible blocks: header/logo, library hours and contact info, links/social media section</a:t>
            </a:r>
            <a:endParaRPr lang="en-US" dirty="0"/>
          </a:p>
        </p:txBody>
      </p:sp>
      <p:sp>
        <p:nvSpPr>
          <p:cNvPr id="18" name="Text Placeholder 2">
            <a:extLst>
              <a:ext uri="{FF2B5EF4-FFF2-40B4-BE49-F238E27FC236}">
                <a16:creationId xmlns:a16="http://schemas.microsoft.com/office/drawing/2014/main" id="{2F4C5514-7779-4FA3-6134-4746C56623E3}"/>
              </a:ext>
            </a:extLst>
          </p:cNvPr>
          <p:cNvSpPr>
            <a:spLocks noGrp="1"/>
          </p:cNvSpPr>
          <p:nvPr>
            <p:ph type="body" idx="1"/>
          </p:nvPr>
        </p:nvSpPr>
        <p:spPr>
          <a:xfrm>
            <a:off x="1141410" y="1998607"/>
            <a:ext cx="4649783" cy="823912"/>
          </a:xfrm>
        </p:spPr>
        <p:txBody>
          <a:bodyPr>
            <a:normAutofit fontScale="92500"/>
          </a:bodyPr>
          <a:lstStyle/>
          <a:p>
            <a:pPr algn="ctr"/>
            <a:r>
              <a:rPr lang="en-US" dirty="0"/>
              <a:t>Starts out as a blank slate – click NEW BLOCK to create</a:t>
            </a:r>
          </a:p>
        </p:txBody>
      </p:sp>
      <p:pic>
        <p:nvPicPr>
          <p:cNvPr id="5" name="Content Placeholder 4">
            <a:extLst>
              <a:ext uri="{FF2B5EF4-FFF2-40B4-BE49-F238E27FC236}">
                <a16:creationId xmlns:a16="http://schemas.microsoft.com/office/drawing/2014/main" id="{01A73DD1-4BDB-4060-89D6-863F1B4D80BA}"/>
              </a:ext>
            </a:extLst>
          </p:cNvPr>
          <p:cNvPicPr>
            <a:picLocks noGrp="1" noChangeAspect="1"/>
          </p:cNvPicPr>
          <p:nvPr>
            <p:ph sz="half" idx="2"/>
          </p:nvPr>
        </p:nvPicPr>
        <p:blipFill>
          <a:blip r:embed="rId2"/>
          <a:stretch>
            <a:fillRect/>
          </a:stretch>
        </p:blipFill>
        <p:spPr>
          <a:xfrm>
            <a:off x="494220" y="2937477"/>
            <a:ext cx="5601780" cy="2226706"/>
          </a:xfrm>
          <a:prstGeom prst="rect">
            <a:avLst/>
          </a:prstGeom>
          <a:noFill/>
        </p:spPr>
      </p:pic>
      <p:sp>
        <p:nvSpPr>
          <p:cNvPr id="20" name="Text Placeholder 4">
            <a:extLst>
              <a:ext uri="{FF2B5EF4-FFF2-40B4-BE49-F238E27FC236}">
                <a16:creationId xmlns:a16="http://schemas.microsoft.com/office/drawing/2014/main" id="{F1CB7E86-447F-913C-D661-79D523CFA950}"/>
              </a:ext>
            </a:extLst>
          </p:cNvPr>
          <p:cNvSpPr>
            <a:spLocks noGrp="1"/>
          </p:cNvSpPr>
          <p:nvPr>
            <p:ph type="body" sz="quarter" idx="3"/>
          </p:nvPr>
        </p:nvSpPr>
        <p:spPr>
          <a:xfrm>
            <a:off x="6313714" y="1998607"/>
            <a:ext cx="4850675" cy="823912"/>
          </a:xfrm>
        </p:spPr>
        <p:txBody>
          <a:bodyPr>
            <a:normAutofit fontScale="92500"/>
          </a:bodyPr>
          <a:lstStyle/>
          <a:p>
            <a:pPr algn="ctr"/>
            <a:r>
              <a:rPr lang="en-US" dirty="0"/>
              <a:t>Example of new design block – drag and drop to create elements</a:t>
            </a:r>
          </a:p>
        </p:txBody>
      </p:sp>
      <p:pic>
        <p:nvPicPr>
          <p:cNvPr id="8" name="Content Placeholder 7">
            <a:extLst>
              <a:ext uri="{FF2B5EF4-FFF2-40B4-BE49-F238E27FC236}">
                <a16:creationId xmlns:a16="http://schemas.microsoft.com/office/drawing/2014/main" id="{B8D0BAAA-44A8-A3A8-D3BB-EA2962479DC7}"/>
              </a:ext>
            </a:extLst>
          </p:cNvPr>
          <p:cNvPicPr>
            <a:picLocks noGrp="1" noChangeAspect="1"/>
          </p:cNvPicPr>
          <p:nvPr>
            <p:ph sz="quarter" idx="4"/>
          </p:nvPr>
        </p:nvPicPr>
        <p:blipFill>
          <a:blip r:embed="rId3"/>
          <a:stretch>
            <a:fillRect/>
          </a:stretch>
        </p:blipFill>
        <p:spPr>
          <a:xfrm>
            <a:off x="6514012" y="2924250"/>
            <a:ext cx="4420188" cy="2239933"/>
          </a:xfrm>
          <a:prstGeom prst="rect">
            <a:avLst/>
          </a:prstGeom>
        </p:spPr>
      </p:pic>
    </p:spTree>
    <p:extLst>
      <p:ext uri="{BB962C8B-B14F-4D97-AF65-F5344CB8AC3E}">
        <p14:creationId xmlns:p14="http://schemas.microsoft.com/office/powerpoint/2010/main" val="31028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B6A6E-F029-81DE-50E6-A86617DBD79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C7F0767-3C57-CE2F-20D9-8A5ED9D40EBA}"/>
              </a:ext>
            </a:extLst>
          </p:cNvPr>
          <p:cNvSpPr>
            <a:spLocks noGrp="1"/>
          </p:cNvSpPr>
          <p:nvPr>
            <p:ph type="title"/>
          </p:nvPr>
        </p:nvSpPr>
        <p:spPr>
          <a:xfrm>
            <a:off x="795920" y="527407"/>
            <a:ext cx="4283552" cy="1054812"/>
          </a:xfrm>
        </p:spPr>
        <p:txBody>
          <a:bodyPr anchor="b">
            <a:normAutofit/>
          </a:bodyPr>
          <a:lstStyle/>
          <a:p>
            <a:r>
              <a:rPr lang="en-US" dirty="0"/>
              <a:t>Customizing the templates</a:t>
            </a:r>
          </a:p>
        </p:txBody>
      </p:sp>
      <p:pic>
        <p:nvPicPr>
          <p:cNvPr id="6" name="Content Placeholder 5">
            <a:extLst>
              <a:ext uri="{FF2B5EF4-FFF2-40B4-BE49-F238E27FC236}">
                <a16:creationId xmlns:a16="http://schemas.microsoft.com/office/drawing/2014/main" id="{792D72E8-4F83-8E4A-E85C-3CCC88FD1F46}"/>
              </a:ext>
            </a:extLst>
          </p:cNvPr>
          <p:cNvPicPr>
            <a:picLocks noGrp="1" noChangeAspect="1"/>
          </p:cNvPicPr>
          <p:nvPr>
            <p:ph idx="1"/>
          </p:nvPr>
        </p:nvPicPr>
        <p:blipFill>
          <a:blip r:embed="rId2"/>
          <a:stretch>
            <a:fillRect/>
          </a:stretch>
        </p:blipFill>
        <p:spPr>
          <a:xfrm>
            <a:off x="5156200" y="739739"/>
            <a:ext cx="6762249" cy="4344745"/>
          </a:xfrm>
          <a:prstGeom prst="rect">
            <a:avLst/>
          </a:prstGeom>
          <a:noFill/>
        </p:spPr>
      </p:pic>
      <p:sp>
        <p:nvSpPr>
          <p:cNvPr id="12" name="Text Placeholder 3">
            <a:extLst>
              <a:ext uri="{FF2B5EF4-FFF2-40B4-BE49-F238E27FC236}">
                <a16:creationId xmlns:a16="http://schemas.microsoft.com/office/drawing/2014/main" id="{D2B8BFB1-5FE3-5A6F-42A4-A6E6148A48F9}"/>
              </a:ext>
            </a:extLst>
          </p:cNvPr>
          <p:cNvSpPr>
            <a:spLocks noGrp="1"/>
          </p:cNvSpPr>
          <p:nvPr>
            <p:ph type="body" sz="half" idx="2"/>
          </p:nvPr>
        </p:nvSpPr>
        <p:spPr>
          <a:xfrm>
            <a:off x="719191" y="1582219"/>
            <a:ext cx="4283552" cy="4510355"/>
          </a:xfrm>
        </p:spPr>
        <p:txBody>
          <a:bodyPr>
            <a:normAutofit/>
          </a:bodyPr>
          <a:lstStyle/>
          <a:p>
            <a:pPr marL="0" indent="0">
              <a:lnSpc>
                <a:spcPct val="110000"/>
              </a:lnSpc>
              <a:buNone/>
            </a:pPr>
            <a:r>
              <a:rPr lang="en-US" sz="1100" dirty="0"/>
              <a:t> </a:t>
            </a:r>
            <a:r>
              <a:rPr lang="en-US" dirty="0"/>
              <a:t>Example of the 1</a:t>
            </a:r>
            <a:r>
              <a:rPr lang="en-US" baseline="30000" dirty="0"/>
              <a:t>st</a:t>
            </a:r>
            <a:r>
              <a:rPr lang="en-US" dirty="0"/>
              <a:t> Overdue template default.</a:t>
            </a:r>
          </a:p>
          <a:p>
            <a:pPr marL="0" indent="0">
              <a:lnSpc>
                <a:spcPct val="110000"/>
              </a:lnSpc>
              <a:buNone/>
            </a:pPr>
            <a:r>
              <a:rPr lang="en-US" dirty="0"/>
              <a:t>SUBJECT – this is the subject of the email – strongly recommend you include the name of your library – e.g. “You have overdue item(s) at Central Valley High School Library”</a:t>
            </a:r>
          </a:p>
          <a:p>
            <a:pPr marL="0" indent="0">
              <a:lnSpc>
                <a:spcPct val="110000"/>
              </a:lnSpc>
              <a:buNone/>
            </a:pPr>
            <a:r>
              <a:rPr lang="en-US" dirty="0"/>
              <a:t>LOGO / HEADER – you can use your library logo and colors to brand the notice</a:t>
            </a:r>
          </a:p>
          <a:p>
            <a:pPr marL="0" indent="0">
              <a:lnSpc>
                <a:spcPct val="110000"/>
              </a:lnSpc>
              <a:buNone/>
            </a:pPr>
            <a:r>
              <a:rPr lang="en-US" dirty="0"/>
              <a:t>From here …. Anything goes!! You can create a format that works for you (utilize the DESIGN BLOCKS where you can for continuity across your notices). Almost everything is customizable – colors, fonts, buttons for linking (consider linking to your catalog and/or website), social media, etc. Simple drag and drop design.</a:t>
            </a:r>
          </a:p>
        </p:txBody>
      </p:sp>
    </p:spTree>
    <p:extLst>
      <p:ext uri="{BB962C8B-B14F-4D97-AF65-F5344CB8AC3E}">
        <p14:creationId xmlns:p14="http://schemas.microsoft.com/office/powerpoint/2010/main" val="62963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6B229-B7FE-C026-41CA-2BD8DE63C4A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3D7EE4E-1EB0-E2A5-C6C2-957618B37CDA}"/>
              </a:ext>
            </a:extLst>
          </p:cNvPr>
          <p:cNvSpPr>
            <a:spLocks noGrp="1"/>
          </p:cNvSpPr>
          <p:nvPr>
            <p:ph type="title"/>
          </p:nvPr>
        </p:nvSpPr>
        <p:spPr>
          <a:xfrm>
            <a:off x="1141413" y="618518"/>
            <a:ext cx="9905998" cy="706848"/>
          </a:xfrm>
        </p:spPr>
        <p:txBody>
          <a:bodyPr anchor="ctr">
            <a:normAutofit/>
          </a:bodyPr>
          <a:lstStyle/>
          <a:p>
            <a:r>
              <a:rPr lang="en-US" dirty="0"/>
              <a:t>Customizing the templates - continued</a:t>
            </a:r>
          </a:p>
        </p:txBody>
      </p:sp>
      <p:pic>
        <p:nvPicPr>
          <p:cNvPr id="5" name="Picture 4">
            <a:extLst>
              <a:ext uri="{FF2B5EF4-FFF2-40B4-BE49-F238E27FC236}">
                <a16:creationId xmlns:a16="http://schemas.microsoft.com/office/drawing/2014/main" id="{0271957E-9025-0B4C-2B3D-BE50758CE9B1}"/>
              </a:ext>
            </a:extLst>
          </p:cNvPr>
          <p:cNvPicPr>
            <a:picLocks noChangeAspect="1"/>
          </p:cNvPicPr>
          <p:nvPr/>
        </p:nvPicPr>
        <p:blipFill>
          <a:blip r:embed="rId2"/>
          <a:stretch>
            <a:fillRect/>
          </a:stretch>
        </p:blipFill>
        <p:spPr>
          <a:xfrm>
            <a:off x="382916" y="1438382"/>
            <a:ext cx="6278542" cy="4222319"/>
          </a:xfrm>
          <a:prstGeom prst="rect">
            <a:avLst/>
          </a:prstGeom>
          <a:noFill/>
        </p:spPr>
      </p:pic>
      <p:sp>
        <p:nvSpPr>
          <p:cNvPr id="12" name="Text Placeholder 3">
            <a:extLst>
              <a:ext uri="{FF2B5EF4-FFF2-40B4-BE49-F238E27FC236}">
                <a16:creationId xmlns:a16="http://schemas.microsoft.com/office/drawing/2014/main" id="{B3856039-74D0-5D9D-915A-9AD12394A7FF}"/>
              </a:ext>
            </a:extLst>
          </p:cNvPr>
          <p:cNvSpPr>
            <a:spLocks noGrp="1"/>
          </p:cNvSpPr>
          <p:nvPr>
            <p:ph sz="half" idx="2"/>
          </p:nvPr>
        </p:nvSpPr>
        <p:spPr>
          <a:xfrm>
            <a:off x="6696182" y="1438382"/>
            <a:ext cx="4875211" cy="4801100"/>
          </a:xfrm>
        </p:spPr>
        <p:txBody>
          <a:bodyPr>
            <a:normAutofit/>
          </a:bodyPr>
          <a:lstStyle/>
          <a:p>
            <a:pPr marL="0" indent="0">
              <a:lnSpc>
                <a:spcPct val="110000"/>
              </a:lnSpc>
              <a:buNone/>
            </a:pPr>
            <a:r>
              <a:rPr lang="en-US" sz="1600" dirty="0"/>
              <a:t>More of the ITEM SECTION – once configuration is set up, there will be a cover image under OVERDUE ITEM(S).</a:t>
            </a:r>
          </a:p>
          <a:p>
            <a:pPr marL="0" indent="0">
              <a:lnSpc>
                <a:spcPct val="110000"/>
              </a:lnSpc>
              <a:buNone/>
            </a:pPr>
            <a:r>
              <a:rPr lang="en-US" sz="1600" dirty="0"/>
              <a:t>Each notice type has additional fields that can be included within the notice.</a:t>
            </a:r>
          </a:p>
          <a:p>
            <a:pPr marL="0" indent="0">
              <a:lnSpc>
                <a:spcPct val="110000"/>
              </a:lnSpc>
              <a:buNone/>
            </a:pPr>
            <a:r>
              <a:rPr lang="en-US" sz="1600" dirty="0"/>
              <a:t>Once you have your first draft of notice, hit the SAVE CHANGES button in lower right – you MUST have a subject entered to be able to save it.</a:t>
            </a:r>
          </a:p>
          <a:p>
            <a:pPr marL="0" indent="0">
              <a:lnSpc>
                <a:spcPct val="110000"/>
              </a:lnSpc>
              <a:buNone/>
            </a:pPr>
            <a:r>
              <a:rPr lang="en-US" sz="1600" dirty="0"/>
              <a:t>You can click on the SEND A TEST button to test (again, there must be a subject entered above but template does not necessarily need to be saved).</a:t>
            </a:r>
          </a:p>
          <a:p>
            <a:pPr marL="0" indent="0">
              <a:lnSpc>
                <a:spcPct val="110000"/>
              </a:lnSpc>
              <a:buNone/>
            </a:pPr>
            <a:r>
              <a:rPr lang="en-US" sz="1600" dirty="0"/>
              <a:t>When sending a test, you have option to enter a patron ID or barcode, item record ID, and email address. Note: once you enter your email, add space at end to actually add the email address.</a:t>
            </a:r>
          </a:p>
        </p:txBody>
      </p:sp>
    </p:spTree>
    <p:extLst>
      <p:ext uri="{BB962C8B-B14F-4D97-AF65-F5344CB8AC3E}">
        <p14:creationId xmlns:p14="http://schemas.microsoft.com/office/powerpoint/2010/main" val="2054394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2EDFA-7413-3E2B-BB78-54EB8012DE4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CAA6E3E-BED1-02D7-5158-F6B5E831FBD0}"/>
              </a:ext>
            </a:extLst>
          </p:cNvPr>
          <p:cNvSpPr>
            <a:spLocks noGrp="1"/>
          </p:cNvSpPr>
          <p:nvPr>
            <p:ph type="title"/>
          </p:nvPr>
        </p:nvSpPr>
        <p:spPr>
          <a:xfrm>
            <a:off x="1139822" y="3904835"/>
            <a:ext cx="9912355" cy="565287"/>
          </a:xfrm>
        </p:spPr>
        <p:txBody>
          <a:bodyPr anchor="b">
            <a:normAutofit/>
          </a:bodyPr>
          <a:lstStyle/>
          <a:p>
            <a:pPr algn="ctr"/>
            <a:r>
              <a:rPr lang="en-US" dirty="0"/>
              <a:t>EDITING and Scheduling your notices</a:t>
            </a:r>
          </a:p>
        </p:txBody>
      </p:sp>
      <p:pic>
        <p:nvPicPr>
          <p:cNvPr id="5" name="Picture 4">
            <a:extLst>
              <a:ext uri="{FF2B5EF4-FFF2-40B4-BE49-F238E27FC236}">
                <a16:creationId xmlns:a16="http://schemas.microsoft.com/office/drawing/2014/main" id="{A3B06C19-02A7-CBB5-0FD4-CD64ACC05A4A}"/>
              </a:ext>
            </a:extLst>
          </p:cNvPr>
          <p:cNvPicPr>
            <a:picLocks noChangeAspect="1"/>
          </p:cNvPicPr>
          <p:nvPr/>
        </p:nvPicPr>
        <p:blipFill>
          <a:blip r:embed="rId2"/>
          <a:srcRect t="16870" b="24211"/>
          <a:stretch>
            <a:fillRect/>
          </a:stretch>
        </p:blipFill>
        <p:spPr>
          <a:xfrm>
            <a:off x="846247" y="297950"/>
            <a:ext cx="10499505" cy="3495238"/>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12" name="Text Placeholder 3">
            <a:extLst>
              <a:ext uri="{FF2B5EF4-FFF2-40B4-BE49-F238E27FC236}">
                <a16:creationId xmlns:a16="http://schemas.microsoft.com/office/drawing/2014/main" id="{0A527EA6-74A0-1126-14A2-48236332E01D}"/>
              </a:ext>
            </a:extLst>
          </p:cNvPr>
          <p:cNvSpPr>
            <a:spLocks noGrp="1"/>
          </p:cNvSpPr>
          <p:nvPr>
            <p:ph type="body" sz="half" idx="2"/>
          </p:nvPr>
        </p:nvSpPr>
        <p:spPr>
          <a:xfrm>
            <a:off x="1141364" y="4356243"/>
            <a:ext cx="9910859" cy="2075379"/>
          </a:xfrm>
        </p:spPr>
        <p:txBody>
          <a:bodyPr>
            <a:normAutofit/>
          </a:bodyPr>
          <a:lstStyle/>
          <a:p>
            <a:pPr marL="0" indent="0">
              <a:buNone/>
            </a:pPr>
            <a:endParaRPr lang="en-US" sz="1800" dirty="0"/>
          </a:p>
          <a:p>
            <a:pPr marL="0" indent="0">
              <a:buNone/>
            </a:pPr>
            <a:r>
              <a:rPr lang="en-US" sz="1800" dirty="0"/>
              <a:t>Once you have a template saved and click into it again from the LX Starter Notices page, the appearance is different. You can continue to customize by clicking on the EDIT TEMPLATE DESIGN or go to the SETTINGS tab to complete the initial setup. The SETTINGS must be completed before the PUBLISH button will be activate to go live with your notices.</a:t>
            </a:r>
          </a:p>
        </p:txBody>
      </p:sp>
    </p:spTree>
    <p:extLst>
      <p:ext uri="{BB962C8B-B14F-4D97-AF65-F5344CB8AC3E}">
        <p14:creationId xmlns:p14="http://schemas.microsoft.com/office/powerpoint/2010/main" val="267632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5B08E-B63F-66DC-72FC-851543AF9E1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36B01DC-D48E-EDC1-D301-25DF3D40C04F}"/>
              </a:ext>
            </a:extLst>
          </p:cNvPr>
          <p:cNvSpPr>
            <a:spLocks noGrp="1"/>
          </p:cNvSpPr>
          <p:nvPr>
            <p:ph type="title"/>
          </p:nvPr>
        </p:nvSpPr>
        <p:spPr>
          <a:xfrm>
            <a:off x="1139820" y="4187478"/>
            <a:ext cx="9912355" cy="565287"/>
          </a:xfrm>
        </p:spPr>
        <p:txBody>
          <a:bodyPr anchor="b">
            <a:normAutofit/>
          </a:bodyPr>
          <a:lstStyle/>
          <a:p>
            <a:pPr algn="ctr"/>
            <a:r>
              <a:rPr lang="en-US" dirty="0"/>
              <a:t>Scheduling your notices</a:t>
            </a:r>
          </a:p>
        </p:txBody>
      </p:sp>
      <p:sp>
        <p:nvSpPr>
          <p:cNvPr id="12" name="Text Placeholder 3">
            <a:extLst>
              <a:ext uri="{FF2B5EF4-FFF2-40B4-BE49-F238E27FC236}">
                <a16:creationId xmlns:a16="http://schemas.microsoft.com/office/drawing/2014/main" id="{DF15755C-1771-AC2C-2C9E-CB9C5C5F4251}"/>
              </a:ext>
            </a:extLst>
          </p:cNvPr>
          <p:cNvSpPr>
            <a:spLocks noGrp="1"/>
          </p:cNvSpPr>
          <p:nvPr>
            <p:ph type="body" sz="half" idx="2"/>
          </p:nvPr>
        </p:nvSpPr>
        <p:spPr>
          <a:xfrm>
            <a:off x="1139820" y="4659087"/>
            <a:ext cx="9910859" cy="1942010"/>
          </a:xfrm>
        </p:spPr>
        <p:txBody>
          <a:bodyPr>
            <a:normAutofit lnSpcReduction="10000"/>
          </a:bodyPr>
          <a:lstStyle/>
          <a:p>
            <a:pPr marL="0" indent="0">
              <a:buNone/>
            </a:pPr>
            <a:r>
              <a:rPr lang="en-US" sz="1800" dirty="0"/>
              <a:t>Using email addresses defined when we started configurations, select the FROM address (use the “special email” defined for your library that contains the @odinlibrary.org). Set your REPLY EMAIL ADDRESS.</a:t>
            </a:r>
          </a:p>
          <a:p>
            <a:pPr marL="0" indent="0">
              <a:buNone/>
            </a:pPr>
            <a:r>
              <a:rPr lang="en-US" sz="1800" dirty="0"/>
              <a:t>For SEND QUEUED NOTICES – recommend every hour scoped to fall within the library open hours. YOU MUST AVOID THE TOP OF THE HOUR as that is when Polaris jobs may be updating some notices.</a:t>
            </a:r>
          </a:p>
          <a:p>
            <a:pPr marL="0" indent="0">
              <a:buNone/>
            </a:pPr>
            <a:r>
              <a:rPr lang="en-US" sz="1800" dirty="0"/>
              <a:t>SAVE SETTINGS and then you will be able to PUBLISH the notice when ready.</a:t>
            </a:r>
          </a:p>
        </p:txBody>
      </p:sp>
      <p:pic>
        <p:nvPicPr>
          <p:cNvPr id="3" name="Picture 2">
            <a:extLst>
              <a:ext uri="{FF2B5EF4-FFF2-40B4-BE49-F238E27FC236}">
                <a16:creationId xmlns:a16="http://schemas.microsoft.com/office/drawing/2014/main" id="{9A9ADE6D-A409-1A76-6B18-4D886A6BDE1B}"/>
              </a:ext>
            </a:extLst>
          </p:cNvPr>
          <p:cNvPicPr>
            <a:picLocks noChangeAspect="1"/>
          </p:cNvPicPr>
          <p:nvPr/>
        </p:nvPicPr>
        <p:blipFill>
          <a:blip r:embed="rId2"/>
          <a:stretch>
            <a:fillRect/>
          </a:stretch>
        </p:blipFill>
        <p:spPr>
          <a:xfrm>
            <a:off x="2392165" y="130519"/>
            <a:ext cx="7407667" cy="4056959"/>
          </a:xfrm>
          <a:prstGeom prst="rect">
            <a:avLst/>
          </a:prstGeom>
        </p:spPr>
      </p:pic>
    </p:spTree>
    <p:extLst>
      <p:ext uri="{BB962C8B-B14F-4D97-AF65-F5344CB8AC3E}">
        <p14:creationId xmlns:p14="http://schemas.microsoft.com/office/powerpoint/2010/main" val="404355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516C-9540-AE6B-79DE-56E070566278}"/>
              </a:ext>
            </a:extLst>
          </p:cNvPr>
          <p:cNvSpPr>
            <a:spLocks noGrp="1"/>
          </p:cNvSpPr>
          <p:nvPr>
            <p:ph type="title"/>
          </p:nvPr>
        </p:nvSpPr>
        <p:spPr>
          <a:xfrm>
            <a:off x="1141411" y="619127"/>
            <a:ext cx="9906000" cy="721994"/>
          </a:xfrm>
        </p:spPr>
        <p:txBody>
          <a:bodyPr/>
          <a:lstStyle/>
          <a:p>
            <a:pPr algn="ctr"/>
            <a:r>
              <a:rPr lang="en-US" sz="4400" dirty="0"/>
              <a:t>metrics</a:t>
            </a:r>
            <a:endParaRPr lang="en-US" dirty="0"/>
          </a:p>
        </p:txBody>
      </p:sp>
      <p:sp>
        <p:nvSpPr>
          <p:cNvPr id="3" name="Text Placeholder 2">
            <a:extLst>
              <a:ext uri="{FF2B5EF4-FFF2-40B4-BE49-F238E27FC236}">
                <a16:creationId xmlns:a16="http://schemas.microsoft.com/office/drawing/2014/main" id="{49CFA841-111F-A834-523E-2D7FA710538B}"/>
              </a:ext>
            </a:extLst>
          </p:cNvPr>
          <p:cNvSpPr>
            <a:spLocks noGrp="1"/>
          </p:cNvSpPr>
          <p:nvPr>
            <p:ph type="body" idx="1"/>
          </p:nvPr>
        </p:nvSpPr>
        <p:spPr>
          <a:xfrm>
            <a:off x="519024" y="1159630"/>
            <a:ext cx="5575387" cy="823912"/>
          </a:xfrm>
        </p:spPr>
        <p:txBody>
          <a:bodyPr>
            <a:normAutofit fontScale="92500"/>
          </a:bodyPr>
          <a:lstStyle/>
          <a:p>
            <a:pPr algn="ctr"/>
            <a:r>
              <a:rPr lang="en-US" dirty="0"/>
              <a:t>Example of what the notices section looks like after a few cycles</a:t>
            </a:r>
          </a:p>
        </p:txBody>
      </p:sp>
      <p:pic>
        <p:nvPicPr>
          <p:cNvPr id="8" name="Content Placeholder 7">
            <a:extLst>
              <a:ext uri="{FF2B5EF4-FFF2-40B4-BE49-F238E27FC236}">
                <a16:creationId xmlns:a16="http://schemas.microsoft.com/office/drawing/2014/main" id="{AB2D1FB6-3D08-6DC7-6788-9482DD5BDA9E}"/>
              </a:ext>
            </a:extLst>
          </p:cNvPr>
          <p:cNvPicPr>
            <a:picLocks noGrp="1" noChangeAspect="1"/>
          </p:cNvPicPr>
          <p:nvPr>
            <p:ph sz="half" idx="2"/>
          </p:nvPr>
        </p:nvPicPr>
        <p:blipFill>
          <a:blip r:embed="rId2"/>
          <a:stretch>
            <a:fillRect/>
          </a:stretch>
        </p:blipFill>
        <p:spPr>
          <a:xfrm>
            <a:off x="444415" y="2178425"/>
            <a:ext cx="5575385" cy="2034766"/>
          </a:xfrm>
          <a:prstGeom prst="rect">
            <a:avLst/>
          </a:prstGeom>
        </p:spPr>
      </p:pic>
      <p:sp>
        <p:nvSpPr>
          <p:cNvPr id="5" name="Text Placeholder 4">
            <a:extLst>
              <a:ext uri="{FF2B5EF4-FFF2-40B4-BE49-F238E27FC236}">
                <a16:creationId xmlns:a16="http://schemas.microsoft.com/office/drawing/2014/main" id="{0EEBD4C1-3079-6D88-0722-79D3EA7B295F}"/>
              </a:ext>
            </a:extLst>
          </p:cNvPr>
          <p:cNvSpPr>
            <a:spLocks noGrp="1"/>
          </p:cNvSpPr>
          <p:nvPr>
            <p:ph type="body" sz="quarter" idx="3"/>
          </p:nvPr>
        </p:nvSpPr>
        <p:spPr>
          <a:xfrm>
            <a:off x="6400809" y="1168340"/>
            <a:ext cx="4646602" cy="823912"/>
          </a:xfrm>
        </p:spPr>
        <p:txBody>
          <a:bodyPr>
            <a:normAutofit fontScale="92500"/>
          </a:bodyPr>
          <a:lstStyle/>
          <a:p>
            <a:pPr algn="ctr"/>
            <a:r>
              <a:rPr lang="en-US" dirty="0"/>
              <a:t>Drilling down to find stats and potential issues to resolve</a:t>
            </a:r>
          </a:p>
        </p:txBody>
      </p:sp>
      <p:pic>
        <p:nvPicPr>
          <p:cNvPr id="10" name="Content Placeholder 9">
            <a:extLst>
              <a:ext uri="{FF2B5EF4-FFF2-40B4-BE49-F238E27FC236}">
                <a16:creationId xmlns:a16="http://schemas.microsoft.com/office/drawing/2014/main" id="{B662EE61-7994-4A3C-E53D-94ABC77DAECD}"/>
              </a:ext>
            </a:extLst>
          </p:cNvPr>
          <p:cNvPicPr>
            <a:picLocks noGrp="1" noChangeAspect="1"/>
          </p:cNvPicPr>
          <p:nvPr>
            <p:ph sz="quarter" idx="4"/>
          </p:nvPr>
        </p:nvPicPr>
        <p:blipFill>
          <a:blip r:embed="rId3"/>
          <a:stretch>
            <a:fillRect/>
          </a:stretch>
        </p:blipFill>
        <p:spPr>
          <a:xfrm>
            <a:off x="6400809" y="2178425"/>
            <a:ext cx="4787565" cy="3795719"/>
          </a:xfrm>
          <a:prstGeom prst="rect">
            <a:avLst/>
          </a:prstGeom>
        </p:spPr>
      </p:pic>
    </p:spTree>
    <p:extLst>
      <p:ext uri="{BB962C8B-B14F-4D97-AF65-F5344CB8AC3E}">
        <p14:creationId xmlns:p14="http://schemas.microsoft.com/office/powerpoint/2010/main" val="4182082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65F0-F192-7CEF-901D-9355088511B1}"/>
              </a:ext>
            </a:extLst>
          </p:cNvPr>
          <p:cNvSpPr>
            <a:spLocks noGrp="1"/>
          </p:cNvSpPr>
          <p:nvPr>
            <p:ph type="title"/>
          </p:nvPr>
        </p:nvSpPr>
        <p:spPr>
          <a:xfrm>
            <a:off x="1141413" y="243840"/>
            <a:ext cx="9905998" cy="1193074"/>
          </a:xfrm>
        </p:spPr>
        <p:txBody>
          <a:bodyPr>
            <a:normAutofit/>
          </a:bodyPr>
          <a:lstStyle/>
          <a:p>
            <a:pPr algn="ctr"/>
            <a:r>
              <a:rPr lang="en-US" dirty="0"/>
              <a:t>Example of patron record information</a:t>
            </a:r>
            <a:br>
              <a:rPr lang="en-US" dirty="0"/>
            </a:br>
            <a:endParaRPr lang="en-US" dirty="0"/>
          </a:p>
        </p:txBody>
      </p:sp>
      <p:pic>
        <p:nvPicPr>
          <p:cNvPr id="6" name="Content Placeholder 5">
            <a:extLst>
              <a:ext uri="{FF2B5EF4-FFF2-40B4-BE49-F238E27FC236}">
                <a16:creationId xmlns:a16="http://schemas.microsoft.com/office/drawing/2014/main" id="{CF3B0D56-2064-31EB-8C65-612072D592D8}"/>
              </a:ext>
            </a:extLst>
          </p:cNvPr>
          <p:cNvPicPr>
            <a:picLocks noGrp="1" noChangeAspect="1"/>
          </p:cNvPicPr>
          <p:nvPr>
            <p:ph sz="half" idx="2"/>
          </p:nvPr>
        </p:nvPicPr>
        <p:blipFill>
          <a:blip r:embed="rId2"/>
          <a:stretch>
            <a:fillRect/>
          </a:stretch>
        </p:blipFill>
        <p:spPr>
          <a:xfrm>
            <a:off x="6181876" y="1645920"/>
            <a:ext cx="5238759" cy="4145280"/>
          </a:xfrm>
          <a:prstGeom prst="rect">
            <a:avLst/>
          </a:prstGeom>
        </p:spPr>
      </p:pic>
      <p:pic>
        <p:nvPicPr>
          <p:cNvPr id="12" name="Content Placeholder 11">
            <a:extLst>
              <a:ext uri="{FF2B5EF4-FFF2-40B4-BE49-F238E27FC236}">
                <a16:creationId xmlns:a16="http://schemas.microsoft.com/office/drawing/2014/main" id="{F5DEAB79-A2F0-5B28-14F1-FE8722B4816E}"/>
              </a:ext>
            </a:extLst>
          </p:cNvPr>
          <p:cNvPicPr>
            <a:picLocks noGrp="1" noChangeAspect="1"/>
          </p:cNvPicPr>
          <p:nvPr>
            <p:ph sz="half" idx="1"/>
          </p:nvPr>
        </p:nvPicPr>
        <p:blipFill>
          <a:blip r:embed="rId3"/>
          <a:stretch>
            <a:fillRect/>
          </a:stretch>
        </p:blipFill>
        <p:spPr>
          <a:xfrm>
            <a:off x="766645" y="1645920"/>
            <a:ext cx="5287601" cy="4145280"/>
          </a:xfrm>
          <a:prstGeom prst="rect">
            <a:avLst/>
          </a:prstGeom>
        </p:spPr>
      </p:pic>
    </p:spTree>
    <p:extLst>
      <p:ext uri="{BB962C8B-B14F-4D97-AF65-F5344CB8AC3E}">
        <p14:creationId xmlns:p14="http://schemas.microsoft.com/office/powerpoint/2010/main" val="211126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The Problem</a:t>
            </a:r>
          </a:p>
        </p:txBody>
      </p:sp>
      <p:graphicFrame>
        <p:nvGraphicFramePr>
          <p:cNvPr id="4" name="Content Placeholder 3">
            <a:extLst>
              <a:ext uri="{FF2B5EF4-FFF2-40B4-BE49-F238E27FC236}">
                <a16:creationId xmlns:a16="http://schemas.microsoft.com/office/drawing/2014/main" id="{8D4F1745-A55E-4835-88EB-BC637121B60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32108118"/>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3689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0075FD8-96CD-7EDA-C6E7-EB79BDBA86E6}"/>
              </a:ext>
            </a:extLst>
          </p:cNvPr>
          <p:cNvSpPr>
            <a:spLocks noGrp="1"/>
          </p:cNvSpPr>
          <p:nvPr>
            <p:ph type="title"/>
          </p:nvPr>
        </p:nvSpPr>
        <p:spPr>
          <a:xfrm>
            <a:off x="1143001" y="385282"/>
            <a:ext cx="9905998" cy="737671"/>
          </a:xfrm>
        </p:spPr>
        <p:txBody>
          <a:bodyPr>
            <a:normAutofit fontScale="90000"/>
          </a:bodyPr>
          <a:lstStyle/>
          <a:p>
            <a:pPr algn="ctr"/>
            <a:r>
              <a:rPr lang="en-US" dirty="0"/>
              <a:t>Examples of 1</a:t>
            </a:r>
            <a:r>
              <a:rPr lang="en-US" baseline="30000" dirty="0"/>
              <a:t>st</a:t>
            </a:r>
            <a:r>
              <a:rPr lang="en-US" dirty="0"/>
              <a:t> overdue template currently in use</a:t>
            </a:r>
          </a:p>
        </p:txBody>
      </p:sp>
      <p:pic>
        <p:nvPicPr>
          <p:cNvPr id="9" name="Content Placeholder 8">
            <a:extLst>
              <a:ext uri="{FF2B5EF4-FFF2-40B4-BE49-F238E27FC236}">
                <a16:creationId xmlns:a16="http://schemas.microsoft.com/office/drawing/2014/main" id="{8635735B-2B2C-8B32-3C00-CD4697B4487C}"/>
              </a:ext>
            </a:extLst>
          </p:cNvPr>
          <p:cNvPicPr>
            <a:picLocks noGrp="1" noChangeAspect="1"/>
          </p:cNvPicPr>
          <p:nvPr>
            <p:ph sz="half" idx="1"/>
          </p:nvPr>
        </p:nvPicPr>
        <p:blipFill>
          <a:blip r:embed="rId2"/>
          <a:stretch>
            <a:fillRect/>
          </a:stretch>
        </p:blipFill>
        <p:spPr>
          <a:xfrm>
            <a:off x="1325366" y="1122953"/>
            <a:ext cx="4633000" cy="5349765"/>
          </a:xfrm>
          <a:prstGeom prst="rect">
            <a:avLst/>
          </a:prstGeom>
        </p:spPr>
      </p:pic>
      <p:pic>
        <p:nvPicPr>
          <p:cNvPr id="5" name="Content Placeholder 4">
            <a:extLst>
              <a:ext uri="{FF2B5EF4-FFF2-40B4-BE49-F238E27FC236}">
                <a16:creationId xmlns:a16="http://schemas.microsoft.com/office/drawing/2014/main" id="{73B1E2FC-56C1-1EEC-9A7A-053872B73D5B}"/>
              </a:ext>
            </a:extLst>
          </p:cNvPr>
          <p:cNvPicPr>
            <a:picLocks noGrp="1" noChangeAspect="1"/>
          </p:cNvPicPr>
          <p:nvPr>
            <p:ph sz="half" idx="2"/>
          </p:nvPr>
        </p:nvPicPr>
        <p:blipFill>
          <a:blip r:embed="rId3"/>
          <a:stretch>
            <a:fillRect/>
          </a:stretch>
        </p:blipFill>
        <p:spPr>
          <a:xfrm>
            <a:off x="6351877" y="1122953"/>
            <a:ext cx="4425714" cy="5349765"/>
          </a:xfrm>
          <a:prstGeom prst="rect">
            <a:avLst/>
          </a:prstGeom>
        </p:spPr>
      </p:pic>
    </p:spTree>
    <p:extLst>
      <p:ext uri="{BB962C8B-B14F-4D97-AF65-F5344CB8AC3E}">
        <p14:creationId xmlns:p14="http://schemas.microsoft.com/office/powerpoint/2010/main" val="213983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CE55-79A4-968F-6631-8BF6078CCD2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892D587-2C19-771A-4440-7B3FE24B9E8D}"/>
              </a:ext>
            </a:extLst>
          </p:cNvPr>
          <p:cNvSpPr>
            <a:spLocks noGrp="1"/>
          </p:cNvSpPr>
          <p:nvPr>
            <p:ph type="title"/>
          </p:nvPr>
        </p:nvSpPr>
        <p:spPr>
          <a:xfrm>
            <a:off x="1143001" y="305009"/>
            <a:ext cx="9905998" cy="737671"/>
          </a:xfrm>
        </p:spPr>
        <p:txBody>
          <a:bodyPr>
            <a:normAutofit fontScale="90000"/>
          </a:bodyPr>
          <a:lstStyle/>
          <a:p>
            <a:pPr algn="ctr"/>
            <a:r>
              <a:rPr lang="en-US" dirty="0"/>
              <a:t>Examples of 2</a:t>
            </a:r>
            <a:r>
              <a:rPr lang="en-US" baseline="30000" dirty="0"/>
              <a:t>nd</a:t>
            </a:r>
            <a:r>
              <a:rPr lang="en-US" dirty="0"/>
              <a:t> overdue template currently in use</a:t>
            </a:r>
          </a:p>
        </p:txBody>
      </p:sp>
      <p:pic>
        <p:nvPicPr>
          <p:cNvPr id="7" name="Content Placeholder 6">
            <a:extLst>
              <a:ext uri="{FF2B5EF4-FFF2-40B4-BE49-F238E27FC236}">
                <a16:creationId xmlns:a16="http://schemas.microsoft.com/office/drawing/2014/main" id="{CE435303-F339-44A2-FE29-52D57A1BBE1A}"/>
              </a:ext>
            </a:extLst>
          </p:cNvPr>
          <p:cNvPicPr>
            <a:picLocks noGrp="1" noChangeAspect="1"/>
          </p:cNvPicPr>
          <p:nvPr>
            <p:ph sz="half" idx="1"/>
          </p:nvPr>
        </p:nvPicPr>
        <p:blipFill>
          <a:blip r:embed="rId2"/>
          <a:stretch>
            <a:fillRect/>
          </a:stretch>
        </p:blipFill>
        <p:spPr>
          <a:xfrm>
            <a:off x="1888278" y="1042680"/>
            <a:ext cx="3546216" cy="5572626"/>
          </a:xfrm>
          <a:prstGeom prst="rect">
            <a:avLst/>
          </a:prstGeom>
        </p:spPr>
      </p:pic>
      <p:pic>
        <p:nvPicPr>
          <p:cNvPr id="12" name="Content Placeholder 11">
            <a:extLst>
              <a:ext uri="{FF2B5EF4-FFF2-40B4-BE49-F238E27FC236}">
                <a16:creationId xmlns:a16="http://schemas.microsoft.com/office/drawing/2014/main" id="{0B5D7A4E-389D-8F5C-0C12-85BB98A10DFE}"/>
              </a:ext>
            </a:extLst>
          </p:cNvPr>
          <p:cNvPicPr>
            <a:picLocks noGrp="1" noChangeAspect="1"/>
          </p:cNvPicPr>
          <p:nvPr>
            <p:ph sz="half" idx="2"/>
          </p:nvPr>
        </p:nvPicPr>
        <p:blipFill>
          <a:blip r:embed="rId3"/>
          <a:stretch>
            <a:fillRect/>
          </a:stretch>
        </p:blipFill>
        <p:spPr>
          <a:xfrm>
            <a:off x="6487887" y="1014337"/>
            <a:ext cx="3815836" cy="5637031"/>
          </a:xfrm>
          <a:prstGeom prst="rect">
            <a:avLst/>
          </a:prstGeom>
        </p:spPr>
      </p:pic>
    </p:spTree>
    <p:extLst>
      <p:ext uri="{BB962C8B-B14F-4D97-AF65-F5344CB8AC3E}">
        <p14:creationId xmlns:p14="http://schemas.microsoft.com/office/powerpoint/2010/main" val="40513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317C5-DB85-58DB-B6B2-3F4DAA407E9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C68D0D5-27D5-B60E-316F-3B25491BD7EF}"/>
              </a:ext>
            </a:extLst>
          </p:cNvPr>
          <p:cNvSpPr>
            <a:spLocks noGrp="1"/>
          </p:cNvSpPr>
          <p:nvPr>
            <p:ph type="title"/>
          </p:nvPr>
        </p:nvSpPr>
        <p:spPr>
          <a:xfrm>
            <a:off x="1143001" y="305009"/>
            <a:ext cx="9905998" cy="737671"/>
          </a:xfrm>
        </p:spPr>
        <p:txBody>
          <a:bodyPr>
            <a:normAutofit fontScale="90000"/>
          </a:bodyPr>
          <a:lstStyle/>
          <a:p>
            <a:pPr algn="ctr"/>
            <a:r>
              <a:rPr lang="en-US" dirty="0"/>
              <a:t>Examples of 3</a:t>
            </a:r>
            <a:r>
              <a:rPr lang="en-US" baseline="30000" dirty="0"/>
              <a:t>rd</a:t>
            </a:r>
            <a:r>
              <a:rPr lang="en-US" dirty="0"/>
              <a:t> overdue template currently in use</a:t>
            </a:r>
          </a:p>
        </p:txBody>
      </p:sp>
      <p:pic>
        <p:nvPicPr>
          <p:cNvPr id="5" name="Content Placeholder 4">
            <a:extLst>
              <a:ext uri="{FF2B5EF4-FFF2-40B4-BE49-F238E27FC236}">
                <a16:creationId xmlns:a16="http://schemas.microsoft.com/office/drawing/2014/main" id="{9A4321AF-4D75-4509-816A-75036CB87A43}"/>
              </a:ext>
            </a:extLst>
          </p:cNvPr>
          <p:cNvPicPr>
            <a:picLocks noGrp="1" noChangeAspect="1"/>
          </p:cNvPicPr>
          <p:nvPr>
            <p:ph sz="half" idx="1"/>
          </p:nvPr>
        </p:nvPicPr>
        <p:blipFill>
          <a:blip r:embed="rId2"/>
          <a:stretch>
            <a:fillRect/>
          </a:stretch>
        </p:blipFill>
        <p:spPr>
          <a:xfrm>
            <a:off x="971423" y="1166947"/>
            <a:ext cx="5124577" cy="5089952"/>
          </a:xfrm>
          <a:prstGeom prst="rect">
            <a:avLst/>
          </a:prstGeom>
        </p:spPr>
      </p:pic>
      <p:pic>
        <p:nvPicPr>
          <p:cNvPr id="11" name="Content Placeholder 10">
            <a:extLst>
              <a:ext uri="{FF2B5EF4-FFF2-40B4-BE49-F238E27FC236}">
                <a16:creationId xmlns:a16="http://schemas.microsoft.com/office/drawing/2014/main" id="{F6790D0F-C33A-9E01-F101-C65A7D3E9D20}"/>
              </a:ext>
            </a:extLst>
          </p:cNvPr>
          <p:cNvPicPr>
            <a:picLocks noGrp="1" noChangeAspect="1"/>
          </p:cNvPicPr>
          <p:nvPr>
            <p:ph sz="half" idx="2"/>
          </p:nvPr>
        </p:nvPicPr>
        <p:blipFill>
          <a:blip r:embed="rId3"/>
          <a:stretch>
            <a:fillRect/>
          </a:stretch>
        </p:blipFill>
        <p:spPr>
          <a:xfrm>
            <a:off x="6185640" y="1166948"/>
            <a:ext cx="4720956" cy="5089951"/>
          </a:xfrm>
          <a:prstGeom prst="rect">
            <a:avLst/>
          </a:prstGeom>
        </p:spPr>
      </p:pic>
    </p:spTree>
    <p:extLst>
      <p:ext uri="{BB962C8B-B14F-4D97-AF65-F5344CB8AC3E}">
        <p14:creationId xmlns:p14="http://schemas.microsoft.com/office/powerpoint/2010/main" val="3927524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4988-C88F-C951-D68D-07FBCC237B88}"/>
              </a:ext>
            </a:extLst>
          </p:cNvPr>
          <p:cNvSpPr>
            <a:spLocks noGrp="1"/>
          </p:cNvSpPr>
          <p:nvPr>
            <p:ph type="title"/>
          </p:nvPr>
        </p:nvSpPr>
        <p:spPr>
          <a:xfrm>
            <a:off x="1141413" y="243573"/>
            <a:ext cx="9905998" cy="575034"/>
          </a:xfrm>
        </p:spPr>
        <p:txBody>
          <a:bodyPr>
            <a:normAutofit fontScale="90000"/>
          </a:bodyPr>
          <a:lstStyle/>
          <a:p>
            <a:pPr algn="ctr"/>
            <a:r>
              <a:rPr lang="en-US" dirty="0"/>
              <a:t>GFP_ Hold notice – Polaris vs Vega LX</a:t>
            </a:r>
          </a:p>
        </p:txBody>
      </p:sp>
      <p:pic>
        <p:nvPicPr>
          <p:cNvPr id="8" name="Content Placeholder 7">
            <a:extLst>
              <a:ext uri="{FF2B5EF4-FFF2-40B4-BE49-F238E27FC236}">
                <a16:creationId xmlns:a16="http://schemas.microsoft.com/office/drawing/2014/main" id="{6E881FFC-ED41-2D4F-BF3D-5CBA85C1AA8D}"/>
              </a:ext>
            </a:extLst>
          </p:cNvPr>
          <p:cNvPicPr>
            <a:picLocks noGrp="1" noChangeAspect="1"/>
          </p:cNvPicPr>
          <p:nvPr>
            <p:ph sz="half" idx="2"/>
          </p:nvPr>
        </p:nvPicPr>
        <p:blipFill>
          <a:blip r:embed="rId2"/>
          <a:stretch>
            <a:fillRect/>
          </a:stretch>
        </p:blipFill>
        <p:spPr>
          <a:xfrm>
            <a:off x="7004649" y="744932"/>
            <a:ext cx="2970104" cy="5869495"/>
          </a:xfrm>
          <a:prstGeom prst="rect">
            <a:avLst/>
          </a:prstGeom>
        </p:spPr>
      </p:pic>
      <p:pic>
        <p:nvPicPr>
          <p:cNvPr id="12" name="Content Placeholder 11">
            <a:extLst>
              <a:ext uri="{FF2B5EF4-FFF2-40B4-BE49-F238E27FC236}">
                <a16:creationId xmlns:a16="http://schemas.microsoft.com/office/drawing/2014/main" id="{CF2A7EEE-EC6D-3007-B865-754F98EC4E82}"/>
              </a:ext>
            </a:extLst>
          </p:cNvPr>
          <p:cNvPicPr>
            <a:picLocks noGrp="1" noChangeAspect="1"/>
          </p:cNvPicPr>
          <p:nvPr>
            <p:ph sz="half" idx="1"/>
          </p:nvPr>
        </p:nvPicPr>
        <p:blipFill>
          <a:blip r:embed="rId3"/>
          <a:srcRect/>
          <a:stretch/>
        </p:blipFill>
        <p:spPr>
          <a:xfrm>
            <a:off x="2133600" y="744933"/>
            <a:ext cx="4600576" cy="5869496"/>
          </a:xfrm>
          <a:prstGeom prst="rect">
            <a:avLst/>
          </a:prstGeom>
        </p:spPr>
      </p:pic>
    </p:spTree>
    <p:extLst>
      <p:ext uri="{BB962C8B-B14F-4D97-AF65-F5344CB8AC3E}">
        <p14:creationId xmlns:p14="http://schemas.microsoft.com/office/powerpoint/2010/main" val="3860254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3" y="618518"/>
            <a:ext cx="9905998" cy="696476"/>
          </a:xfrm>
        </p:spPr>
        <p:txBody>
          <a:bodyPr>
            <a:normAutofit/>
          </a:bodyPr>
          <a:lstStyle/>
          <a:p>
            <a:pPr algn="ctr"/>
            <a:r>
              <a:rPr lang="en-US" sz="4400" dirty="0">
                <a:latin typeface="Rockwell" panose="02060603020205020403" pitchFamily="18" charset="0"/>
              </a:rPr>
              <a:t>Final Result</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a:xfrm>
            <a:off x="1141412" y="1314994"/>
            <a:ext cx="9905999" cy="4833257"/>
          </a:xfrm>
        </p:spPr>
        <p:txBody>
          <a:bodyPr vert="horz" lIns="91440" tIns="45720" rIns="91440" bIns="45720" rtlCol="0" anchor="t">
            <a:norm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As you have one (or all) of your templates designed, contact the ODIN Office. We will review and possibly offer suggestions (never hurts to have an extra set of eyes take a look).</a:t>
            </a:r>
          </a:p>
          <a:p>
            <a:pPr lvl="0"/>
            <a:r>
              <a:rPr lang="en-US" dirty="0">
                <a:latin typeface="Tahoma" panose="020B0604030504040204" pitchFamily="34" charset="0"/>
                <a:ea typeface="Tahoma" panose="020B0604030504040204" pitchFamily="34" charset="0"/>
                <a:cs typeface="Tahoma" panose="020B0604030504040204" pitchFamily="34" charset="0"/>
              </a:rPr>
              <a:t>When ready, you take a deep breath and PUBLISH the templates. Once PUBLISHED the emails being sent will use those designs. Any unpublished notices will still default to the Polaris notices.</a:t>
            </a:r>
          </a:p>
          <a:p>
            <a:pPr lvl="0"/>
            <a:r>
              <a:rPr lang="en-US" dirty="0">
                <a:latin typeface="Tahoma" panose="020B0604030504040204" pitchFamily="34" charset="0"/>
                <a:ea typeface="Tahoma" panose="020B0604030504040204" pitchFamily="34" charset="0"/>
                <a:cs typeface="Tahoma" panose="020B0604030504040204" pitchFamily="34" charset="0"/>
              </a:rPr>
              <a:t>Your library may want to promote changing over to email to save money on postage as you are working on the templates.</a:t>
            </a:r>
          </a:p>
          <a:p>
            <a:pPr lvl="0"/>
            <a:r>
              <a:rPr lang="en-US" dirty="0">
                <a:latin typeface="Tahoma" panose="020B0604030504040204" pitchFamily="34" charset="0"/>
                <a:ea typeface="Tahoma" panose="020B0604030504040204" pitchFamily="34" charset="0"/>
                <a:cs typeface="Tahoma" panose="020B0604030504040204" pitchFamily="34" charset="0"/>
              </a:rPr>
              <a:t>REMINDER: these templates are EMAIL only. Texts and print notifications remain unchanged.</a:t>
            </a:r>
          </a:p>
        </p:txBody>
      </p:sp>
    </p:spTree>
    <p:extLst>
      <p:ext uri="{BB962C8B-B14F-4D97-AF65-F5344CB8AC3E}">
        <p14:creationId xmlns:p14="http://schemas.microsoft.com/office/powerpoint/2010/main" val="190261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784C-8204-3CBB-2097-AFE4613C8D7F}"/>
              </a:ext>
            </a:extLst>
          </p:cNvPr>
          <p:cNvSpPr>
            <a:spLocks noGrp="1"/>
          </p:cNvSpPr>
          <p:nvPr>
            <p:ph type="title"/>
          </p:nvPr>
        </p:nvSpPr>
        <p:spPr>
          <a:xfrm>
            <a:off x="1141364" y="1385104"/>
            <a:ext cx="9906001" cy="2511835"/>
          </a:xfrm>
        </p:spPr>
        <p:txBody>
          <a:bodyPr>
            <a:normAutofit/>
          </a:bodyPr>
          <a:lstStyle/>
          <a:p>
            <a:pPr algn="ctr"/>
            <a:r>
              <a:rPr lang="en-US" sz="6600" dirty="0"/>
              <a:t>So … what are YOU waiting for?</a:t>
            </a:r>
          </a:p>
        </p:txBody>
      </p:sp>
      <p:sp>
        <p:nvSpPr>
          <p:cNvPr id="3" name="Text Placeholder 2">
            <a:extLst>
              <a:ext uri="{FF2B5EF4-FFF2-40B4-BE49-F238E27FC236}">
                <a16:creationId xmlns:a16="http://schemas.microsoft.com/office/drawing/2014/main" id="{0926AC9D-D0AB-3D18-BA65-D9242814DC25}"/>
              </a:ext>
            </a:extLst>
          </p:cNvPr>
          <p:cNvSpPr>
            <a:spLocks noGrp="1"/>
          </p:cNvSpPr>
          <p:nvPr>
            <p:ph type="body" sz="half" idx="2"/>
          </p:nvPr>
        </p:nvSpPr>
        <p:spPr>
          <a:xfrm>
            <a:off x="1141364" y="4293326"/>
            <a:ext cx="9904505" cy="1504973"/>
          </a:xfrm>
        </p:spPr>
        <p:txBody>
          <a:bodyPr>
            <a:normAutofit/>
          </a:bodyPr>
          <a:lstStyle/>
          <a:p>
            <a:pPr algn="ctr"/>
            <a:r>
              <a:rPr lang="en-US" dirty="0"/>
              <a:t>Thanks for attending!!</a:t>
            </a:r>
          </a:p>
          <a:p>
            <a:pPr algn="ctr"/>
            <a:r>
              <a:rPr lang="en-US" dirty="0"/>
              <a:t>Please submit a ticket and we can schedule a meeting to get you started.</a:t>
            </a:r>
          </a:p>
          <a:p>
            <a:pPr algn="ctr"/>
            <a:r>
              <a:rPr lang="en-US" dirty="0"/>
              <a:t>Lynn – ODIN Office   lynn.wolf@ndus.edu</a:t>
            </a:r>
          </a:p>
        </p:txBody>
      </p:sp>
    </p:spTree>
    <p:extLst>
      <p:ext uri="{BB962C8B-B14F-4D97-AF65-F5344CB8AC3E}">
        <p14:creationId xmlns:p14="http://schemas.microsoft.com/office/powerpoint/2010/main" val="397924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Background Information</a:t>
            </a:r>
          </a:p>
        </p:txBody>
      </p:sp>
      <p:sp>
        <p:nvSpPr>
          <p:cNvPr id="3" name="Content Placeholder 2">
            <a:extLst>
              <a:ext uri="{FF2B5EF4-FFF2-40B4-BE49-F238E27FC236}">
                <a16:creationId xmlns:a16="http://schemas.microsoft.com/office/drawing/2014/main" id="{143F5361-68C0-4BF5-80C8-F1E7BF92B2DB}"/>
              </a:ext>
            </a:extLst>
          </p:cNvPr>
          <p:cNvSpPr>
            <a:spLocks noGrp="1"/>
          </p:cNvSpPr>
          <p:nvPr>
            <p:ph idx="1"/>
          </p:nvPr>
        </p:nvSpPr>
        <p:spPr/>
        <p:txBody>
          <a:bodyPr>
            <a:norm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Vega Library Experience (LX) Starter offers a modern interface to easily create and send dynamic, exciting email circulation notices.</a:t>
            </a:r>
          </a:p>
          <a:p>
            <a:pPr lvl="1"/>
            <a:r>
              <a:rPr lang="en-US" dirty="0">
                <a:latin typeface="Tahoma" panose="020B0604030504040204" pitchFamily="34" charset="0"/>
                <a:ea typeface="Tahoma" panose="020B0604030504040204" pitchFamily="34" charset="0"/>
                <a:cs typeface="Tahoma" panose="020B0604030504040204" pitchFamily="34" charset="0"/>
              </a:rPr>
              <a:t>Staff can develop customized notices and view patron email history. </a:t>
            </a:r>
          </a:p>
          <a:p>
            <a:pPr lvl="1"/>
            <a:r>
              <a:rPr lang="en-US" dirty="0">
                <a:latin typeface="Tahoma" panose="020B0604030504040204" pitchFamily="34" charset="0"/>
                <a:ea typeface="Tahoma" panose="020B0604030504040204" pitchFamily="34" charset="0"/>
                <a:cs typeface="Tahoma" panose="020B0604030504040204" pitchFamily="34" charset="0"/>
              </a:rPr>
              <a:t>Metrics are available to check for delivered, bounced and failed email notices.</a:t>
            </a:r>
          </a:p>
          <a:p>
            <a:pPr lvl="1"/>
            <a:r>
              <a:rPr lang="en-US" dirty="0">
                <a:latin typeface="Tahoma" panose="020B0604030504040204" pitchFamily="34" charset="0"/>
                <a:ea typeface="Tahoma" panose="020B0604030504040204" pitchFamily="34" charset="0"/>
                <a:cs typeface="Tahoma" panose="020B0604030504040204" pitchFamily="34" charset="0"/>
              </a:rPr>
              <a:t>Tightened email criteria has resulted in significant increase in bounced emails. Vega LX Starter can be configured to reduce that problem.</a:t>
            </a:r>
          </a:p>
        </p:txBody>
      </p:sp>
    </p:spTree>
    <p:extLst>
      <p:ext uri="{BB962C8B-B14F-4D97-AF65-F5344CB8AC3E}">
        <p14:creationId xmlns:p14="http://schemas.microsoft.com/office/powerpoint/2010/main" val="217217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a:xfrm>
            <a:off x="1141413" y="618518"/>
            <a:ext cx="9905998" cy="1184156"/>
          </a:xfrm>
        </p:spPr>
        <p:txBody>
          <a:bodyPr>
            <a:normAutofit/>
          </a:bodyPr>
          <a:lstStyle/>
          <a:p>
            <a:r>
              <a:rPr lang="en-US" sz="4400" dirty="0">
                <a:latin typeface="Rockwell" panose="02060603020205020403" pitchFamily="18" charset="0"/>
              </a:rPr>
              <a:t>Key advantages of Vega LX </a:t>
            </a:r>
          </a:p>
        </p:txBody>
      </p:sp>
      <p:graphicFrame>
        <p:nvGraphicFramePr>
          <p:cNvPr id="4" name="Content Placeholder 3">
            <a:extLst>
              <a:ext uri="{FF2B5EF4-FFF2-40B4-BE49-F238E27FC236}">
                <a16:creationId xmlns:a16="http://schemas.microsoft.com/office/drawing/2014/main" id="{242FA989-6B7C-488C-85ED-CB8D01BA325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83056866"/>
              </p:ext>
            </p:extLst>
          </p:nvPr>
        </p:nvGraphicFramePr>
        <p:xfrm>
          <a:off x="477061" y="1871331"/>
          <a:ext cx="11314446" cy="4492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41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FD93CF8-490E-2724-25EF-D33E6312C0A3}"/>
              </a:ext>
            </a:extLst>
          </p:cNvPr>
          <p:cNvSpPr>
            <a:spLocks noGrp="1"/>
          </p:cNvSpPr>
          <p:nvPr>
            <p:ph type="title"/>
          </p:nvPr>
        </p:nvSpPr>
        <p:spPr>
          <a:xfrm>
            <a:off x="1146705" y="609601"/>
            <a:ext cx="3856037" cy="1639884"/>
          </a:xfrm>
        </p:spPr>
        <p:txBody>
          <a:bodyPr>
            <a:normAutofit/>
          </a:bodyPr>
          <a:lstStyle/>
          <a:p>
            <a:r>
              <a:rPr lang="en-US" sz="3600" dirty="0"/>
              <a:t>Sign-in page</a:t>
            </a:r>
          </a:p>
        </p:txBody>
      </p:sp>
      <p:pic>
        <p:nvPicPr>
          <p:cNvPr id="5" name="Content Placeholder 4">
            <a:extLst>
              <a:ext uri="{FF2B5EF4-FFF2-40B4-BE49-F238E27FC236}">
                <a16:creationId xmlns:a16="http://schemas.microsoft.com/office/drawing/2014/main" id="{7E1734E6-9E44-5583-EA25-FDB43913CEB0}"/>
              </a:ext>
            </a:extLst>
          </p:cNvPr>
          <p:cNvPicPr>
            <a:picLocks noGrp="1" noChangeAspect="1"/>
          </p:cNvPicPr>
          <p:nvPr>
            <p:ph idx="1"/>
          </p:nvPr>
        </p:nvPicPr>
        <p:blipFill>
          <a:blip r:embed="rId2"/>
          <a:stretch>
            <a:fillRect/>
          </a:stretch>
        </p:blipFill>
        <p:spPr>
          <a:xfrm>
            <a:off x="5351258" y="592666"/>
            <a:ext cx="5984902" cy="5655734"/>
          </a:xfrm>
          <a:prstGeom prst="rect">
            <a:avLst/>
          </a:prstGeom>
          <a:noFill/>
        </p:spPr>
      </p:pic>
      <p:sp>
        <p:nvSpPr>
          <p:cNvPr id="12" name="Text Placeholder 3">
            <a:extLst>
              <a:ext uri="{FF2B5EF4-FFF2-40B4-BE49-F238E27FC236}">
                <a16:creationId xmlns:a16="http://schemas.microsoft.com/office/drawing/2014/main" id="{0986899A-A80B-AA26-327D-497F162378C0}"/>
              </a:ext>
            </a:extLst>
          </p:cNvPr>
          <p:cNvSpPr>
            <a:spLocks noGrp="1"/>
          </p:cNvSpPr>
          <p:nvPr>
            <p:ph type="body" sz="half" idx="2"/>
          </p:nvPr>
        </p:nvSpPr>
        <p:spPr>
          <a:xfrm>
            <a:off x="1146705" y="2249486"/>
            <a:ext cx="3856037" cy="3541714"/>
          </a:xfrm>
        </p:spPr>
        <p:txBody>
          <a:bodyPr/>
          <a:lstStyle/>
          <a:p>
            <a:endParaRPr lang="en-US" dirty="0"/>
          </a:p>
          <a:p>
            <a:r>
              <a:rPr lang="en-US" dirty="0"/>
              <a:t>Example of the Vega LX </a:t>
            </a:r>
            <a:r>
              <a:rPr lang="en-US" dirty="0" err="1"/>
              <a:t>signin</a:t>
            </a:r>
            <a:r>
              <a:rPr lang="en-US" dirty="0"/>
              <a:t> page.</a:t>
            </a:r>
          </a:p>
          <a:p>
            <a:endParaRPr lang="en-US" dirty="0"/>
          </a:p>
          <a:p>
            <a:r>
              <a:rPr lang="en-US" dirty="0"/>
              <a:t>This is ONLY needed for those with administrative access to create STAFF accounts, review and design templates, search patron notices, and evaluate the metrics created. In other words, it is for access to the back-end of Vega LX.</a:t>
            </a:r>
          </a:p>
        </p:txBody>
      </p:sp>
    </p:spTree>
    <p:extLst>
      <p:ext uri="{BB962C8B-B14F-4D97-AF65-F5344CB8AC3E}">
        <p14:creationId xmlns:p14="http://schemas.microsoft.com/office/powerpoint/2010/main" val="122252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2AC34-19F9-04E3-C8A5-839C5944D30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83EA200-0982-6E76-1FF9-92C7A89BF1FF}"/>
              </a:ext>
            </a:extLst>
          </p:cNvPr>
          <p:cNvSpPr>
            <a:spLocks noGrp="1"/>
          </p:cNvSpPr>
          <p:nvPr>
            <p:ph type="title"/>
          </p:nvPr>
        </p:nvSpPr>
        <p:spPr>
          <a:xfrm>
            <a:off x="1141413" y="277402"/>
            <a:ext cx="9905998" cy="688369"/>
          </a:xfrm>
        </p:spPr>
        <p:txBody>
          <a:bodyPr anchor="ctr">
            <a:normAutofit/>
          </a:bodyPr>
          <a:lstStyle/>
          <a:p>
            <a:pPr algn="ctr"/>
            <a:r>
              <a:rPr lang="en-US" dirty="0"/>
              <a:t>Initial screen</a:t>
            </a:r>
          </a:p>
        </p:txBody>
      </p:sp>
      <p:sp>
        <p:nvSpPr>
          <p:cNvPr id="12" name="Text Placeholder 3">
            <a:extLst>
              <a:ext uri="{FF2B5EF4-FFF2-40B4-BE49-F238E27FC236}">
                <a16:creationId xmlns:a16="http://schemas.microsoft.com/office/drawing/2014/main" id="{A9EFE53C-F70F-E0CA-87AE-A277767FF981}"/>
              </a:ext>
            </a:extLst>
          </p:cNvPr>
          <p:cNvSpPr>
            <a:spLocks noGrp="1"/>
          </p:cNvSpPr>
          <p:nvPr>
            <p:ph sz="half" idx="1"/>
          </p:nvPr>
        </p:nvSpPr>
        <p:spPr>
          <a:xfrm>
            <a:off x="1793965" y="4167444"/>
            <a:ext cx="8717281" cy="2413154"/>
          </a:xfrm>
        </p:spPr>
        <p:txBody>
          <a:bodyPr>
            <a:normAutofit/>
          </a:bodyPr>
          <a:lstStyle/>
          <a:p>
            <a:pPr marL="0" indent="0">
              <a:lnSpc>
                <a:spcPct val="110000"/>
              </a:lnSpc>
              <a:buNone/>
            </a:pPr>
            <a:r>
              <a:rPr lang="en-US" sz="2000" dirty="0"/>
              <a:t>Components of the initial login page:</a:t>
            </a:r>
          </a:p>
          <a:p>
            <a:pPr lvl="1">
              <a:lnSpc>
                <a:spcPct val="110000"/>
              </a:lnSpc>
            </a:pPr>
            <a:r>
              <a:rPr lang="en-US" sz="1600" dirty="0"/>
              <a:t>URL contains your library instance number. It is unique to your library.</a:t>
            </a:r>
          </a:p>
          <a:p>
            <a:pPr lvl="1">
              <a:lnSpc>
                <a:spcPct val="110000"/>
              </a:lnSpc>
            </a:pPr>
            <a:r>
              <a:rPr lang="en-US" sz="1600" dirty="0"/>
              <a:t>Your library logo should be found in upper left corner.</a:t>
            </a:r>
          </a:p>
          <a:p>
            <a:pPr lvl="1">
              <a:lnSpc>
                <a:spcPct val="110000"/>
              </a:lnSpc>
            </a:pPr>
            <a:r>
              <a:rPr lang="en-US" sz="1600" dirty="0"/>
              <a:t>You can search for your patron’s activity by searching their name, email address or barcode.</a:t>
            </a:r>
          </a:p>
          <a:p>
            <a:pPr lvl="1">
              <a:lnSpc>
                <a:spcPct val="110000"/>
              </a:lnSpc>
            </a:pPr>
            <a:r>
              <a:rPr lang="en-US" sz="1600" dirty="0"/>
              <a:t>Next to the Audience option, is LX Starter where you access templates, metrics, etc. </a:t>
            </a:r>
          </a:p>
          <a:p>
            <a:pPr lvl="1">
              <a:lnSpc>
                <a:spcPct val="110000"/>
              </a:lnSpc>
            </a:pPr>
            <a:r>
              <a:rPr lang="en-US" sz="1600" dirty="0"/>
              <a:t>In the dropdown containing your name, you will find LIBRARY SETTINGS.</a:t>
            </a:r>
          </a:p>
        </p:txBody>
      </p:sp>
      <p:pic>
        <p:nvPicPr>
          <p:cNvPr id="3" name="Picture 2">
            <a:extLst>
              <a:ext uri="{FF2B5EF4-FFF2-40B4-BE49-F238E27FC236}">
                <a16:creationId xmlns:a16="http://schemas.microsoft.com/office/drawing/2014/main" id="{C70B9E0C-A1A0-D954-F89E-2469031DF653}"/>
              </a:ext>
            </a:extLst>
          </p:cNvPr>
          <p:cNvPicPr>
            <a:picLocks noChangeAspect="1"/>
          </p:cNvPicPr>
          <p:nvPr/>
        </p:nvPicPr>
        <p:blipFill>
          <a:blip r:embed="rId2"/>
          <a:stretch>
            <a:fillRect/>
          </a:stretch>
        </p:blipFill>
        <p:spPr>
          <a:xfrm>
            <a:off x="2230248" y="1041286"/>
            <a:ext cx="7728328" cy="3014046"/>
          </a:xfrm>
          <a:prstGeom prst="rect">
            <a:avLst/>
          </a:prstGeom>
          <a:noFill/>
        </p:spPr>
      </p:pic>
    </p:spTree>
    <p:extLst>
      <p:ext uri="{BB962C8B-B14F-4D97-AF65-F5344CB8AC3E}">
        <p14:creationId xmlns:p14="http://schemas.microsoft.com/office/powerpoint/2010/main" val="377830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4D04B-08FB-FB9F-A5EB-56D9F81FAE4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27D2189-1A78-FEDC-79BA-E3294CD4BF56}"/>
              </a:ext>
            </a:extLst>
          </p:cNvPr>
          <p:cNvSpPr>
            <a:spLocks noGrp="1"/>
          </p:cNvSpPr>
          <p:nvPr>
            <p:ph type="title"/>
          </p:nvPr>
        </p:nvSpPr>
        <p:spPr>
          <a:xfrm>
            <a:off x="1141413" y="618518"/>
            <a:ext cx="9905998" cy="1478570"/>
          </a:xfrm>
        </p:spPr>
        <p:txBody>
          <a:bodyPr anchor="ctr">
            <a:normAutofit/>
          </a:bodyPr>
          <a:lstStyle/>
          <a:p>
            <a:pPr algn="ctr"/>
            <a:r>
              <a:rPr lang="en-US" dirty="0"/>
              <a:t>Library Settings</a:t>
            </a:r>
          </a:p>
        </p:txBody>
      </p:sp>
      <p:sp>
        <p:nvSpPr>
          <p:cNvPr id="12" name="Text Placeholder 3">
            <a:extLst>
              <a:ext uri="{FF2B5EF4-FFF2-40B4-BE49-F238E27FC236}">
                <a16:creationId xmlns:a16="http://schemas.microsoft.com/office/drawing/2014/main" id="{9087F914-EA93-DA89-563B-65723B817091}"/>
              </a:ext>
            </a:extLst>
          </p:cNvPr>
          <p:cNvSpPr>
            <a:spLocks noGrp="1"/>
          </p:cNvSpPr>
          <p:nvPr>
            <p:ph sz="half" idx="1"/>
          </p:nvPr>
        </p:nvSpPr>
        <p:spPr>
          <a:xfrm>
            <a:off x="667820" y="2097088"/>
            <a:ext cx="4588729" cy="3694112"/>
          </a:xfrm>
        </p:spPr>
        <p:txBody>
          <a:bodyPr>
            <a:normAutofit/>
          </a:bodyPr>
          <a:lstStyle/>
          <a:p>
            <a:pPr marL="0" indent="0">
              <a:lnSpc>
                <a:spcPct val="110000"/>
              </a:lnSpc>
              <a:buNone/>
            </a:pPr>
            <a:r>
              <a:rPr lang="en-US" sz="1900" dirty="0"/>
              <a:t>We will configure this section together when we have our initial work session.</a:t>
            </a:r>
          </a:p>
          <a:p>
            <a:pPr marL="0" indent="0">
              <a:lnSpc>
                <a:spcPct val="110000"/>
              </a:lnSpc>
              <a:buNone/>
            </a:pPr>
            <a:endParaRPr lang="en-US" sz="1900" dirty="0"/>
          </a:p>
          <a:p>
            <a:pPr marL="0" indent="0">
              <a:lnSpc>
                <a:spcPct val="110000"/>
              </a:lnSpc>
              <a:buNone/>
            </a:pPr>
            <a:r>
              <a:rPr lang="en-US" sz="1900" dirty="0"/>
              <a:t>Profile Overview contains the display name for your library, your library website, primary email and time zone.  ** note: time zone is offset from GMT.  DST will impact the timing of the notices!!</a:t>
            </a:r>
          </a:p>
          <a:p>
            <a:pPr marL="0" indent="0">
              <a:lnSpc>
                <a:spcPct val="110000"/>
              </a:lnSpc>
              <a:buNone/>
            </a:pPr>
            <a:r>
              <a:rPr lang="en-US" sz="1900" dirty="0"/>
              <a:t>Brand is where you place any/all logos and define any unique colors your library uses.</a:t>
            </a:r>
          </a:p>
        </p:txBody>
      </p:sp>
      <p:pic>
        <p:nvPicPr>
          <p:cNvPr id="6" name="Content Placeholder 5">
            <a:extLst>
              <a:ext uri="{FF2B5EF4-FFF2-40B4-BE49-F238E27FC236}">
                <a16:creationId xmlns:a16="http://schemas.microsoft.com/office/drawing/2014/main" id="{A9B336F7-4A09-0854-B9A5-DB6148CADDEA}"/>
              </a:ext>
            </a:extLst>
          </p:cNvPr>
          <p:cNvPicPr>
            <a:picLocks noGrp="1" noChangeAspect="1"/>
          </p:cNvPicPr>
          <p:nvPr>
            <p:ph sz="half" idx="2"/>
          </p:nvPr>
        </p:nvPicPr>
        <p:blipFill>
          <a:blip r:embed="rId2"/>
          <a:stretch>
            <a:fillRect/>
          </a:stretch>
        </p:blipFill>
        <p:spPr>
          <a:xfrm>
            <a:off x="5256549" y="2097088"/>
            <a:ext cx="6529639" cy="3068930"/>
          </a:xfrm>
          <a:prstGeom prst="rect">
            <a:avLst/>
          </a:prstGeom>
          <a:noFill/>
        </p:spPr>
      </p:pic>
    </p:spTree>
    <p:extLst>
      <p:ext uri="{BB962C8B-B14F-4D97-AF65-F5344CB8AC3E}">
        <p14:creationId xmlns:p14="http://schemas.microsoft.com/office/powerpoint/2010/main" val="330148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C163-1A46-01DC-1FE4-9BEAFEEFE70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9C3A72C-5D5C-AF66-E886-D3AA1A408072}"/>
              </a:ext>
            </a:extLst>
          </p:cNvPr>
          <p:cNvSpPr>
            <a:spLocks noGrp="1"/>
          </p:cNvSpPr>
          <p:nvPr>
            <p:ph type="title"/>
          </p:nvPr>
        </p:nvSpPr>
        <p:spPr>
          <a:xfrm>
            <a:off x="1143001" y="390418"/>
            <a:ext cx="9905998" cy="1150706"/>
          </a:xfrm>
        </p:spPr>
        <p:txBody>
          <a:bodyPr anchor="ctr">
            <a:normAutofit/>
          </a:bodyPr>
          <a:lstStyle/>
          <a:p>
            <a:pPr algn="ctr"/>
            <a:r>
              <a:rPr lang="en-US" dirty="0"/>
              <a:t>Users</a:t>
            </a:r>
          </a:p>
        </p:txBody>
      </p:sp>
      <p:sp>
        <p:nvSpPr>
          <p:cNvPr id="12" name="Text Placeholder 3">
            <a:extLst>
              <a:ext uri="{FF2B5EF4-FFF2-40B4-BE49-F238E27FC236}">
                <a16:creationId xmlns:a16="http://schemas.microsoft.com/office/drawing/2014/main" id="{5A4C379F-46C1-CDC9-FF6A-4A3DB60C3499}"/>
              </a:ext>
            </a:extLst>
          </p:cNvPr>
          <p:cNvSpPr>
            <a:spLocks noGrp="1"/>
          </p:cNvSpPr>
          <p:nvPr>
            <p:ph sz="half" idx="1"/>
          </p:nvPr>
        </p:nvSpPr>
        <p:spPr>
          <a:xfrm>
            <a:off x="667821" y="1613042"/>
            <a:ext cx="4485790" cy="4530902"/>
          </a:xfrm>
        </p:spPr>
        <p:txBody>
          <a:bodyPr>
            <a:normAutofit/>
          </a:bodyPr>
          <a:lstStyle/>
          <a:p>
            <a:pPr marL="0" indent="0">
              <a:lnSpc>
                <a:spcPct val="110000"/>
              </a:lnSpc>
              <a:buNone/>
            </a:pPr>
            <a:r>
              <a:rPr lang="en-US" sz="1900" dirty="0"/>
              <a:t>This area is where you add new users that will have administrative access to Vega LX.</a:t>
            </a:r>
          </a:p>
          <a:p>
            <a:pPr marL="0" indent="0">
              <a:lnSpc>
                <a:spcPct val="110000"/>
              </a:lnSpc>
              <a:buNone/>
            </a:pPr>
            <a:r>
              <a:rPr lang="en-US" sz="1900" dirty="0"/>
              <a:t>System Roles include:</a:t>
            </a:r>
            <a:br>
              <a:rPr lang="en-US" sz="1900" dirty="0"/>
            </a:br>
            <a:r>
              <a:rPr lang="en-US" sz="1900" dirty="0"/>
              <a:t>Manager</a:t>
            </a:r>
            <a:br>
              <a:rPr lang="en-US" sz="1900" dirty="0"/>
            </a:br>
            <a:r>
              <a:rPr lang="en-US" sz="1900" dirty="0"/>
              <a:t>Reviewer</a:t>
            </a:r>
            <a:br>
              <a:rPr lang="en-US" sz="1900" dirty="0"/>
            </a:br>
            <a:r>
              <a:rPr lang="en-US" sz="1900" dirty="0"/>
              <a:t>Admin</a:t>
            </a:r>
            <a:br>
              <a:rPr lang="en-US" sz="1900" dirty="0"/>
            </a:br>
            <a:r>
              <a:rPr lang="en-US" sz="1900" dirty="0"/>
              <a:t>Super Admin</a:t>
            </a:r>
          </a:p>
          <a:p>
            <a:pPr marL="0" indent="0">
              <a:lnSpc>
                <a:spcPct val="110000"/>
              </a:lnSpc>
              <a:buNone/>
            </a:pPr>
            <a:r>
              <a:rPr lang="en-US" sz="1900" dirty="0"/>
              <a:t>Most of your users will likely fall in the Admin Role since the Manager and Reviewer have limited functionality.</a:t>
            </a:r>
          </a:p>
          <a:p>
            <a:pPr marL="0" indent="0">
              <a:lnSpc>
                <a:spcPct val="110000"/>
              </a:lnSpc>
              <a:buNone/>
            </a:pPr>
            <a:endParaRPr lang="en-US" sz="1900" dirty="0"/>
          </a:p>
        </p:txBody>
      </p:sp>
      <p:pic>
        <p:nvPicPr>
          <p:cNvPr id="5" name="Content Placeholder 4">
            <a:extLst>
              <a:ext uri="{FF2B5EF4-FFF2-40B4-BE49-F238E27FC236}">
                <a16:creationId xmlns:a16="http://schemas.microsoft.com/office/drawing/2014/main" id="{27DFE614-362F-D46D-A208-845321FF9BD1}"/>
              </a:ext>
            </a:extLst>
          </p:cNvPr>
          <p:cNvPicPr>
            <a:picLocks noGrp="1" noChangeAspect="1"/>
          </p:cNvPicPr>
          <p:nvPr>
            <p:ph sz="half" idx="2"/>
          </p:nvPr>
        </p:nvPicPr>
        <p:blipFill>
          <a:blip r:embed="rId2"/>
          <a:stretch>
            <a:fillRect/>
          </a:stretch>
        </p:blipFill>
        <p:spPr>
          <a:xfrm>
            <a:off x="5153610" y="1613042"/>
            <a:ext cx="6505084" cy="4530903"/>
          </a:xfrm>
          <a:prstGeom prst="rect">
            <a:avLst/>
          </a:prstGeom>
        </p:spPr>
      </p:pic>
    </p:spTree>
    <p:extLst>
      <p:ext uri="{BB962C8B-B14F-4D97-AF65-F5344CB8AC3E}">
        <p14:creationId xmlns:p14="http://schemas.microsoft.com/office/powerpoint/2010/main" val="2642640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23559-2C78-30F7-6BE0-A42EEA41003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718D7F6-1B32-C1FB-5F00-166EEEF0A012}"/>
              </a:ext>
            </a:extLst>
          </p:cNvPr>
          <p:cNvSpPr>
            <a:spLocks noGrp="1"/>
          </p:cNvSpPr>
          <p:nvPr>
            <p:ph type="title"/>
          </p:nvPr>
        </p:nvSpPr>
        <p:spPr>
          <a:xfrm>
            <a:off x="1141413" y="226032"/>
            <a:ext cx="9905998" cy="801384"/>
          </a:xfrm>
        </p:spPr>
        <p:txBody>
          <a:bodyPr anchor="ctr">
            <a:normAutofit/>
          </a:bodyPr>
          <a:lstStyle/>
          <a:p>
            <a:pPr algn="ctr"/>
            <a:r>
              <a:rPr lang="en-US" dirty="0"/>
              <a:t>Emails</a:t>
            </a:r>
          </a:p>
        </p:txBody>
      </p:sp>
      <p:sp>
        <p:nvSpPr>
          <p:cNvPr id="12" name="Text Placeholder 3">
            <a:extLst>
              <a:ext uri="{FF2B5EF4-FFF2-40B4-BE49-F238E27FC236}">
                <a16:creationId xmlns:a16="http://schemas.microsoft.com/office/drawing/2014/main" id="{22FF5DC9-182D-2CAF-C692-29B6B1C9D192}"/>
              </a:ext>
            </a:extLst>
          </p:cNvPr>
          <p:cNvSpPr>
            <a:spLocks noGrp="1"/>
          </p:cNvSpPr>
          <p:nvPr>
            <p:ph sz="half" idx="1"/>
          </p:nvPr>
        </p:nvSpPr>
        <p:spPr>
          <a:xfrm>
            <a:off x="667820" y="1027416"/>
            <a:ext cx="4993241" cy="5604552"/>
          </a:xfrm>
        </p:spPr>
        <p:txBody>
          <a:bodyPr>
            <a:normAutofit lnSpcReduction="10000"/>
          </a:bodyPr>
          <a:lstStyle/>
          <a:p>
            <a:pPr marL="0" indent="0">
              <a:lnSpc>
                <a:spcPct val="110000"/>
              </a:lnSpc>
              <a:buNone/>
            </a:pPr>
            <a:r>
              <a:rPr lang="en-US" sz="1900" dirty="0"/>
              <a:t>We configure during initial work session. You cannot send user notifications without having this area configured.</a:t>
            </a:r>
          </a:p>
          <a:p>
            <a:pPr marL="0" indent="0">
              <a:lnSpc>
                <a:spcPct val="110000"/>
              </a:lnSpc>
              <a:buNone/>
            </a:pPr>
            <a:r>
              <a:rPr lang="en-US" sz="1900" b="1" dirty="0"/>
              <a:t>General</a:t>
            </a:r>
            <a:r>
              <a:rPr lang="en-US" sz="1900" dirty="0"/>
              <a:t> – defines Sender Info Options. SPECIAL EMAIL entered here will receive an email from Amazon Web Services with a verification link. </a:t>
            </a:r>
          </a:p>
          <a:p>
            <a:pPr marL="0" indent="0">
              <a:lnSpc>
                <a:spcPct val="110000"/>
              </a:lnSpc>
              <a:buNone/>
            </a:pPr>
            <a:r>
              <a:rPr lang="en-US" sz="1900" b="1" dirty="0"/>
              <a:t>Notices</a:t>
            </a:r>
            <a:r>
              <a:rPr lang="en-US" sz="1900" dirty="0"/>
              <a:t> – defines email address you want any replies from the patrons to be directed.</a:t>
            </a:r>
          </a:p>
          <a:p>
            <a:pPr marL="0" indent="0">
              <a:lnSpc>
                <a:spcPct val="110000"/>
              </a:lnSpc>
              <a:buNone/>
            </a:pPr>
            <a:r>
              <a:rPr lang="en-US" sz="1900" b="1" dirty="0"/>
              <a:t>URL for Notice Items </a:t>
            </a:r>
            <a:r>
              <a:rPr lang="en-US" sz="1900" dirty="0"/>
              <a:t>– This controls linking to the catalog and thumbnails appearing on notices. If a catalog search does not have a cover image displayed, the same icon will appear on the notices. Provider will likely change when we go to Vega Discover.</a:t>
            </a:r>
          </a:p>
          <a:p>
            <a:pPr marL="0" indent="0">
              <a:lnSpc>
                <a:spcPct val="110000"/>
              </a:lnSpc>
              <a:buNone/>
            </a:pPr>
            <a:r>
              <a:rPr lang="en-US" sz="1900" dirty="0"/>
              <a:t>Default Contact Method and Configure Dates are also defined on this page.</a:t>
            </a:r>
          </a:p>
        </p:txBody>
      </p:sp>
      <p:pic>
        <p:nvPicPr>
          <p:cNvPr id="5" name="Content Placeholder 4">
            <a:extLst>
              <a:ext uri="{FF2B5EF4-FFF2-40B4-BE49-F238E27FC236}">
                <a16:creationId xmlns:a16="http://schemas.microsoft.com/office/drawing/2014/main" id="{01CEF961-7789-FD3A-CF7B-C361200CD191}"/>
              </a:ext>
            </a:extLst>
          </p:cNvPr>
          <p:cNvPicPr>
            <a:picLocks noGrp="1" noChangeAspect="1"/>
          </p:cNvPicPr>
          <p:nvPr>
            <p:ph sz="half" idx="2"/>
          </p:nvPr>
        </p:nvPicPr>
        <p:blipFill>
          <a:blip r:embed="rId2"/>
          <a:stretch>
            <a:fillRect/>
          </a:stretch>
        </p:blipFill>
        <p:spPr>
          <a:xfrm>
            <a:off x="5661061" y="1064313"/>
            <a:ext cx="6280939" cy="5641449"/>
          </a:xfrm>
          <a:prstGeom prst="rect">
            <a:avLst/>
          </a:prstGeom>
        </p:spPr>
      </p:pic>
    </p:spTree>
    <p:extLst>
      <p:ext uri="{BB962C8B-B14F-4D97-AF65-F5344CB8AC3E}">
        <p14:creationId xmlns:p14="http://schemas.microsoft.com/office/powerpoint/2010/main" val="1027965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TF77815013_Problem-solution cycle_RVA_v3" id="{20834410-FC37-46AC-ACB7-FB202F8C4BA9}" vid="{1ED24379-BFF7-4E2F-B7EC-A47C906E21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7C0B241-13E5-418D-8920-D23491E2D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79702B-25C7-40D7-9E29-7686B11A9660}">
  <ds:schemaRefs>
    <ds:schemaRef ds:uri="http://schemas.microsoft.com/sharepoint/v3/contenttype/forms"/>
  </ds:schemaRefs>
</ds:datastoreItem>
</file>

<file path=customXml/itemProps3.xml><?xml version="1.0" encoding="utf-8"?>
<ds:datastoreItem xmlns:ds="http://schemas.openxmlformats.org/officeDocument/2006/customXml" ds:itemID="{E7866CFD-F94E-4AE5-ACEA-86FEC0F48A1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Problemsolution cycle </Template>
  <TotalTime>7627</TotalTime>
  <Words>1560</Words>
  <Application>Microsoft Office PowerPoint</Application>
  <PresentationFormat>Widescreen</PresentationFormat>
  <Paragraphs>103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Rockwell</vt:lpstr>
      <vt:lpstr>Tahoma</vt:lpstr>
      <vt:lpstr>Tw Cen MT</vt:lpstr>
      <vt:lpstr>Wingdings</vt:lpstr>
      <vt:lpstr>Circuit</vt:lpstr>
      <vt:lpstr>Vega lx starter</vt:lpstr>
      <vt:lpstr>The Problem</vt:lpstr>
      <vt:lpstr>Background Information</vt:lpstr>
      <vt:lpstr>Key advantages of Vega LX </vt:lpstr>
      <vt:lpstr>Sign-in page</vt:lpstr>
      <vt:lpstr>Initial screen</vt:lpstr>
      <vt:lpstr>Library Settings</vt:lpstr>
      <vt:lpstr>Users</vt:lpstr>
      <vt:lpstr>Emails</vt:lpstr>
      <vt:lpstr>LX Starter area</vt:lpstr>
      <vt:lpstr>Which templates to customize?</vt:lpstr>
      <vt:lpstr>Work smarter – not harder</vt:lpstr>
      <vt:lpstr>Work smarter – not harder possible blocks: header/logo, library hours and contact info, links/social media section</vt:lpstr>
      <vt:lpstr>Customizing the templates</vt:lpstr>
      <vt:lpstr>Customizing the templates - continued</vt:lpstr>
      <vt:lpstr>EDITING and Scheduling your notices</vt:lpstr>
      <vt:lpstr>Scheduling your notices</vt:lpstr>
      <vt:lpstr>metrics</vt:lpstr>
      <vt:lpstr>Example of patron record information </vt:lpstr>
      <vt:lpstr>Examples of 1st overdue template currently in use</vt:lpstr>
      <vt:lpstr>Examples of 2nd overdue template currently in use</vt:lpstr>
      <vt:lpstr>Examples of 3rd overdue template currently in use</vt:lpstr>
      <vt:lpstr>GFP_ Hold notice – Polaris vs Vega LX</vt:lpstr>
      <vt:lpstr>Final Result</vt:lpstr>
      <vt:lpstr>So … what are YOU waiting for?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Lynn Wolf</dc:creator>
  <cp:lastModifiedBy>Lynn Wolf</cp:lastModifiedBy>
  <cp:revision>63</cp:revision>
  <dcterms:created xsi:type="dcterms:W3CDTF">2026-03-19T18:19:39Z</dcterms:created>
  <dcterms:modified xsi:type="dcterms:W3CDTF">2026-03-25T19:29:25Z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