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96" r:id="rId2"/>
    <p:sldId id="2540" r:id="rId3"/>
    <p:sldId id="2565" r:id="rId4"/>
    <p:sldId id="2599" r:id="rId5"/>
    <p:sldId id="2571" r:id="rId6"/>
    <p:sldId id="2600" r:id="rId7"/>
    <p:sldId id="2603" r:id="rId8"/>
    <p:sldId id="2601" r:id="rId9"/>
    <p:sldId id="2608" r:id="rId10"/>
    <p:sldId id="2604" r:id="rId11"/>
    <p:sldId id="2605" r:id="rId12"/>
    <p:sldId id="2607" r:id="rId13"/>
    <p:sldId id="2606" r:id="rId14"/>
    <p:sldId id="2567" r:id="rId15"/>
    <p:sldId id="2609" r:id="rId16"/>
    <p:sldId id="261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5280" autoAdjust="0"/>
  </p:normalViewPr>
  <p:slideViewPr>
    <p:cSldViewPr snapToGrid="0" snapToObjects="1" showGuides="1">
      <p:cViewPr varScale="1">
        <p:scale>
          <a:sx n="104" d="100"/>
          <a:sy n="104" d="100"/>
        </p:scale>
        <p:origin x="738" y="114"/>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3/27/2026</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3/27/2026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discover.troymi.gov/" TargetMode="External"/><Relationship Id="rId2" Type="http://schemas.openxmlformats.org/officeDocument/2006/relationships/image" Target="../media/image24.jpeg"/><Relationship Id="rId1" Type="http://schemas.openxmlformats.org/officeDocument/2006/relationships/slideLayout" Target="../slideLayouts/slideLayout28.xml"/><Relationship Id="rId5" Type="http://schemas.openxmlformats.org/officeDocument/2006/relationships/hyperlink" Target="https://discover.tolibrary.org/" TargetMode="External"/><Relationship Id="rId4" Type="http://schemas.openxmlformats.org/officeDocument/2006/relationships/hyperlink" Target="https://catalog.troymi.gov/polari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47.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using a cell phone&#10;&#10;Description automatically generated with medium confidence">
            <a:extLst>
              <a:ext uri="{FF2B5EF4-FFF2-40B4-BE49-F238E27FC236}">
                <a16:creationId xmlns:a16="http://schemas.microsoft.com/office/drawing/2014/main" id="{59A5D366-BDCD-4761-A29B-21881A691F59}"/>
              </a:ext>
            </a:extLst>
          </p:cNvPr>
          <p:cNvPicPr>
            <a:picLocks noChangeAspect="1"/>
          </p:cNvPicPr>
          <p:nvPr/>
        </p:nvPicPr>
        <p:blipFill rotWithShape="1">
          <a:blip r:embed="rId2"/>
          <a:srcRect t="29313" b="13936"/>
          <a:stretch/>
        </p:blipFill>
        <p:spPr>
          <a:xfrm>
            <a:off x="20" y="4288"/>
            <a:ext cx="12191980" cy="4618512"/>
          </a:xfrm>
          <a:prstGeom prst="rect">
            <a:avLst/>
          </a:prstGeom>
          <a:no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838199" y="5037721"/>
            <a:ext cx="9575801" cy="891250"/>
          </a:xfrm>
          <a:prstGeom prst="rect">
            <a:avLst/>
          </a:prstGeom>
        </p:spPr>
        <p:txBody>
          <a:bodyPr anchor="t">
            <a:normAutofit/>
          </a:bodyPr>
          <a:lstStyle/>
          <a:p>
            <a:r>
              <a:rPr lang="en-US" dirty="0"/>
              <a:t>VEGA DISCOVER – coming soon!</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838200" y="6125744"/>
            <a:ext cx="9575800" cy="338549"/>
          </a:xfrm>
          <a:prstGeom prst="rect">
            <a:avLst/>
          </a:prstGeom>
        </p:spPr>
        <p:txBody>
          <a:bodyPr>
            <a:normAutofit/>
          </a:bodyPr>
          <a:lstStyle/>
          <a:p>
            <a:r>
              <a:rPr lang="en-US" dirty="0"/>
              <a:t>ODIN Workday 2026 </a:t>
            </a:r>
          </a:p>
          <a:p>
            <a:endParaRPr lang="en-US" dirty="0"/>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3D299-4DC0-21D8-485B-285C102511D3}"/>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2B6C8EB-A4D4-4AB3-AFAE-C181447974F9}"/>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21DD6522-B3A5-66B4-9184-19CBEB144D99}"/>
              </a:ext>
            </a:extLst>
          </p:cNvPr>
          <p:cNvSpPr>
            <a:spLocks noGrp="1"/>
          </p:cNvSpPr>
          <p:nvPr>
            <p:ph type="title"/>
          </p:nvPr>
        </p:nvSpPr>
        <p:spPr/>
        <p:txBody>
          <a:bodyPr/>
          <a:lstStyle/>
          <a:p>
            <a:r>
              <a:rPr lang="en-US" sz="4000" dirty="0"/>
              <a:t>Enhanced Patron Account options</a:t>
            </a:r>
          </a:p>
        </p:txBody>
      </p:sp>
      <p:sp>
        <p:nvSpPr>
          <p:cNvPr id="4" name="Text Placeholder 3">
            <a:extLst>
              <a:ext uri="{FF2B5EF4-FFF2-40B4-BE49-F238E27FC236}">
                <a16:creationId xmlns:a16="http://schemas.microsoft.com/office/drawing/2014/main" id="{A9712C93-DB71-4AEC-3EB5-9B9534C8F22F}"/>
              </a:ext>
            </a:extLst>
          </p:cNvPr>
          <p:cNvSpPr>
            <a:spLocks noGrp="1"/>
          </p:cNvSpPr>
          <p:nvPr>
            <p:ph type="body" sz="quarter" idx="15"/>
          </p:nvPr>
        </p:nvSpPr>
        <p:spPr>
          <a:xfrm>
            <a:off x="798690" y="4031658"/>
            <a:ext cx="4120443" cy="2396851"/>
          </a:xfrm>
        </p:spPr>
        <p:txBody>
          <a:bodyPr/>
          <a:lstStyle/>
          <a:p>
            <a:pPr lvl="0"/>
            <a:r>
              <a:rPr lang="en-US" dirty="0"/>
              <a:t>Patrons will have more tools to create reading lists, manage their account, and link accounts.</a:t>
            </a:r>
          </a:p>
          <a:p>
            <a:pPr lvl="0"/>
            <a:endParaRPr lang="en-US" dirty="0"/>
          </a:p>
          <a:p>
            <a:pPr lvl="0"/>
            <a:r>
              <a:rPr lang="en-US" dirty="0"/>
              <a:t>To the right is an example of My Bookshelf tab for Checkouts and Holds.</a:t>
            </a:r>
          </a:p>
          <a:p>
            <a:pPr lvl="0"/>
            <a:endParaRPr lang="en-US" dirty="0"/>
          </a:p>
        </p:txBody>
      </p:sp>
      <p:pic>
        <p:nvPicPr>
          <p:cNvPr id="6" name="Picture 5">
            <a:extLst>
              <a:ext uri="{FF2B5EF4-FFF2-40B4-BE49-F238E27FC236}">
                <a16:creationId xmlns:a16="http://schemas.microsoft.com/office/drawing/2014/main" id="{E0D4D6BD-2A9C-BC25-4746-AEFA93D8A009}"/>
              </a:ext>
            </a:extLst>
          </p:cNvPr>
          <p:cNvPicPr>
            <a:picLocks noChangeAspect="1"/>
          </p:cNvPicPr>
          <p:nvPr/>
        </p:nvPicPr>
        <p:blipFill>
          <a:blip r:embed="rId2"/>
          <a:stretch>
            <a:fillRect/>
          </a:stretch>
        </p:blipFill>
        <p:spPr>
          <a:xfrm>
            <a:off x="5291514" y="0"/>
            <a:ext cx="6900486" cy="3136029"/>
          </a:xfrm>
          <a:prstGeom prst="rect">
            <a:avLst/>
          </a:prstGeom>
        </p:spPr>
      </p:pic>
      <p:pic>
        <p:nvPicPr>
          <p:cNvPr id="10" name="Picture 9">
            <a:extLst>
              <a:ext uri="{FF2B5EF4-FFF2-40B4-BE49-F238E27FC236}">
                <a16:creationId xmlns:a16="http://schemas.microsoft.com/office/drawing/2014/main" id="{9BC8620F-6182-B9DE-8012-4A87CFBE5E9B}"/>
              </a:ext>
            </a:extLst>
          </p:cNvPr>
          <p:cNvPicPr>
            <a:picLocks noChangeAspect="1"/>
          </p:cNvPicPr>
          <p:nvPr/>
        </p:nvPicPr>
        <p:blipFill>
          <a:blip r:embed="rId3"/>
          <a:stretch>
            <a:fillRect/>
          </a:stretch>
        </p:blipFill>
        <p:spPr>
          <a:xfrm>
            <a:off x="5307450" y="3273218"/>
            <a:ext cx="6896100" cy="3324227"/>
          </a:xfrm>
          <a:prstGeom prst="rect">
            <a:avLst/>
          </a:prstGeom>
        </p:spPr>
      </p:pic>
    </p:spTree>
    <p:extLst>
      <p:ext uri="{BB962C8B-B14F-4D97-AF65-F5344CB8AC3E}">
        <p14:creationId xmlns:p14="http://schemas.microsoft.com/office/powerpoint/2010/main" val="4167774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12CE7-9B0A-7964-0C1D-DF2F148B8BC6}"/>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D319188-F99D-6971-7934-8546CDEB1AC5}"/>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C44A5A8F-FEA9-430F-AF3A-D82E07FC3084}"/>
              </a:ext>
            </a:extLst>
          </p:cNvPr>
          <p:cNvSpPr>
            <a:spLocks noGrp="1"/>
          </p:cNvSpPr>
          <p:nvPr>
            <p:ph type="title"/>
          </p:nvPr>
        </p:nvSpPr>
        <p:spPr/>
        <p:txBody>
          <a:bodyPr/>
          <a:lstStyle/>
          <a:p>
            <a:r>
              <a:rPr lang="en-US" sz="4000" dirty="0"/>
              <a:t>Enhanced Patron Account options</a:t>
            </a:r>
          </a:p>
        </p:txBody>
      </p:sp>
      <p:sp>
        <p:nvSpPr>
          <p:cNvPr id="4" name="Text Placeholder 3">
            <a:extLst>
              <a:ext uri="{FF2B5EF4-FFF2-40B4-BE49-F238E27FC236}">
                <a16:creationId xmlns:a16="http://schemas.microsoft.com/office/drawing/2014/main" id="{1A564DBB-F94A-32F9-9B3B-7535EE5321E4}"/>
              </a:ext>
            </a:extLst>
          </p:cNvPr>
          <p:cNvSpPr>
            <a:spLocks noGrp="1"/>
          </p:cNvSpPr>
          <p:nvPr>
            <p:ph type="body" sz="quarter" idx="15"/>
          </p:nvPr>
        </p:nvSpPr>
        <p:spPr>
          <a:xfrm>
            <a:off x="798690" y="4031658"/>
            <a:ext cx="4120443" cy="2396851"/>
          </a:xfrm>
        </p:spPr>
        <p:txBody>
          <a:bodyPr/>
          <a:lstStyle/>
          <a:p>
            <a:pPr lvl="0"/>
            <a:r>
              <a:rPr lang="en-US" dirty="0"/>
              <a:t>To the right is an example of My Bookshelf tab for Fines and Fees and Profile.</a:t>
            </a:r>
          </a:p>
          <a:p>
            <a:pPr lvl="0"/>
            <a:endParaRPr lang="en-US" dirty="0"/>
          </a:p>
        </p:txBody>
      </p:sp>
      <p:pic>
        <p:nvPicPr>
          <p:cNvPr id="7" name="Picture 6">
            <a:extLst>
              <a:ext uri="{FF2B5EF4-FFF2-40B4-BE49-F238E27FC236}">
                <a16:creationId xmlns:a16="http://schemas.microsoft.com/office/drawing/2014/main" id="{BF6DAFCC-B148-06A1-B67C-6F43276721EA}"/>
              </a:ext>
            </a:extLst>
          </p:cNvPr>
          <p:cNvPicPr>
            <a:picLocks noChangeAspect="1"/>
          </p:cNvPicPr>
          <p:nvPr/>
        </p:nvPicPr>
        <p:blipFill>
          <a:blip r:embed="rId2"/>
          <a:stretch>
            <a:fillRect/>
          </a:stretch>
        </p:blipFill>
        <p:spPr>
          <a:xfrm>
            <a:off x="5371222" y="0"/>
            <a:ext cx="6832328" cy="3185651"/>
          </a:xfrm>
          <a:prstGeom prst="rect">
            <a:avLst/>
          </a:prstGeom>
        </p:spPr>
      </p:pic>
      <p:pic>
        <p:nvPicPr>
          <p:cNvPr id="14" name="Picture 13">
            <a:extLst>
              <a:ext uri="{FF2B5EF4-FFF2-40B4-BE49-F238E27FC236}">
                <a16:creationId xmlns:a16="http://schemas.microsoft.com/office/drawing/2014/main" id="{D1AD70E7-777E-F507-95DA-E3E34DB6D377}"/>
              </a:ext>
            </a:extLst>
          </p:cNvPr>
          <p:cNvPicPr>
            <a:picLocks noChangeAspect="1"/>
          </p:cNvPicPr>
          <p:nvPr/>
        </p:nvPicPr>
        <p:blipFill>
          <a:blip r:embed="rId3"/>
          <a:stretch>
            <a:fillRect/>
          </a:stretch>
        </p:blipFill>
        <p:spPr>
          <a:xfrm>
            <a:off x="5318196" y="3260329"/>
            <a:ext cx="6759342" cy="3396110"/>
          </a:xfrm>
          <a:prstGeom prst="rect">
            <a:avLst/>
          </a:prstGeom>
        </p:spPr>
      </p:pic>
    </p:spTree>
    <p:extLst>
      <p:ext uri="{BB962C8B-B14F-4D97-AF65-F5344CB8AC3E}">
        <p14:creationId xmlns:p14="http://schemas.microsoft.com/office/powerpoint/2010/main" val="2759234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73A6B-33CE-80BA-0B8E-3D7CBA4C2AF7}"/>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0483719-00DF-DCEC-089B-AE9ED7F09C2C}"/>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28EA99A9-1C82-EA9E-F4F7-966B769631B0}"/>
              </a:ext>
            </a:extLst>
          </p:cNvPr>
          <p:cNvSpPr>
            <a:spLocks noGrp="1"/>
          </p:cNvSpPr>
          <p:nvPr>
            <p:ph type="title"/>
          </p:nvPr>
        </p:nvSpPr>
        <p:spPr/>
        <p:txBody>
          <a:bodyPr/>
          <a:lstStyle/>
          <a:p>
            <a:r>
              <a:rPr lang="en-US" sz="4000" dirty="0"/>
              <a:t>Enhanced Patron Account options</a:t>
            </a:r>
          </a:p>
        </p:txBody>
      </p:sp>
      <p:sp>
        <p:nvSpPr>
          <p:cNvPr id="4" name="Text Placeholder 3">
            <a:extLst>
              <a:ext uri="{FF2B5EF4-FFF2-40B4-BE49-F238E27FC236}">
                <a16:creationId xmlns:a16="http://schemas.microsoft.com/office/drawing/2014/main" id="{62700066-AE83-8463-3384-9816FFE81BCE}"/>
              </a:ext>
            </a:extLst>
          </p:cNvPr>
          <p:cNvSpPr>
            <a:spLocks noGrp="1"/>
          </p:cNvSpPr>
          <p:nvPr>
            <p:ph type="body" sz="quarter" idx="15"/>
          </p:nvPr>
        </p:nvSpPr>
        <p:spPr>
          <a:xfrm>
            <a:off x="798690" y="4031658"/>
            <a:ext cx="4120443" cy="2396851"/>
          </a:xfrm>
        </p:spPr>
        <p:txBody>
          <a:bodyPr/>
          <a:lstStyle/>
          <a:p>
            <a:pPr lvl="0"/>
            <a:r>
              <a:rPr lang="en-US" dirty="0"/>
              <a:t>To the right is an example of Bookmarks tab (where patrons can keep lists of items), Saved Searches and Reading History.</a:t>
            </a:r>
          </a:p>
          <a:p>
            <a:pPr lvl="0"/>
            <a:endParaRPr lang="en-US" dirty="0"/>
          </a:p>
        </p:txBody>
      </p:sp>
      <p:pic>
        <p:nvPicPr>
          <p:cNvPr id="6" name="Picture 5">
            <a:extLst>
              <a:ext uri="{FF2B5EF4-FFF2-40B4-BE49-F238E27FC236}">
                <a16:creationId xmlns:a16="http://schemas.microsoft.com/office/drawing/2014/main" id="{3CA67834-5A99-FAF5-8A8C-6B5E5C11FDBF}"/>
              </a:ext>
            </a:extLst>
          </p:cNvPr>
          <p:cNvPicPr>
            <a:picLocks noChangeAspect="1"/>
          </p:cNvPicPr>
          <p:nvPr/>
        </p:nvPicPr>
        <p:blipFill>
          <a:blip r:embed="rId2"/>
          <a:stretch>
            <a:fillRect/>
          </a:stretch>
        </p:blipFill>
        <p:spPr>
          <a:xfrm>
            <a:off x="5283384" y="0"/>
            <a:ext cx="6908615" cy="2231111"/>
          </a:xfrm>
          <a:prstGeom prst="rect">
            <a:avLst/>
          </a:prstGeom>
        </p:spPr>
      </p:pic>
      <p:pic>
        <p:nvPicPr>
          <p:cNvPr id="9" name="Picture 8">
            <a:extLst>
              <a:ext uri="{FF2B5EF4-FFF2-40B4-BE49-F238E27FC236}">
                <a16:creationId xmlns:a16="http://schemas.microsoft.com/office/drawing/2014/main" id="{7E30317C-8A4A-76CA-BE8A-71F24EA0B6C9}"/>
              </a:ext>
            </a:extLst>
          </p:cNvPr>
          <p:cNvPicPr>
            <a:picLocks noChangeAspect="1"/>
          </p:cNvPicPr>
          <p:nvPr/>
        </p:nvPicPr>
        <p:blipFill>
          <a:blip r:embed="rId3"/>
          <a:stretch>
            <a:fillRect/>
          </a:stretch>
        </p:blipFill>
        <p:spPr>
          <a:xfrm>
            <a:off x="5283384" y="2239762"/>
            <a:ext cx="6908616" cy="1966448"/>
          </a:xfrm>
          <a:prstGeom prst="rect">
            <a:avLst/>
          </a:prstGeom>
        </p:spPr>
      </p:pic>
      <p:pic>
        <p:nvPicPr>
          <p:cNvPr id="11" name="Picture 10">
            <a:extLst>
              <a:ext uri="{FF2B5EF4-FFF2-40B4-BE49-F238E27FC236}">
                <a16:creationId xmlns:a16="http://schemas.microsoft.com/office/drawing/2014/main" id="{E67969C0-2F6F-C9AD-6D52-F752EB00CE1A}"/>
              </a:ext>
            </a:extLst>
          </p:cNvPr>
          <p:cNvPicPr>
            <a:picLocks noChangeAspect="1"/>
          </p:cNvPicPr>
          <p:nvPr/>
        </p:nvPicPr>
        <p:blipFill>
          <a:blip r:embed="rId4"/>
          <a:stretch>
            <a:fillRect/>
          </a:stretch>
        </p:blipFill>
        <p:spPr>
          <a:xfrm>
            <a:off x="5283383" y="4190087"/>
            <a:ext cx="6908617" cy="2672201"/>
          </a:xfrm>
          <a:prstGeom prst="rect">
            <a:avLst/>
          </a:prstGeom>
        </p:spPr>
      </p:pic>
    </p:spTree>
    <p:extLst>
      <p:ext uri="{BB962C8B-B14F-4D97-AF65-F5344CB8AC3E}">
        <p14:creationId xmlns:p14="http://schemas.microsoft.com/office/powerpoint/2010/main" val="210273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2A30F-C6F0-2CA0-7C2B-DA9C18EF34E8}"/>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FB25B29-42A9-0588-C39A-7C9A8AECAF12}"/>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A2071E6A-7028-A53C-6B93-C2B86ABF9D3A}"/>
              </a:ext>
            </a:extLst>
          </p:cNvPr>
          <p:cNvSpPr>
            <a:spLocks noGrp="1"/>
          </p:cNvSpPr>
          <p:nvPr>
            <p:ph type="title"/>
          </p:nvPr>
        </p:nvSpPr>
        <p:spPr/>
        <p:txBody>
          <a:bodyPr/>
          <a:lstStyle/>
          <a:p>
            <a:r>
              <a:rPr lang="en-US" sz="4000" dirty="0"/>
              <a:t>Enhanced Patron Account options</a:t>
            </a:r>
          </a:p>
        </p:txBody>
      </p:sp>
      <p:sp>
        <p:nvSpPr>
          <p:cNvPr id="4" name="Text Placeholder 3">
            <a:extLst>
              <a:ext uri="{FF2B5EF4-FFF2-40B4-BE49-F238E27FC236}">
                <a16:creationId xmlns:a16="http://schemas.microsoft.com/office/drawing/2014/main" id="{BB6D2001-41FA-EC99-5C76-6204C0B275EC}"/>
              </a:ext>
            </a:extLst>
          </p:cNvPr>
          <p:cNvSpPr>
            <a:spLocks noGrp="1"/>
          </p:cNvSpPr>
          <p:nvPr>
            <p:ph type="body" sz="quarter" idx="15"/>
          </p:nvPr>
        </p:nvSpPr>
        <p:spPr>
          <a:xfrm>
            <a:off x="798690" y="4031658"/>
            <a:ext cx="4120443" cy="2396851"/>
          </a:xfrm>
        </p:spPr>
        <p:txBody>
          <a:bodyPr/>
          <a:lstStyle/>
          <a:p>
            <a:pPr lvl="0"/>
            <a:r>
              <a:rPr lang="en-US" dirty="0"/>
              <a:t>To the right is an example of My Bookshelf tabs of Fines and Fees and Profile.</a:t>
            </a:r>
          </a:p>
          <a:p>
            <a:pPr lvl="0"/>
            <a:endParaRPr lang="en-US" dirty="0"/>
          </a:p>
        </p:txBody>
      </p:sp>
      <p:pic>
        <p:nvPicPr>
          <p:cNvPr id="7" name="Picture 6">
            <a:extLst>
              <a:ext uri="{FF2B5EF4-FFF2-40B4-BE49-F238E27FC236}">
                <a16:creationId xmlns:a16="http://schemas.microsoft.com/office/drawing/2014/main" id="{8E265393-336D-95ED-6ACC-1C6CB051A5B3}"/>
              </a:ext>
            </a:extLst>
          </p:cNvPr>
          <p:cNvPicPr>
            <a:picLocks noChangeAspect="1"/>
          </p:cNvPicPr>
          <p:nvPr/>
        </p:nvPicPr>
        <p:blipFill>
          <a:blip r:embed="rId2"/>
          <a:stretch>
            <a:fillRect/>
          </a:stretch>
        </p:blipFill>
        <p:spPr>
          <a:xfrm>
            <a:off x="5371222" y="0"/>
            <a:ext cx="6832328" cy="3185651"/>
          </a:xfrm>
          <a:prstGeom prst="rect">
            <a:avLst/>
          </a:prstGeom>
        </p:spPr>
      </p:pic>
      <p:pic>
        <p:nvPicPr>
          <p:cNvPr id="14" name="Picture 13">
            <a:extLst>
              <a:ext uri="{FF2B5EF4-FFF2-40B4-BE49-F238E27FC236}">
                <a16:creationId xmlns:a16="http://schemas.microsoft.com/office/drawing/2014/main" id="{27D91C3B-281F-A4F7-96BF-04E8D4980396}"/>
              </a:ext>
            </a:extLst>
          </p:cNvPr>
          <p:cNvPicPr>
            <a:picLocks noChangeAspect="1"/>
          </p:cNvPicPr>
          <p:nvPr/>
        </p:nvPicPr>
        <p:blipFill>
          <a:blip r:embed="rId3"/>
          <a:stretch>
            <a:fillRect/>
          </a:stretch>
        </p:blipFill>
        <p:spPr>
          <a:xfrm>
            <a:off x="5318196" y="3260329"/>
            <a:ext cx="6759342" cy="3396110"/>
          </a:xfrm>
          <a:prstGeom prst="rect">
            <a:avLst/>
          </a:prstGeom>
        </p:spPr>
      </p:pic>
    </p:spTree>
    <p:extLst>
      <p:ext uri="{BB962C8B-B14F-4D97-AF65-F5344CB8AC3E}">
        <p14:creationId xmlns:p14="http://schemas.microsoft.com/office/powerpoint/2010/main" val="495909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title="Decorative"/>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l="53" r="53"/>
          <a:stretch/>
        </p:blipFill>
        <p:spPr/>
      </p:pic>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324465" y="727588"/>
            <a:ext cx="4321426" cy="2257746"/>
          </a:xfrm>
        </p:spPr>
        <p:txBody>
          <a:bodyPr>
            <a:normAutofit/>
          </a:bodyPr>
          <a:lstStyle/>
          <a:p>
            <a:pPr algn="ctr"/>
            <a:r>
              <a:rPr lang="en-US" dirty="0"/>
              <a:t>Documentation</a:t>
            </a:r>
            <a:br>
              <a:rPr lang="en-US" dirty="0"/>
            </a:br>
            <a:br>
              <a:rPr lang="en-US" dirty="0"/>
            </a:br>
            <a:r>
              <a:rPr lang="en-US" dirty="0"/>
              <a:t>Vega Sites</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5359078" y="1005898"/>
            <a:ext cx="6121722" cy="382749"/>
          </a:xfrm>
        </p:spPr>
        <p:txBody>
          <a:bodyPr>
            <a:normAutofit/>
          </a:bodyPr>
          <a:lstStyle/>
          <a:p>
            <a:pPr algn="ctr"/>
            <a:r>
              <a:rPr lang="en-US" sz="2400" dirty="0"/>
              <a:t>Documentation</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p:txBody>
          <a:bodyPr/>
          <a:lstStyle/>
          <a:p>
            <a:pPr algn="ctr"/>
            <a:r>
              <a:rPr lang="en-US" dirty="0" err="1"/>
              <a:t>Libguides</a:t>
            </a:r>
            <a:r>
              <a:rPr lang="en-US" dirty="0"/>
              <a:t> for Vega Discover:</a:t>
            </a:r>
          </a:p>
          <a:p>
            <a:pPr algn="ctr"/>
            <a:r>
              <a:rPr lang="en-US" dirty="0"/>
              <a:t>https://innovative.libguides.com/Vega/Discover</a:t>
            </a:r>
          </a:p>
        </p:txBody>
      </p:sp>
      <p:sp>
        <p:nvSpPr>
          <p:cNvPr id="9" name="Text Placeholder 8"/>
          <p:cNvSpPr>
            <a:spLocks noGrp="1"/>
          </p:cNvSpPr>
          <p:nvPr>
            <p:ph type="body" sz="quarter" idx="16"/>
          </p:nvPr>
        </p:nvSpPr>
        <p:spPr>
          <a:xfrm>
            <a:off x="175490" y="3737092"/>
            <a:ext cx="4119419" cy="2663707"/>
          </a:xfrm>
        </p:spPr>
        <p:txBody>
          <a:bodyPr>
            <a:normAutofit fontScale="92500" lnSpcReduction="20000"/>
          </a:bodyPr>
          <a:lstStyle/>
          <a:p>
            <a:pPr algn="ctr"/>
            <a:r>
              <a:rPr lang="en-US" sz="2200" b="1" dirty="0">
                <a:latin typeface="+mj-lt"/>
              </a:rPr>
              <a:t>A few new Vega libraries</a:t>
            </a:r>
          </a:p>
          <a:p>
            <a:pPr algn="ctr"/>
            <a:r>
              <a:rPr lang="en-US" sz="1600" dirty="0"/>
              <a:t>Troy Public Library in Michigan:</a:t>
            </a:r>
            <a:br>
              <a:rPr lang="en-US" sz="1200" dirty="0"/>
            </a:br>
            <a:r>
              <a:rPr lang="en-US" sz="1500" dirty="0"/>
              <a:t>Vega: </a:t>
            </a:r>
            <a:r>
              <a:rPr lang="en-US" sz="1500" u="sng" dirty="0">
                <a:hlinkClick r:id="rId3"/>
              </a:rPr>
              <a:t>https://discover.troymi.gov/</a:t>
            </a:r>
            <a:br>
              <a:rPr lang="en-US" sz="1500" u="sng" dirty="0"/>
            </a:br>
            <a:r>
              <a:rPr lang="en-US" sz="1500" u="sng" dirty="0" err="1"/>
              <a:t>PowerPAC</a:t>
            </a:r>
            <a:r>
              <a:rPr lang="en-US" sz="1500" u="sng" dirty="0"/>
              <a:t>: </a:t>
            </a:r>
            <a:r>
              <a:rPr lang="en-US" sz="1500" u="sng" dirty="0">
                <a:hlinkClick r:id="rId4"/>
              </a:rPr>
              <a:t>https://catalog.troymi.gov/polaris/</a:t>
            </a:r>
            <a:endParaRPr lang="en-US" sz="1500" u="sng" dirty="0"/>
          </a:p>
          <a:p>
            <a:pPr algn="ctr"/>
            <a:endParaRPr lang="en-US" sz="1200" u="sng" dirty="0"/>
          </a:p>
          <a:p>
            <a:pPr algn="ctr"/>
            <a:r>
              <a:rPr lang="en-US" sz="1600" dirty="0"/>
              <a:t>Thousand Oaks Library in California:</a:t>
            </a:r>
            <a:br>
              <a:rPr lang="en-US" sz="1600" dirty="0"/>
            </a:br>
            <a:r>
              <a:rPr lang="en-US" sz="1500" dirty="0">
                <a:hlinkClick r:id="rId5"/>
              </a:rPr>
              <a:t>https://discover.tolibrary.org/</a:t>
            </a:r>
            <a:endParaRPr lang="en-US" sz="1500" dirty="0"/>
          </a:p>
          <a:p>
            <a:pPr algn="ctr"/>
            <a:br>
              <a:rPr lang="en-US" sz="1600" dirty="0"/>
            </a:br>
            <a:endParaRPr lang="en-US" sz="1600" dirty="0"/>
          </a:p>
          <a:p>
            <a:pPr algn="ctr"/>
            <a:r>
              <a:rPr lang="en-US" dirty="0"/>
              <a:t> </a:t>
            </a:r>
          </a:p>
          <a:p>
            <a:pPr algn="ctr"/>
            <a:endParaRPr lang="en-US" dirty="0"/>
          </a:p>
          <a:p>
            <a:pPr algn="ctr"/>
            <a:endParaRPr lang="en-US" dirty="0"/>
          </a:p>
        </p:txBody>
      </p:sp>
    </p:spTree>
    <p:extLst>
      <p:ext uri="{BB962C8B-B14F-4D97-AF65-F5344CB8AC3E}">
        <p14:creationId xmlns:p14="http://schemas.microsoft.com/office/powerpoint/2010/main" val="268795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2825D-DEF0-FEB0-6C73-D264273F8199}"/>
              </a:ext>
            </a:extLst>
          </p:cNvPr>
          <p:cNvSpPr>
            <a:spLocks noGrp="1"/>
          </p:cNvSpPr>
          <p:nvPr>
            <p:ph type="title"/>
          </p:nvPr>
        </p:nvSpPr>
        <p:spPr>
          <a:xfrm>
            <a:off x="304800" y="839972"/>
            <a:ext cx="5300662" cy="3545215"/>
          </a:xfrm>
        </p:spPr>
        <p:txBody>
          <a:bodyPr>
            <a:normAutofit/>
          </a:bodyPr>
          <a:lstStyle/>
          <a:p>
            <a:pPr algn="ctr"/>
            <a:r>
              <a:rPr lang="en-US" sz="6000" dirty="0"/>
              <a:t>Implementation Schedule</a:t>
            </a:r>
          </a:p>
        </p:txBody>
      </p:sp>
      <p:sp>
        <p:nvSpPr>
          <p:cNvPr id="3" name="Text Placeholder 2">
            <a:extLst>
              <a:ext uri="{FF2B5EF4-FFF2-40B4-BE49-F238E27FC236}">
                <a16:creationId xmlns:a16="http://schemas.microsoft.com/office/drawing/2014/main" id="{A42D6903-24A5-EA9E-BA79-181634B70ABC}"/>
              </a:ext>
            </a:extLst>
          </p:cNvPr>
          <p:cNvSpPr>
            <a:spLocks noGrp="1"/>
          </p:cNvSpPr>
          <p:nvPr>
            <p:ph type="body" sz="quarter" idx="11"/>
          </p:nvPr>
        </p:nvSpPr>
        <p:spPr>
          <a:xfrm>
            <a:off x="838200" y="5796604"/>
            <a:ext cx="4767262" cy="321901"/>
          </a:xfrm>
        </p:spPr>
        <p:txBody>
          <a:bodyPr/>
          <a:lstStyle/>
          <a:p>
            <a:r>
              <a:rPr lang="en-US" dirty="0"/>
              <a:t> </a:t>
            </a:r>
          </a:p>
        </p:txBody>
      </p:sp>
      <p:sp>
        <p:nvSpPr>
          <p:cNvPr id="4" name="Text Placeholder 3">
            <a:extLst>
              <a:ext uri="{FF2B5EF4-FFF2-40B4-BE49-F238E27FC236}">
                <a16:creationId xmlns:a16="http://schemas.microsoft.com/office/drawing/2014/main" id="{48E3F4AB-AD32-494C-607F-F163E260E196}"/>
              </a:ext>
            </a:extLst>
          </p:cNvPr>
          <p:cNvSpPr>
            <a:spLocks noGrp="1"/>
          </p:cNvSpPr>
          <p:nvPr>
            <p:ph type="body" sz="quarter" idx="12"/>
          </p:nvPr>
        </p:nvSpPr>
        <p:spPr/>
        <p:txBody>
          <a:bodyPr/>
          <a:lstStyle/>
          <a:p>
            <a:r>
              <a:rPr lang="en-US" dirty="0"/>
              <a:t> </a:t>
            </a:r>
          </a:p>
        </p:txBody>
      </p:sp>
      <p:pic>
        <p:nvPicPr>
          <p:cNvPr id="1026" name="Picture 2" descr="I don't Know - Skeptical Baby Meme Generator">
            <a:extLst>
              <a:ext uri="{FF2B5EF4-FFF2-40B4-BE49-F238E27FC236}">
                <a16:creationId xmlns:a16="http://schemas.microsoft.com/office/drawing/2014/main" id="{5A2739CD-7BAD-64C2-BBEF-44288B26308B}"/>
              </a:ext>
            </a:extLst>
          </p:cNvPr>
          <p:cNvPicPr>
            <a:picLocks noGrp="1" noChangeAspect="1" noChangeArrowheads="1"/>
          </p:cNvPicPr>
          <p:nvPr>
            <p:ph type="chart" sz="quarter" idx="13"/>
          </p:nvPr>
        </p:nvPicPr>
        <p:blipFill>
          <a:blip r:embed="rId2">
            <a:extLst>
              <a:ext uri="{28A0092B-C50C-407E-A947-70E740481C1C}">
                <a14:useLocalDpi xmlns:a14="http://schemas.microsoft.com/office/drawing/2010/main" val="0"/>
              </a:ext>
            </a:extLst>
          </a:blip>
          <a:srcRect/>
          <a:stretch>
            <a:fillRect/>
          </a:stretch>
        </p:blipFill>
        <p:spPr bwMode="auto">
          <a:xfrm>
            <a:off x="6508130" y="839788"/>
            <a:ext cx="4479578" cy="5278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958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udents as Questioners 1: What's a Question? | creativiteach">
            <a:extLst>
              <a:ext uri="{FF2B5EF4-FFF2-40B4-BE49-F238E27FC236}">
                <a16:creationId xmlns:a16="http://schemas.microsoft.com/office/drawing/2014/main" id="{3C464D48-FFD5-F41D-9E76-341AD3F1C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89" r="503"/>
          <a:stretch>
            <a:fillRect/>
          </a:stretch>
        </p:blipFill>
        <p:spPr bwMode="auto">
          <a:xfrm>
            <a:off x="361244" y="2225040"/>
            <a:ext cx="4536079" cy="4632960"/>
          </a:xfrm>
          <a:prstGeom prst="rect">
            <a:avLst/>
          </a:prstGeom>
          <a:solidFill>
            <a:srgbClr val="FFFFFF"/>
          </a:solidFill>
        </p:spPr>
      </p:pic>
      <p:sp>
        <p:nvSpPr>
          <p:cNvPr id="2055" name="Text Placeholder 2">
            <a:extLst>
              <a:ext uri="{FF2B5EF4-FFF2-40B4-BE49-F238E27FC236}">
                <a16:creationId xmlns:a16="http://schemas.microsoft.com/office/drawing/2014/main" id="{C69032B5-C96C-BBC8-40D6-0B466B58D4D9}"/>
              </a:ext>
            </a:extLst>
          </p:cNvPr>
          <p:cNvSpPr>
            <a:spLocks noGrp="1"/>
          </p:cNvSpPr>
          <p:nvPr>
            <p:ph type="body" sz="quarter" idx="11"/>
          </p:nvPr>
        </p:nvSpPr>
        <p:spPr>
          <a:xfrm>
            <a:off x="5121031" y="2225040"/>
            <a:ext cx="6709725" cy="1360876"/>
          </a:xfrm>
        </p:spPr>
        <p:txBody>
          <a:bodyPr>
            <a:normAutofit/>
          </a:bodyPr>
          <a:lstStyle/>
          <a:p>
            <a:pPr algn="ctr"/>
            <a:r>
              <a:rPr lang="en-US" sz="5400" b="1" dirty="0"/>
              <a:t>Thanks for attending!</a:t>
            </a:r>
            <a:endParaRPr lang="en-US" sz="3200" b="1" dirty="0"/>
          </a:p>
        </p:txBody>
      </p:sp>
      <p:sp>
        <p:nvSpPr>
          <p:cNvPr id="2057" name="Text Placeholder 3">
            <a:extLst>
              <a:ext uri="{FF2B5EF4-FFF2-40B4-BE49-F238E27FC236}">
                <a16:creationId xmlns:a16="http://schemas.microsoft.com/office/drawing/2014/main" id="{264B9AB5-7B5A-FAD2-7FDC-3133331D1994}"/>
              </a:ext>
            </a:extLst>
          </p:cNvPr>
          <p:cNvSpPr>
            <a:spLocks noGrp="1"/>
          </p:cNvSpPr>
          <p:nvPr>
            <p:ph type="body" sz="quarter" idx="13"/>
          </p:nvPr>
        </p:nvSpPr>
        <p:spPr>
          <a:xfrm>
            <a:off x="5121031" y="2782449"/>
            <a:ext cx="4294206" cy="755650"/>
          </a:xfrm>
        </p:spPr>
        <p:txBody>
          <a:bodyPr/>
          <a:lstStyle/>
          <a:p>
            <a:r>
              <a:rPr lang="en-US" dirty="0"/>
              <a:t> </a:t>
            </a:r>
          </a:p>
        </p:txBody>
      </p:sp>
      <p:sp>
        <p:nvSpPr>
          <p:cNvPr id="2059" name="Text Placeholder 4">
            <a:extLst>
              <a:ext uri="{FF2B5EF4-FFF2-40B4-BE49-F238E27FC236}">
                <a16:creationId xmlns:a16="http://schemas.microsoft.com/office/drawing/2014/main" id="{CFFF46C9-DE3F-836F-7E08-9F9135AA4C4A}"/>
              </a:ext>
            </a:extLst>
          </p:cNvPr>
          <p:cNvSpPr>
            <a:spLocks noGrp="1"/>
          </p:cNvSpPr>
          <p:nvPr>
            <p:ph type="body" sz="quarter" idx="14"/>
          </p:nvPr>
        </p:nvSpPr>
        <p:spPr>
          <a:xfrm>
            <a:off x="5121031" y="4352427"/>
            <a:ext cx="4294206" cy="755650"/>
          </a:xfrm>
        </p:spPr>
        <p:txBody>
          <a:bodyPr/>
          <a:lstStyle/>
          <a:p>
            <a:r>
              <a:rPr lang="en-US" dirty="0"/>
              <a:t> </a:t>
            </a:r>
          </a:p>
        </p:txBody>
      </p:sp>
      <p:sp>
        <p:nvSpPr>
          <p:cNvPr id="2061" name="Text Placeholder 5">
            <a:extLst>
              <a:ext uri="{FF2B5EF4-FFF2-40B4-BE49-F238E27FC236}">
                <a16:creationId xmlns:a16="http://schemas.microsoft.com/office/drawing/2014/main" id="{5AE1A44C-57C8-7C4F-3A89-A11E67599707}"/>
              </a:ext>
            </a:extLst>
          </p:cNvPr>
          <p:cNvSpPr>
            <a:spLocks noGrp="1"/>
          </p:cNvSpPr>
          <p:nvPr>
            <p:ph type="body" sz="quarter" idx="15"/>
          </p:nvPr>
        </p:nvSpPr>
        <p:spPr>
          <a:xfrm>
            <a:off x="5121031" y="3567438"/>
            <a:ext cx="4294206" cy="755650"/>
          </a:xfrm>
        </p:spPr>
        <p:txBody>
          <a:bodyPr/>
          <a:lstStyle/>
          <a:p>
            <a:r>
              <a:rPr lang="en-US" dirty="0"/>
              <a:t> </a:t>
            </a:r>
          </a:p>
        </p:txBody>
      </p:sp>
      <p:sp>
        <p:nvSpPr>
          <p:cNvPr id="2063" name="Text Placeholder 6">
            <a:extLst>
              <a:ext uri="{FF2B5EF4-FFF2-40B4-BE49-F238E27FC236}">
                <a16:creationId xmlns:a16="http://schemas.microsoft.com/office/drawing/2014/main" id="{58BD8DEA-0F8F-0025-EB0B-3DE9C71D3F47}"/>
              </a:ext>
            </a:extLst>
          </p:cNvPr>
          <p:cNvSpPr>
            <a:spLocks noGrp="1"/>
          </p:cNvSpPr>
          <p:nvPr>
            <p:ph type="body" sz="quarter" idx="16"/>
          </p:nvPr>
        </p:nvSpPr>
        <p:spPr>
          <a:xfrm>
            <a:off x="5121030" y="5137415"/>
            <a:ext cx="6709725" cy="755650"/>
          </a:xfrm>
        </p:spPr>
        <p:txBody>
          <a:bodyPr>
            <a:normAutofit/>
          </a:bodyPr>
          <a:lstStyle/>
          <a:p>
            <a:pPr algn="ctr"/>
            <a:r>
              <a:rPr lang="en-US" sz="2400" dirty="0"/>
              <a:t>Lynn – ODIN Office</a:t>
            </a:r>
          </a:p>
          <a:p>
            <a:pPr algn="ctr"/>
            <a:r>
              <a:rPr lang="en-US" sz="2400" dirty="0"/>
              <a:t>lynn.wolf@ndus.edu</a:t>
            </a:r>
          </a:p>
        </p:txBody>
      </p:sp>
      <p:sp>
        <p:nvSpPr>
          <p:cNvPr id="2065" name="Title 7">
            <a:extLst>
              <a:ext uri="{FF2B5EF4-FFF2-40B4-BE49-F238E27FC236}">
                <a16:creationId xmlns:a16="http://schemas.microsoft.com/office/drawing/2014/main" id="{CE279B9C-5560-F610-7E70-F31834B14C43}"/>
              </a:ext>
            </a:extLst>
          </p:cNvPr>
          <p:cNvSpPr>
            <a:spLocks noGrp="1"/>
          </p:cNvSpPr>
          <p:nvPr>
            <p:ph type="title"/>
          </p:nvPr>
        </p:nvSpPr>
        <p:spPr>
          <a:xfrm>
            <a:off x="595100" y="192385"/>
            <a:ext cx="4114552" cy="1025525"/>
          </a:xfrm>
        </p:spPr>
        <p:txBody>
          <a:bodyPr/>
          <a:lstStyle/>
          <a:p>
            <a:r>
              <a:rPr lang="en-US" dirty="0"/>
              <a:t>Questions?</a:t>
            </a:r>
          </a:p>
        </p:txBody>
      </p:sp>
    </p:spTree>
    <p:extLst>
      <p:ext uri="{BB962C8B-B14F-4D97-AF65-F5344CB8AC3E}">
        <p14:creationId xmlns:p14="http://schemas.microsoft.com/office/powerpoint/2010/main" val="1639532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26626" y="3727361"/>
            <a:ext cx="2657979" cy="1025525"/>
          </a:xfrm>
        </p:spPr>
        <p:txBody>
          <a:bodyPr/>
          <a:lstStyle/>
          <a:p>
            <a:r>
              <a:rPr lang="en-US" dirty="0"/>
              <a:t>Agenda </a:t>
            </a:r>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p:txBody>
          <a:bodyPr/>
          <a:lstStyle/>
          <a:p>
            <a:r>
              <a:rPr lang="en-US" dirty="0"/>
              <a:t>Why change to Vega Discover?</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p:txBody>
          <a:bodyPr/>
          <a:lstStyle/>
          <a:p>
            <a:r>
              <a:rPr lang="en-US" dirty="0"/>
              <a:t>Key Features</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p:txBody>
          <a:bodyPr/>
          <a:lstStyle/>
          <a:p>
            <a:r>
              <a:rPr lang="en-US" dirty="0"/>
              <a:t>Documentation and a few new Vega Discover Sites</a:t>
            </a:r>
          </a:p>
        </p:txBody>
      </p:sp>
      <p:sp>
        <p:nvSpPr>
          <p:cNvPr id="33" name="Text Placeholder 32">
            <a:extLst>
              <a:ext uri="{FF2B5EF4-FFF2-40B4-BE49-F238E27FC236}">
                <a16:creationId xmlns:a16="http://schemas.microsoft.com/office/drawing/2014/main" id="{F23411C8-1DB7-46A1-A6DC-41EACD30ED57}"/>
              </a:ext>
            </a:extLst>
          </p:cNvPr>
          <p:cNvSpPr>
            <a:spLocks noGrp="1"/>
          </p:cNvSpPr>
          <p:nvPr>
            <p:ph type="body" sz="quarter" idx="15"/>
          </p:nvPr>
        </p:nvSpPr>
        <p:spPr/>
        <p:txBody>
          <a:bodyPr/>
          <a:lstStyle/>
          <a:p>
            <a:r>
              <a:rPr lang="en-US" dirty="0"/>
              <a:t>Implementation Schedule</a:t>
            </a:r>
          </a:p>
        </p:txBody>
      </p:sp>
      <p:sp>
        <p:nvSpPr>
          <p:cNvPr id="11" name="Text Placeholder 10">
            <a:extLst>
              <a:ext uri="{FF2B5EF4-FFF2-40B4-BE49-F238E27FC236}">
                <a16:creationId xmlns:a16="http://schemas.microsoft.com/office/drawing/2014/main" id="{47B21F6A-5FD9-417C-9575-4DBC3185FD87}"/>
              </a:ext>
            </a:extLst>
          </p:cNvPr>
          <p:cNvSpPr>
            <a:spLocks noGrp="1"/>
          </p:cNvSpPr>
          <p:nvPr>
            <p:ph type="body" sz="quarter" idx="16"/>
          </p:nvPr>
        </p:nvSpPr>
        <p:spPr/>
        <p:txBody>
          <a:bodyPr/>
          <a:lstStyle/>
          <a:p>
            <a:r>
              <a:rPr lang="en-US" dirty="0"/>
              <a:t>Questions?</a:t>
            </a:r>
          </a:p>
        </p:txBody>
      </p:sp>
      <p:pic>
        <p:nvPicPr>
          <p:cNvPr id="12" name="Picture Placeholder 11" title="Decorative"/>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a:xfrm flipH="1">
            <a:off x="8634413" y="812800"/>
            <a:ext cx="3557587" cy="5232400"/>
          </a:xfrm>
        </p:spPr>
      </p:pic>
    </p:spTree>
    <p:extLst>
      <p:ext uri="{BB962C8B-B14F-4D97-AF65-F5344CB8AC3E}">
        <p14:creationId xmlns:p14="http://schemas.microsoft.com/office/powerpoint/2010/main" val="213011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p:txBody>
          <a:bodyPr/>
          <a:lstStyle/>
          <a:p>
            <a:r>
              <a:rPr lang="en-US" dirty="0">
                <a:latin typeface="Aptos" panose="020B0004020202020204" pitchFamily="34" charset="0"/>
              </a:rPr>
              <a:t>This upgrade represents a shift from traditional “inventory” search to a “discovery” journey that more closely mirrors the experience of a streaming app than a traditional catalog.</a:t>
            </a:r>
          </a:p>
          <a:p>
            <a:r>
              <a:rPr lang="en-US" sz="1400" b="1" kern="0" dirty="0">
                <a:effectLst/>
                <a:latin typeface="Aptos" panose="020B0004020202020204" pitchFamily="34" charset="0"/>
                <a:ea typeface="Times New Roman" panose="02020603050405020304" pitchFamily="18" charset="0"/>
                <a:cs typeface="Aptos" panose="020B0004020202020204" pitchFamily="34" charset="0"/>
              </a:rPr>
              <a:t>The Vega Mobile app </a:t>
            </a:r>
            <a:r>
              <a:rPr lang="en-US" sz="1400" kern="0" dirty="0">
                <a:effectLst/>
                <a:latin typeface="Aptos" panose="020B0004020202020204" pitchFamily="34" charset="0"/>
                <a:ea typeface="Times New Roman" panose="02020603050405020304" pitchFamily="18" charset="0"/>
                <a:cs typeface="Aptos" panose="020B0004020202020204" pitchFamily="34" charset="0"/>
              </a:rPr>
              <a:t>will provide patrons with digital library cards, self-checkout capabilities, and multi-account management.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07000"/>
              </a:lnSpc>
              <a:spcAft>
                <a:spcPts val="800"/>
              </a:spcAft>
            </a:pPr>
            <a:r>
              <a:rPr lang="en-US" sz="1400" b="1" kern="0" dirty="0">
                <a:effectLst/>
                <a:latin typeface="Aptos" panose="020B0004020202020204" pitchFamily="34" charset="0"/>
                <a:ea typeface="Times New Roman" panose="02020603050405020304" pitchFamily="18" charset="0"/>
                <a:cs typeface="Aptos" panose="020B0004020202020204" pitchFamily="34" charset="0"/>
              </a:rPr>
              <a:t>Accessibility &amp; Inclusion</a:t>
            </a:r>
            <a:r>
              <a:rPr lang="en-US" sz="1400" kern="0" dirty="0">
                <a:effectLst/>
                <a:latin typeface="Aptos" panose="020B0004020202020204" pitchFamily="34" charset="0"/>
                <a:ea typeface="Times New Roman" panose="02020603050405020304" pitchFamily="18" charset="0"/>
                <a:cs typeface="Aptos" panose="020B0004020202020204" pitchFamily="34" charset="0"/>
              </a:rPr>
              <a:t>. Built with ADA Title II compliance and the updated federal requirements at its core, Vega ensures that all patrons, regardless of ability, can navigate the collection with dignity and ease and our libraries are in compliance.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p:txBody>
          <a:bodyPr/>
          <a:lstStyle/>
          <a:p>
            <a:r>
              <a:rPr lang="en-US" dirty="0"/>
              <a:t>Why change to Vega Discover (and Vega Mobile)?</a:t>
            </a:r>
          </a:p>
        </p:txBody>
      </p:sp>
      <p:pic>
        <p:nvPicPr>
          <p:cNvPr id="7" name="Picture Placeholder 6" title="Decorative"/>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pic>
        <p:nvPicPr>
          <p:cNvPr id="9" name="Picture Placeholder 8" title="Decorative"/>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9917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22D7CA-A3B6-2830-4ABB-9FD6D029F9F9}"/>
              </a:ext>
            </a:extLst>
          </p:cNvPr>
          <p:cNvSpPr>
            <a:spLocks noGrp="1"/>
          </p:cNvSpPr>
          <p:nvPr>
            <p:ph type="body" sz="quarter" idx="12"/>
          </p:nvPr>
        </p:nvSpPr>
        <p:spPr>
          <a:xfrm>
            <a:off x="877606" y="2398598"/>
            <a:ext cx="4340785" cy="382749"/>
          </a:xfrm>
        </p:spPr>
        <p:txBody>
          <a:bodyPr/>
          <a:lstStyle/>
          <a:p>
            <a:r>
              <a:rPr lang="en-US" dirty="0"/>
              <a:t> </a:t>
            </a:r>
          </a:p>
        </p:txBody>
      </p:sp>
      <p:sp>
        <p:nvSpPr>
          <p:cNvPr id="3" name="Text Placeholder 2">
            <a:extLst>
              <a:ext uri="{FF2B5EF4-FFF2-40B4-BE49-F238E27FC236}">
                <a16:creationId xmlns:a16="http://schemas.microsoft.com/office/drawing/2014/main" id="{EE76A9AA-91C5-D533-1C59-F427167C3C06}"/>
              </a:ext>
            </a:extLst>
          </p:cNvPr>
          <p:cNvSpPr>
            <a:spLocks noGrp="1"/>
          </p:cNvSpPr>
          <p:nvPr>
            <p:ph type="body" sz="quarter" idx="14"/>
          </p:nvPr>
        </p:nvSpPr>
        <p:spPr>
          <a:xfrm>
            <a:off x="6971765" y="2398598"/>
            <a:ext cx="4342629" cy="224530"/>
          </a:xfrm>
        </p:spPr>
        <p:txBody>
          <a:bodyPr>
            <a:normAutofit fontScale="70000" lnSpcReduction="20000"/>
          </a:bodyPr>
          <a:lstStyle/>
          <a:p>
            <a:r>
              <a:rPr lang="en-US" dirty="0"/>
              <a:t> </a:t>
            </a:r>
          </a:p>
        </p:txBody>
      </p:sp>
      <p:sp>
        <p:nvSpPr>
          <p:cNvPr id="4" name="Text Placeholder 3">
            <a:extLst>
              <a:ext uri="{FF2B5EF4-FFF2-40B4-BE49-F238E27FC236}">
                <a16:creationId xmlns:a16="http://schemas.microsoft.com/office/drawing/2014/main" id="{3A762BA0-F807-B955-EC32-EF38194B2EDB}"/>
              </a:ext>
            </a:extLst>
          </p:cNvPr>
          <p:cNvSpPr>
            <a:spLocks noGrp="1"/>
          </p:cNvSpPr>
          <p:nvPr>
            <p:ph type="body" sz="quarter" idx="15"/>
          </p:nvPr>
        </p:nvSpPr>
        <p:spPr>
          <a:xfrm>
            <a:off x="461818" y="2623128"/>
            <a:ext cx="5140261" cy="3831889"/>
          </a:xfrm>
        </p:spPr>
        <p:txBody>
          <a:bodyPr>
            <a:normAutofit/>
          </a:bodyPr>
          <a:lstStyle/>
          <a:p>
            <a:r>
              <a:rPr lang="en-US" sz="1700" b="1" dirty="0"/>
              <a:t>Technology and Design:</a:t>
            </a:r>
            <a:endParaRPr lang="en-US" sz="1700" dirty="0"/>
          </a:p>
          <a:p>
            <a:pPr lvl="1"/>
            <a:r>
              <a:rPr lang="en-US" sz="1500" b="1" dirty="0"/>
              <a:t>Vega Discover</a:t>
            </a:r>
            <a:r>
              <a:rPr lang="en-US" sz="1500" dirty="0"/>
              <a:t> is a modern, multi-tenant, web-based platform designed for better user experience, offering enhanced visual searching, "work-level rollups" (grouping different formats of the same title, like book/eBook, into one result), and faster searching.</a:t>
            </a:r>
          </a:p>
          <a:p>
            <a:pPr lvl="1"/>
            <a:r>
              <a:rPr lang="en-US" sz="1500" b="1" dirty="0" err="1"/>
              <a:t>PowerPAC</a:t>
            </a:r>
            <a:r>
              <a:rPr lang="en-US" sz="1500" dirty="0"/>
              <a:t> is the traditional, more mature, and established interface, which may feel more fragmented in its display of search results (requiring more clicks).</a:t>
            </a:r>
          </a:p>
          <a:p>
            <a:r>
              <a:rPr lang="en-US" sz="1700" b="1" dirty="0"/>
              <a:t>Discovery and Content:</a:t>
            </a:r>
            <a:endParaRPr lang="en-US" sz="1700" dirty="0"/>
          </a:p>
          <a:p>
            <a:pPr lvl="1"/>
            <a:r>
              <a:rPr lang="en-US" sz="1500" b="1" dirty="0"/>
              <a:t>Vega Discover</a:t>
            </a:r>
            <a:r>
              <a:rPr lang="en-US" sz="1500" dirty="0"/>
              <a:t> features expanded </a:t>
            </a:r>
            <a:r>
              <a:rPr lang="en-US" sz="1500" dirty="0" err="1"/>
              <a:t>Syndetics</a:t>
            </a:r>
            <a:r>
              <a:rPr lang="en-US" sz="1500" dirty="0"/>
              <a:t> Unbound integration for rich content (book covers, reviews).</a:t>
            </a:r>
          </a:p>
          <a:p>
            <a:pPr lvl="1"/>
            <a:r>
              <a:rPr lang="en-US" sz="1500" b="1" dirty="0"/>
              <a:t>Vega Discover</a:t>
            </a:r>
            <a:r>
              <a:rPr lang="en-US" sz="1500" dirty="0"/>
              <a:t> integrates with eContent more smoothly, allowing for better branding and management of </a:t>
            </a:r>
            <a:r>
              <a:rPr lang="en-US" sz="1500" dirty="0" err="1"/>
              <a:t>eResources</a:t>
            </a:r>
            <a:r>
              <a:rPr lang="en-US" sz="1500" dirty="0"/>
              <a:t> (eBooks, </a:t>
            </a:r>
            <a:r>
              <a:rPr lang="en-US" sz="1500" dirty="0" err="1"/>
              <a:t>eAudio</a:t>
            </a:r>
            <a:r>
              <a:rPr lang="en-US" sz="1500" dirty="0"/>
              <a:t>).</a:t>
            </a:r>
          </a:p>
          <a:p>
            <a:pPr marL="0" indent="0">
              <a:buNone/>
            </a:pPr>
            <a:endParaRPr lang="en-US" dirty="0"/>
          </a:p>
        </p:txBody>
      </p:sp>
      <p:sp>
        <p:nvSpPr>
          <p:cNvPr id="5" name="Text Placeholder 4">
            <a:extLst>
              <a:ext uri="{FF2B5EF4-FFF2-40B4-BE49-F238E27FC236}">
                <a16:creationId xmlns:a16="http://schemas.microsoft.com/office/drawing/2014/main" id="{F93BE018-E3A3-AEF7-B434-3C8F5B0C65B0}"/>
              </a:ext>
            </a:extLst>
          </p:cNvPr>
          <p:cNvSpPr>
            <a:spLocks noGrp="1"/>
          </p:cNvSpPr>
          <p:nvPr>
            <p:ph type="body" sz="quarter" idx="16"/>
          </p:nvPr>
        </p:nvSpPr>
        <p:spPr>
          <a:xfrm>
            <a:off x="6586450" y="2667501"/>
            <a:ext cx="5005185" cy="3831889"/>
          </a:xfrm>
        </p:spPr>
        <p:txBody>
          <a:bodyPr>
            <a:normAutofit fontScale="92500" lnSpcReduction="10000"/>
          </a:bodyPr>
          <a:lstStyle/>
          <a:p>
            <a:r>
              <a:rPr lang="en-US" sz="1800" b="1" dirty="0"/>
              <a:t>Functionality and Features:</a:t>
            </a:r>
            <a:endParaRPr lang="en-US" sz="1800" dirty="0"/>
          </a:p>
          <a:p>
            <a:pPr lvl="1"/>
            <a:r>
              <a:rPr lang="en-US" sz="1600" b="1" dirty="0"/>
              <a:t>Vega Discover</a:t>
            </a:r>
            <a:r>
              <a:rPr lang="en-US" sz="1600" dirty="0"/>
              <a:t> supports multiple pickup locations, better filtering, and more intuitive navigation.</a:t>
            </a:r>
          </a:p>
          <a:p>
            <a:pPr lvl="1"/>
            <a:r>
              <a:rPr lang="en-US" sz="1600" b="1" dirty="0" err="1"/>
              <a:t>PowerPAC</a:t>
            </a:r>
            <a:r>
              <a:rPr lang="en-US" sz="1600" dirty="0"/>
              <a:t> is often considered more stable in its functionality because it is tightly coupled with the core ILS, but it offers a less modern interface.</a:t>
            </a:r>
          </a:p>
          <a:p>
            <a:pPr lvl="1"/>
            <a:r>
              <a:rPr lang="en-US" sz="1600" b="1" dirty="0"/>
              <a:t>Vega Discover</a:t>
            </a:r>
            <a:r>
              <a:rPr lang="en-US" sz="1600" dirty="0"/>
              <a:t> is still developing in some areas, such as patron registration, which some libraries still handle through </a:t>
            </a:r>
            <a:r>
              <a:rPr lang="en-US" sz="1600" dirty="0" err="1"/>
              <a:t>PowerPAC</a:t>
            </a:r>
            <a:r>
              <a:rPr lang="en-US" sz="1600" dirty="0"/>
              <a:t>.</a:t>
            </a:r>
          </a:p>
          <a:p>
            <a:r>
              <a:rPr lang="en-US" sz="1800" b="1" dirty="0"/>
              <a:t>Integration and Future:</a:t>
            </a:r>
            <a:endParaRPr lang="en-US" sz="1800" dirty="0"/>
          </a:p>
          <a:p>
            <a:pPr lvl="1"/>
            <a:r>
              <a:rPr lang="en-US" sz="1600" b="1" dirty="0"/>
              <a:t>Vega Discover</a:t>
            </a:r>
            <a:r>
              <a:rPr lang="en-US" sz="1600" dirty="0"/>
              <a:t> is being marketed as the future of discovery for Polaris, allowing libraries to maintain their Polaris ILS backend while offering a superior, modern, and branded user experience on top.</a:t>
            </a:r>
          </a:p>
          <a:p>
            <a:pPr lvl="1"/>
            <a:r>
              <a:rPr lang="en-US" sz="1600" b="1" dirty="0" err="1"/>
              <a:t>PowerPAC</a:t>
            </a:r>
            <a:r>
              <a:rPr lang="en-US" sz="1600" dirty="0"/>
              <a:t> is still heavily used, but many libraries are moving to Vega Discover for a more modern, intuitive interface.</a:t>
            </a:r>
          </a:p>
          <a:p>
            <a:pPr marL="0" indent="0">
              <a:buNone/>
            </a:pPr>
            <a:endParaRPr lang="en-US" dirty="0"/>
          </a:p>
        </p:txBody>
      </p:sp>
      <p:sp>
        <p:nvSpPr>
          <p:cNvPr id="6" name="Title 5">
            <a:extLst>
              <a:ext uri="{FF2B5EF4-FFF2-40B4-BE49-F238E27FC236}">
                <a16:creationId xmlns:a16="http://schemas.microsoft.com/office/drawing/2014/main" id="{68001602-1DD4-D294-FAD9-3CEAC0DC8251}"/>
              </a:ext>
            </a:extLst>
          </p:cNvPr>
          <p:cNvSpPr>
            <a:spLocks noGrp="1"/>
          </p:cNvSpPr>
          <p:nvPr>
            <p:ph type="title"/>
          </p:nvPr>
        </p:nvSpPr>
        <p:spPr>
          <a:xfrm>
            <a:off x="2528215" y="129309"/>
            <a:ext cx="7135570" cy="1154545"/>
          </a:xfrm>
        </p:spPr>
        <p:txBody>
          <a:bodyPr>
            <a:normAutofit fontScale="90000"/>
          </a:bodyPr>
          <a:lstStyle/>
          <a:p>
            <a:r>
              <a:rPr lang="en-US" dirty="0"/>
              <a:t>Key Differences between </a:t>
            </a:r>
            <a:r>
              <a:rPr lang="en-US" dirty="0" err="1"/>
              <a:t>PowerPAC</a:t>
            </a:r>
            <a:r>
              <a:rPr lang="en-US" dirty="0"/>
              <a:t> and Vega Discover</a:t>
            </a:r>
            <a:br>
              <a:rPr lang="en-US" dirty="0"/>
            </a:br>
            <a:endParaRPr lang="en-US" dirty="0"/>
          </a:p>
        </p:txBody>
      </p:sp>
    </p:spTree>
    <p:extLst>
      <p:ext uri="{BB962C8B-B14F-4D97-AF65-F5344CB8AC3E}">
        <p14:creationId xmlns:p14="http://schemas.microsoft.com/office/powerpoint/2010/main" val="1505331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p:txBody>
          <a:bodyPr/>
          <a:lstStyle/>
          <a:p>
            <a:pPr lvl="0"/>
            <a:r>
              <a:rPr lang="en-US" b="1" dirty="0"/>
              <a:t>Smart "Roll-Up" (</a:t>
            </a:r>
            <a:r>
              <a:rPr lang="en-US" b="1" dirty="0" err="1"/>
              <a:t>FRBRized</a:t>
            </a:r>
            <a:r>
              <a:rPr lang="en-US" b="1" dirty="0"/>
              <a:t>) Results</a:t>
            </a:r>
            <a:r>
              <a:rPr lang="en-US" dirty="0"/>
              <a:t>. Vega Discover groups all versions of a title (print, </a:t>
            </a:r>
            <a:r>
              <a:rPr lang="en-US" dirty="0" err="1"/>
              <a:t>ebook</a:t>
            </a:r>
            <a:r>
              <a:rPr lang="en-US" dirty="0"/>
              <a:t>, audiobook, large print, etc.) into a single search result. </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3" y="1887381"/>
            <a:ext cx="3977648" cy="1611279"/>
          </a:xfrm>
        </p:spPr>
        <p:txBody>
          <a:bodyPr>
            <a:normAutofit lnSpcReduction="10000"/>
          </a:bodyPr>
          <a:lstStyle/>
          <a:p>
            <a:pPr lvl="0"/>
            <a:r>
              <a:rPr lang="en-US" b="1" dirty="0"/>
              <a:t>Recommendations and Reader Advisory.</a:t>
            </a:r>
            <a:r>
              <a:rPr lang="en-US" dirty="0"/>
              <a:t> Much like popular streaming services, Vega Discover uses a "Context Engine" to suggest related topics, authors, and series. Vega also helps patrons discover related materials through "Person" and "Topic" pages and provides review and rating information from external sources; effectively acting as a digital reader’s advisory tool. </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7718323" y="3751542"/>
            <a:ext cx="3977648" cy="995949"/>
          </a:xfrm>
        </p:spPr>
        <p:txBody>
          <a:bodyPr>
            <a:normAutofit lnSpcReduction="10000"/>
          </a:bodyPr>
          <a:lstStyle/>
          <a:p>
            <a:pPr lvl="0"/>
            <a:r>
              <a:rPr lang="en-US" b="1" dirty="0"/>
              <a:t>Deep Integration with e-Content</a:t>
            </a:r>
            <a:r>
              <a:rPr lang="en-US" dirty="0"/>
              <a:t>. Vega’s seamless integration with providers like </a:t>
            </a:r>
            <a:r>
              <a:rPr lang="en-US" dirty="0" err="1"/>
              <a:t>OverDrive</a:t>
            </a:r>
            <a:r>
              <a:rPr lang="en-US" dirty="0"/>
              <a:t>/Libby and Hoopla means that digital circulation can be accessed, tracked, and managed from within the discovery layer. </a:t>
            </a: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p:txBody>
          <a:bodyPr/>
          <a:lstStyle/>
          <a:p>
            <a:pPr lvl="0"/>
            <a:r>
              <a:rPr lang="en-US" b="1" dirty="0"/>
              <a:t>Customizable Collection Pages</a:t>
            </a:r>
            <a:r>
              <a:rPr lang="en-US" dirty="0"/>
              <a:t>. Allows libraries to create unique collection pages for different audiences such as a Children’s PAC. </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p:txBody>
          <a:bodyPr/>
          <a:lstStyle/>
          <a:p>
            <a:r>
              <a:rPr lang="en-US" dirty="0"/>
              <a:t>Key Features</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dirty="0"/>
              <a:t>What is different than the Polaris </a:t>
            </a:r>
            <a:r>
              <a:rPr lang="en-US" dirty="0" err="1"/>
              <a:t>PowerPAC</a:t>
            </a:r>
            <a:r>
              <a:rPr lang="en-US" dirty="0"/>
              <a:t> we have now?</a:t>
            </a:r>
          </a:p>
        </p:txBody>
      </p:sp>
      <p:sp>
        <p:nvSpPr>
          <p:cNvPr id="8" name="Text Placeholder 7">
            <a:extLst>
              <a:ext uri="{FF2B5EF4-FFF2-40B4-BE49-F238E27FC236}">
                <a16:creationId xmlns:a16="http://schemas.microsoft.com/office/drawing/2014/main" id="{D9C2EAA8-D3C6-403B-B439-F95C60D0B3B9}"/>
              </a:ext>
            </a:extLst>
          </p:cNvPr>
          <p:cNvSpPr>
            <a:spLocks noGrp="1"/>
          </p:cNvSpPr>
          <p:nvPr>
            <p:ph type="body" sz="quarter" idx="11"/>
          </p:nvPr>
        </p:nvSpPr>
        <p:spPr/>
        <p:txBody>
          <a:bodyPr/>
          <a:lstStyle/>
          <a:p>
            <a:r>
              <a:rPr lang="en-US" dirty="0"/>
              <a:t>Polaris </a:t>
            </a:r>
            <a:r>
              <a:rPr lang="en-US" dirty="0" err="1"/>
              <a:t>PowerPAC</a:t>
            </a:r>
            <a:r>
              <a:rPr lang="en-US" dirty="0"/>
              <a:t> and Vega Discover are both library patron-facing catalog interfaces offered by Innovative (a Clarivate company) that work with the Polaris Integrated Library System (ILS).</a:t>
            </a:r>
          </a:p>
          <a:p>
            <a:endParaRPr lang="en-US" b="0" i="0" dirty="0">
              <a:solidFill>
                <a:srgbClr val="0A0A0A"/>
              </a:solidFill>
              <a:effectLst/>
              <a:latin typeface="Google Sans"/>
            </a:endParaRPr>
          </a:p>
          <a:p>
            <a:r>
              <a:rPr lang="en-US" b="0" i="0" dirty="0">
                <a:solidFill>
                  <a:srgbClr val="0A0A0A"/>
                </a:solidFill>
                <a:effectLst/>
                <a:latin typeface="Google Sans"/>
              </a:rPr>
              <a:t>.</a:t>
            </a:r>
            <a:r>
              <a:rPr lang="en-US" b="0" i="0" dirty="0">
                <a:effectLst/>
                <a:latin typeface="Google Sans"/>
              </a:rPr>
              <a:t>Vega Discover was developed and available for General Release for Polaris in April 2021.</a:t>
            </a:r>
            <a:endParaRPr lang="en-US" dirty="0"/>
          </a:p>
        </p:txBody>
      </p:sp>
      <p:pic>
        <p:nvPicPr>
          <p:cNvPr id="40" name="Picture Placeholder 39" title="Decorative"/>
          <p:cNvPicPr>
            <a:picLocks noGrp="1" noChangeAspect="1"/>
          </p:cNvPicPr>
          <p:nvPr>
            <p:ph type="pic" sz="quarter" idx="13"/>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prstGeom prst="rect">
            <a:avLst/>
          </a:prstGeom>
        </p:spPr>
      </p:pic>
      <p:pic>
        <p:nvPicPr>
          <p:cNvPr id="41" name="Picture Placeholder 40" title="Decorative"/>
          <p:cNvPicPr>
            <a:picLocks noGrp="1" noChangeAspect="1"/>
          </p:cNvPicPr>
          <p:nvPr>
            <p:ph type="pic" sz="quarter" idx="14"/>
          </p:nvPr>
        </p:nvPicPr>
        <p:blipFill rotWithShape="1">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prstGeom prst="rect">
            <a:avLst/>
          </a:prstGeom>
        </p:spPr>
      </p:pic>
      <p:pic>
        <p:nvPicPr>
          <p:cNvPr id="42" name="Picture Placeholder 41" title="Decorative"/>
          <p:cNvPicPr>
            <a:picLocks noGrp="1" noChangeAspect="1"/>
          </p:cNvPicPr>
          <p:nvPr>
            <p:ph type="pic" sz="quarter" idx="15"/>
          </p:nvPr>
        </p:nvPicPr>
        <p:blipFill rotWithShape="1">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prstGeom prst="rect">
            <a:avLst/>
          </a:prstGeom>
        </p:spPr>
      </p:pic>
      <p:pic>
        <p:nvPicPr>
          <p:cNvPr id="43" name="Picture Placeholder 42" title="Decorative"/>
          <p:cNvPicPr>
            <a:picLocks noGrp="1" noChangeAspect="1"/>
          </p:cNvPicPr>
          <p:nvPr>
            <p:ph type="pic" sz="quarter" idx="16"/>
          </p:nvPr>
        </p:nvPicPr>
        <p:blipFill rotWithShape="1">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l="-8214" t="-9857" r="-9487" b="-7844"/>
          <a:stretch/>
        </p:blipFill>
        <p:spPr>
          <a:prstGeom prst="rect">
            <a:avLst/>
          </a:prstGeom>
        </p:spPr>
      </p:pic>
    </p:spTree>
    <p:extLst>
      <p:ext uri="{BB962C8B-B14F-4D97-AF65-F5344CB8AC3E}">
        <p14:creationId xmlns:p14="http://schemas.microsoft.com/office/powerpoint/2010/main" val="2032607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5922812-4569-AF1F-0C90-7CBAA69B67BC}"/>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EB1A8A13-1BCC-0BB1-358B-5B0F3C312F16}"/>
              </a:ext>
            </a:extLst>
          </p:cNvPr>
          <p:cNvSpPr>
            <a:spLocks noGrp="1"/>
          </p:cNvSpPr>
          <p:nvPr>
            <p:ph type="title"/>
          </p:nvPr>
        </p:nvSpPr>
        <p:spPr/>
        <p:txBody>
          <a:bodyPr/>
          <a:lstStyle/>
          <a:p>
            <a:r>
              <a:rPr lang="en-US" sz="4400" dirty="0"/>
              <a:t>Smart “Roll-Up” Results</a:t>
            </a:r>
          </a:p>
        </p:txBody>
      </p:sp>
      <p:sp>
        <p:nvSpPr>
          <p:cNvPr id="4" name="Text Placeholder 3">
            <a:extLst>
              <a:ext uri="{FF2B5EF4-FFF2-40B4-BE49-F238E27FC236}">
                <a16:creationId xmlns:a16="http://schemas.microsoft.com/office/drawing/2014/main" id="{B1A33616-9012-AE6D-A3A3-DC734FFE10DA}"/>
              </a:ext>
            </a:extLst>
          </p:cNvPr>
          <p:cNvSpPr>
            <a:spLocks noGrp="1"/>
          </p:cNvSpPr>
          <p:nvPr>
            <p:ph type="body" sz="quarter" idx="15"/>
          </p:nvPr>
        </p:nvSpPr>
        <p:spPr>
          <a:xfrm>
            <a:off x="798690" y="4031658"/>
            <a:ext cx="4120443" cy="2396851"/>
          </a:xfrm>
        </p:spPr>
        <p:txBody>
          <a:bodyPr/>
          <a:lstStyle/>
          <a:p>
            <a:r>
              <a:rPr lang="en-US" dirty="0"/>
              <a:t>This feature groups all versions of a title (print, </a:t>
            </a:r>
            <a:r>
              <a:rPr lang="en-US" dirty="0" err="1"/>
              <a:t>ebook</a:t>
            </a:r>
            <a:r>
              <a:rPr lang="en-US" dirty="0"/>
              <a:t>, audiobook, large print, etc.) into a single search result.</a:t>
            </a:r>
          </a:p>
          <a:p>
            <a:endParaRPr lang="en-US" dirty="0"/>
          </a:p>
          <a:p>
            <a:r>
              <a:rPr lang="en-US" dirty="0"/>
              <a:t>The second slide illustrates what a patron would see if they clicked on the title of the item.</a:t>
            </a:r>
          </a:p>
        </p:txBody>
      </p:sp>
      <p:pic>
        <p:nvPicPr>
          <p:cNvPr id="6" name="Picture 5">
            <a:extLst>
              <a:ext uri="{FF2B5EF4-FFF2-40B4-BE49-F238E27FC236}">
                <a16:creationId xmlns:a16="http://schemas.microsoft.com/office/drawing/2014/main" id="{681AB801-FAB4-202D-2B73-68D371ACD15A}"/>
              </a:ext>
            </a:extLst>
          </p:cNvPr>
          <p:cNvPicPr>
            <a:picLocks noChangeAspect="1"/>
          </p:cNvPicPr>
          <p:nvPr/>
        </p:nvPicPr>
        <p:blipFill>
          <a:blip r:embed="rId2"/>
          <a:stretch>
            <a:fillRect/>
          </a:stretch>
        </p:blipFill>
        <p:spPr>
          <a:xfrm>
            <a:off x="5326069" y="4288"/>
            <a:ext cx="6865929" cy="3142035"/>
          </a:xfrm>
          <a:prstGeom prst="rect">
            <a:avLst/>
          </a:prstGeom>
        </p:spPr>
      </p:pic>
      <p:pic>
        <p:nvPicPr>
          <p:cNvPr id="8" name="Picture 7">
            <a:extLst>
              <a:ext uri="{FF2B5EF4-FFF2-40B4-BE49-F238E27FC236}">
                <a16:creationId xmlns:a16="http://schemas.microsoft.com/office/drawing/2014/main" id="{9CC3853A-7DCF-84B3-8FC5-C6F109249767}"/>
              </a:ext>
            </a:extLst>
          </p:cNvPr>
          <p:cNvPicPr>
            <a:picLocks noChangeAspect="1"/>
          </p:cNvPicPr>
          <p:nvPr/>
        </p:nvPicPr>
        <p:blipFill>
          <a:blip r:embed="rId3"/>
          <a:stretch>
            <a:fillRect/>
          </a:stretch>
        </p:blipFill>
        <p:spPr>
          <a:xfrm>
            <a:off x="5295898" y="3210247"/>
            <a:ext cx="6896102" cy="3045454"/>
          </a:xfrm>
          <a:prstGeom prst="rect">
            <a:avLst/>
          </a:prstGeom>
        </p:spPr>
      </p:pic>
    </p:spTree>
    <p:extLst>
      <p:ext uri="{BB962C8B-B14F-4D97-AF65-F5344CB8AC3E}">
        <p14:creationId xmlns:p14="http://schemas.microsoft.com/office/powerpoint/2010/main" val="755119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4091B-64F5-29EF-C92E-990BF2DD5BFF}"/>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C5FB0C1-AD68-C951-B0AC-1984C00D82E7}"/>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CE62981A-CA77-1EAC-33C5-31282831A710}"/>
              </a:ext>
            </a:extLst>
          </p:cNvPr>
          <p:cNvSpPr>
            <a:spLocks noGrp="1"/>
          </p:cNvSpPr>
          <p:nvPr>
            <p:ph type="title"/>
          </p:nvPr>
        </p:nvSpPr>
        <p:spPr/>
        <p:txBody>
          <a:bodyPr/>
          <a:lstStyle/>
          <a:p>
            <a:r>
              <a:rPr lang="en-US" sz="4000" dirty="0"/>
              <a:t>Recommendations and Reader Advisory</a:t>
            </a:r>
          </a:p>
        </p:txBody>
      </p:sp>
      <p:sp>
        <p:nvSpPr>
          <p:cNvPr id="4" name="Text Placeholder 3">
            <a:extLst>
              <a:ext uri="{FF2B5EF4-FFF2-40B4-BE49-F238E27FC236}">
                <a16:creationId xmlns:a16="http://schemas.microsoft.com/office/drawing/2014/main" id="{E27FC05A-C604-B0C5-0CDB-198FB700E804}"/>
              </a:ext>
            </a:extLst>
          </p:cNvPr>
          <p:cNvSpPr>
            <a:spLocks noGrp="1"/>
          </p:cNvSpPr>
          <p:nvPr>
            <p:ph type="body" sz="quarter" idx="15"/>
          </p:nvPr>
        </p:nvSpPr>
        <p:spPr>
          <a:xfrm>
            <a:off x="798690" y="4031658"/>
            <a:ext cx="4120443" cy="2396851"/>
          </a:xfrm>
        </p:spPr>
        <p:txBody>
          <a:bodyPr>
            <a:normAutofit/>
          </a:bodyPr>
          <a:lstStyle/>
          <a:p>
            <a:r>
              <a:rPr lang="en-US" dirty="0"/>
              <a:t>Vega Discover uses a "Context Engine" to suggest related topics, authors, and series. Vega also helps patrons discover related materials through "Person" and "Topic" pages and provides review and rating information from external sources; effectively acting as a digital reader’s advisory tool. </a:t>
            </a:r>
          </a:p>
        </p:txBody>
      </p:sp>
      <p:pic>
        <p:nvPicPr>
          <p:cNvPr id="6" name="Picture 5">
            <a:extLst>
              <a:ext uri="{FF2B5EF4-FFF2-40B4-BE49-F238E27FC236}">
                <a16:creationId xmlns:a16="http://schemas.microsoft.com/office/drawing/2014/main" id="{6CAAA388-469B-4003-047C-77DEC09474F0}"/>
              </a:ext>
            </a:extLst>
          </p:cNvPr>
          <p:cNvPicPr>
            <a:picLocks noChangeAspect="1"/>
          </p:cNvPicPr>
          <p:nvPr/>
        </p:nvPicPr>
        <p:blipFill>
          <a:blip r:embed="rId2"/>
          <a:stretch>
            <a:fillRect/>
          </a:stretch>
        </p:blipFill>
        <p:spPr>
          <a:xfrm>
            <a:off x="5292615" y="4289"/>
            <a:ext cx="6899384" cy="2807738"/>
          </a:xfrm>
          <a:prstGeom prst="rect">
            <a:avLst/>
          </a:prstGeom>
        </p:spPr>
      </p:pic>
      <p:pic>
        <p:nvPicPr>
          <p:cNvPr id="8" name="Picture 7">
            <a:extLst>
              <a:ext uri="{FF2B5EF4-FFF2-40B4-BE49-F238E27FC236}">
                <a16:creationId xmlns:a16="http://schemas.microsoft.com/office/drawing/2014/main" id="{CF73A380-3592-2E28-20AF-3BE9C8C0A060}"/>
              </a:ext>
            </a:extLst>
          </p:cNvPr>
          <p:cNvPicPr>
            <a:picLocks noChangeAspect="1"/>
          </p:cNvPicPr>
          <p:nvPr/>
        </p:nvPicPr>
        <p:blipFill>
          <a:blip r:embed="rId3"/>
          <a:stretch>
            <a:fillRect/>
          </a:stretch>
        </p:blipFill>
        <p:spPr>
          <a:xfrm>
            <a:off x="5295899" y="3252063"/>
            <a:ext cx="6900781" cy="3176446"/>
          </a:xfrm>
          <a:prstGeom prst="rect">
            <a:avLst/>
          </a:prstGeom>
        </p:spPr>
      </p:pic>
    </p:spTree>
    <p:extLst>
      <p:ext uri="{BB962C8B-B14F-4D97-AF65-F5344CB8AC3E}">
        <p14:creationId xmlns:p14="http://schemas.microsoft.com/office/powerpoint/2010/main" val="476131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8D6C5-59BD-E859-5D52-03A0E8DD7E49}"/>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33FAF2D-0A91-716B-23FE-4B9824801B1C}"/>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84E01181-F693-9728-39FB-AD5F5DD8B8C9}"/>
              </a:ext>
            </a:extLst>
          </p:cNvPr>
          <p:cNvSpPr>
            <a:spLocks noGrp="1"/>
          </p:cNvSpPr>
          <p:nvPr>
            <p:ph type="title"/>
          </p:nvPr>
        </p:nvSpPr>
        <p:spPr/>
        <p:txBody>
          <a:bodyPr/>
          <a:lstStyle/>
          <a:p>
            <a:r>
              <a:rPr lang="en-US" sz="4000" dirty="0"/>
              <a:t>Different options for Themed Home Pages</a:t>
            </a:r>
          </a:p>
        </p:txBody>
      </p:sp>
      <p:sp>
        <p:nvSpPr>
          <p:cNvPr id="4" name="Text Placeholder 3">
            <a:extLst>
              <a:ext uri="{FF2B5EF4-FFF2-40B4-BE49-F238E27FC236}">
                <a16:creationId xmlns:a16="http://schemas.microsoft.com/office/drawing/2014/main" id="{EEFD3426-1653-8724-743C-802EBE830E68}"/>
              </a:ext>
            </a:extLst>
          </p:cNvPr>
          <p:cNvSpPr>
            <a:spLocks noGrp="1"/>
          </p:cNvSpPr>
          <p:nvPr>
            <p:ph type="body" sz="quarter" idx="15"/>
          </p:nvPr>
        </p:nvSpPr>
        <p:spPr>
          <a:xfrm>
            <a:off x="798690" y="4031658"/>
            <a:ext cx="4120443" cy="2396851"/>
          </a:xfrm>
        </p:spPr>
        <p:txBody>
          <a:bodyPr/>
          <a:lstStyle/>
          <a:p>
            <a:r>
              <a:rPr lang="en-US" dirty="0"/>
              <a:t>Allows libraries to create unique themes for different audiences such as a Children’s PAC. </a:t>
            </a:r>
          </a:p>
        </p:txBody>
      </p:sp>
      <p:pic>
        <p:nvPicPr>
          <p:cNvPr id="6" name="Picture 5">
            <a:extLst>
              <a:ext uri="{FF2B5EF4-FFF2-40B4-BE49-F238E27FC236}">
                <a16:creationId xmlns:a16="http://schemas.microsoft.com/office/drawing/2014/main" id="{89D15B34-353A-0A62-6D3F-61125EA67AF1}"/>
              </a:ext>
            </a:extLst>
          </p:cNvPr>
          <p:cNvPicPr>
            <a:picLocks noChangeAspect="1"/>
          </p:cNvPicPr>
          <p:nvPr/>
        </p:nvPicPr>
        <p:blipFill>
          <a:blip r:embed="rId2"/>
          <a:stretch>
            <a:fillRect/>
          </a:stretch>
        </p:blipFill>
        <p:spPr>
          <a:xfrm>
            <a:off x="5314757" y="0"/>
            <a:ext cx="6886671" cy="3160455"/>
          </a:xfrm>
          <a:prstGeom prst="rect">
            <a:avLst/>
          </a:prstGeom>
        </p:spPr>
      </p:pic>
      <p:pic>
        <p:nvPicPr>
          <p:cNvPr id="8" name="Picture 7">
            <a:extLst>
              <a:ext uri="{FF2B5EF4-FFF2-40B4-BE49-F238E27FC236}">
                <a16:creationId xmlns:a16="http://schemas.microsoft.com/office/drawing/2014/main" id="{4469B974-7BFD-AEA9-A528-D1BAEBE35582}"/>
              </a:ext>
            </a:extLst>
          </p:cNvPr>
          <p:cNvPicPr>
            <a:picLocks noChangeAspect="1"/>
          </p:cNvPicPr>
          <p:nvPr/>
        </p:nvPicPr>
        <p:blipFill>
          <a:blip r:embed="rId3"/>
          <a:stretch>
            <a:fillRect/>
          </a:stretch>
        </p:blipFill>
        <p:spPr>
          <a:xfrm>
            <a:off x="5295899" y="3290612"/>
            <a:ext cx="6905529" cy="3169644"/>
          </a:xfrm>
          <a:prstGeom prst="rect">
            <a:avLst/>
          </a:prstGeom>
        </p:spPr>
      </p:pic>
    </p:spTree>
    <p:extLst>
      <p:ext uri="{BB962C8B-B14F-4D97-AF65-F5344CB8AC3E}">
        <p14:creationId xmlns:p14="http://schemas.microsoft.com/office/powerpoint/2010/main" val="3318541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A4C47-DAF7-DB50-4A8C-DC13F81B0577}"/>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D9D1A4F-CB5E-12EA-9F61-1FA40A711DED}"/>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EAAA622F-F026-9CF0-B6CA-B87681DFBC92}"/>
              </a:ext>
            </a:extLst>
          </p:cNvPr>
          <p:cNvSpPr>
            <a:spLocks noGrp="1"/>
          </p:cNvSpPr>
          <p:nvPr>
            <p:ph type="title"/>
          </p:nvPr>
        </p:nvSpPr>
        <p:spPr/>
        <p:txBody>
          <a:bodyPr/>
          <a:lstStyle/>
          <a:p>
            <a:r>
              <a:rPr lang="en-US" sz="4000" dirty="0"/>
              <a:t>More Themed Home Page options</a:t>
            </a:r>
          </a:p>
        </p:txBody>
      </p:sp>
      <p:sp>
        <p:nvSpPr>
          <p:cNvPr id="4" name="Text Placeholder 3">
            <a:extLst>
              <a:ext uri="{FF2B5EF4-FFF2-40B4-BE49-F238E27FC236}">
                <a16:creationId xmlns:a16="http://schemas.microsoft.com/office/drawing/2014/main" id="{E9F6369F-72AF-59BE-4BBE-137978F48D06}"/>
              </a:ext>
            </a:extLst>
          </p:cNvPr>
          <p:cNvSpPr>
            <a:spLocks noGrp="1"/>
          </p:cNvSpPr>
          <p:nvPr>
            <p:ph type="body" sz="quarter" idx="15"/>
          </p:nvPr>
        </p:nvSpPr>
        <p:spPr>
          <a:xfrm>
            <a:off x="798690" y="4031658"/>
            <a:ext cx="4120443" cy="2396851"/>
          </a:xfrm>
        </p:spPr>
        <p:txBody>
          <a:bodyPr/>
          <a:lstStyle/>
          <a:p>
            <a:r>
              <a:rPr lang="en-US" dirty="0"/>
              <a:t>More theme options for a Children’s PAC. </a:t>
            </a:r>
          </a:p>
        </p:txBody>
      </p:sp>
      <p:pic>
        <p:nvPicPr>
          <p:cNvPr id="10" name="Picture 9">
            <a:extLst>
              <a:ext uri="{FF2B5EF4-FFF2-40B4-BE49-F238E27FC236}">
                <a16:creationId xmlns:a16="http://schemas.microsoft.com/office/drawing/2014/main" id="{E64C0049-57A6-31A8-01C6-F5114CE25203}"/>
              </a:ext>
            </a:extLst>
          </p:cNvPr>
          <p:cNvPicPr>
            <a:picLocks noChangeAspect="1"/>
          </p:cNvPicPr>
          <p:nvPr/>
        </p:nvPicPr>
        <p:blipFill>
          <a:blip r:embed="rId2"/>
          <a:stretch>
            <a:fillRect/>
          </a:stretch>
        </p:blipFill>
        <p:spPr>
          <a:xfrm>
            <a:off x="5322381" y="4288"/>
            <a:ext cx="6869618" cy="3156661"/>
          </a:xfrm>
          <a:prstGeom prst="rect">
            <a:avLst/>
          </a:prstGeom>
        </p:spPr>
      </p:pic>
      <p:pic>
        <p:nvPicPr>
          <p:cNvPr id="7" name="Picture 6">
            <a:extLst>
              <a:ext uri="{FF2B5EF4-FFF2-40B4-BE49-F238E27FC236}">
                <a16:creationId xmlns:a16="http://schemas.microsoft.com/office/drawing/2014/main" id="{9962B3D9-CFBA-4322-4A02-00F7DDF68903}"/>
              </a:ext>
            </a:extLst>
          </p:cNvPr>
          <p:cNvPicPr>
            <a:picLocks noChangeAspect="1"/>
          </p:cNvPicPr>
          <p:nvPr/>
        </p:nvPicPr>
        <p:blipFill>
          <a:blip r:embed="rId3"/>
          <a:stretch>
            <a:fillRect/>
          </a:stretch>
        </p:blipFill>
        <p:spPr>
          <a:xfrm>
            <a:off x="5293164" y="3268836"/>
            <a:ext cx="6898836" cy="2846829"/>
          </a:xfrm>
          <a:prstGeom prst="rect">
            <a:avLst/>
          </a:prstGeom>
        </p:spPr>
      </p:pic>
    </p:spTree>
    <p:extLst>
      <p:ext uri="{BB962C8B-B14F-4D97-AF65-F5344CB8AC3E}">
        <p14:creationId xmlns:p14="http://schemas.microsoft.com/office/powerpoint/2010/main" val="4130651178"/>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bold sophisticated presentation</Template>
  <TotalTime>2069</TotalTime>
  <Words>952</Words>
  <Application>Microsoft Office PowerPoint</Application>
  <PresentationFormat>Widescreen</PresentationFormat>
  <Paragraphs>77</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Arial</vt:lpstr>
      <vt:lpstr>Calibri</vt:lpstr>
      <vt:lpstr>Calibri Light</vt:lpstr>
      <vt:lpstr>Corbel</vt:lpstr>
      <vt:lpstr>Google Sans</vt:lpstr>
      <vt:lpstr>Office Theme</vt:lpstr>
      <vt:lpstr>VEGA DISCOVER – coming soon!</vt:lpstr>
      <vt:lpstr>Agenda </vt:lpstr>
      <vt:lpstr>Why change to Vega Discover (and Vega Mobile)?</vt:lpstr>
      <vt:lpstr>Key Differences between PowerPAC and Vega Discover </vt:lpstr>
      <vt:lpstr>Key Features</vt:lpstr>
      <vt:lpstr>Smart “Roll-Up” Results</vt:lpstr>
      <vt:lpstr>Recommendations and Reader Advisory</vt:lpstr>
      <vt:lpstr>Different options for Themed Home Pages</vt:lpstr>
      <vt:lpstr>More Themed Home Page options</vt:lpstr>
      <vt:lpstr>Enhanced Patron Account options</vt:lpstr>
      <vt:lpstr>Enhanced Patron Account options</vt:lpstr>
      <vt:lpstr>Enhanced Patron Account options</vt:lpstr>
      <vt:lpstr>Enhanced Patron Account options</vt:lpstr>
      <vt:lpstr>Documentation  Vega Sites</vt:lpstr>
      <vt:lpstr>Implementation Schedule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Lynn Wolf</dc:creator>
  <cp:lastModifiedBy>Lynn Wolf</cp:lastModifiedBy>
  <cp:revision>30</cp:revision>
  <dcterms:created xsi:type="dcterms:W3CDTF">2026-03-25T15:31:23Z</dcterms:created>
  <dcterms:modified xsi:type="dcterms:W3CDTF">2026-03-27T15:14:04Z</dcterms:modified>
</cp:coreProperties>
</file>