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619" r:id="rId2"/>
    <p:sldId id="2617" r:id="rId3"/>
    <p:sldId id="2571" r:id="rId4"/>
    <p:sldId id="2616" r:id="rId5"/>
    <p:sldId id="2597" r:id="rId6"/>
    <p:sldId id="2622" r:id="rId7"/>
    <p:sldId id="2621" r:id="rId8"/>
    <p:sldId id="2607" r:id="rId9"/>
    <p:sldId id="2608" r:id="rId10"/>
    <p:sldId id="2609" r:id="rId11"/>
    <p:sldId id="2610" r:id="rId12"/>
    <p:sldId id="2615" r:id="rId13"/>
    <p:sldId id="2623" r:id="rId14"/>
    <p:sldId id="2598" r:id="rId15"/>
    <p:sldId id="2600" r:id="rId16"/>
    <p:sldId id="2599" r:id="rId17"/>
    <p:sldId id="2624" r:id="rId18"/>
    <p:sldId id="26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95280" autoAdjust="0"/>
  </p:normalViewPr>
  <p:slideViewPr>
    <p:cSldViewPr snapToGrid="0" snapToObjects="1" showGuides="1">
      <p:cViewPr varScale="1">
        <p:scale>
          <a:sx n="100" d="100"/>
          <a:sy n="100" d="100"/>
        </p:scale>
        <p:origin x="102" y="18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3/23/2026</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wired.it/play/televisione/2017/09/25/5-lezioni-vita-imparatestar-trek/" TargetMode="External"/><Relationship Id="rId2" Type="http://schemas.openxmlformats.org/officeDocument/2006/relationships/image" Target="../media/image1.jpg"/><Relationship Id="rId1" Type="http://schemas.openxmlformats.org/officeDocument/2006/relationships/slideLayout" Target="../slideLayouts/slideLayout10.xml"/><Relationship Id="rId4" Type="http://schemas.openxmlformats.org/officeDocument/2006/relationships/hyperlink" Target="https://creativecommons.org/licenses/by-nc-nd/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slideLayout" Target="../slideLayouts/slideLayout47.xml"/><Relationship Id="rId5" Type="http://schemas.openxmlformats.org/officeDocument/2006/relationships/image" Target="../media/image28.sv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knowledge.exlibrisgroup.com/Primo/Product_Documentation/020Primo_VE/Primo_VE_(English)/Go_NDE/NDE_UI_Transition%3A_Cohort_Program" TargetMode="External"/><Relationship Id="rId7" Type="http://schemas.microsoft.com/office/2007/relationships/hdphoto" Target="../media/hdphoto3.wdp"/><Relationship Id="rId2" Type="http://schemas.openxmlformats.org/officeDocument/2006/relationships/hyperlink" Target="https://forms.office.com/r/jgRuaUKx7h" TargetMode="External"/><Relationship Id="rId1" Type="http://schemas.openxmlformats.org/officeDocument/2006/relationships/slideLayout" Target="../slideLayouts/slideLayout47.xml"/><Relationship Id="rId6" Type="http://schemas.openxmlformats.org/officeDocument/2006/relationships/image" Target="../media/image6.png"/><Relationship Id="rId5" Type="http://schemas.openxmlformats.org/officeDocument/2006/relationships/image" Target="../media/image30.svg"/><Relationship Id="rId10" Type="http://schemas.microsoft.com/office/2007/relationships/hdphoto" Target="../media/hdphoto4.wdp"/><Relationship Id="rId4" Type="http://schemas.openxmlformats.org/officeDocument/2006/relationships/image" Target="../media/image29.sv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7" Type="http://schemas.microsoft.com/office/2007/relationships/hdphoto" Target="../media/hdphoto4.wdp"/><Relationship Id="rId2" Type="http://schemas.openxmlformats.org/officeDocument/2006/relationships/hyperlink" Target="https://knowledge.exlibrisgroup.com/Primo/Product_Documentation/020Primo_VE/Primo_VE_(English)/Go_NDE" TargetMode="External"/><Relationship Id="rId1" Type="http://schemas.openxmlformats.org/officeDocument/2006/relationships/slideLayout" Target="../slideLayouts/slideLayout47.xml"/><Relationship Id="rId6" Type="http://schemas.openxmlformats.org/officeDocument/2006/relationships/image" Target="../media/image7.png"/><Relationship Id="rId5" Type="http://schemas.openxmlformats.org/officeDocument/2006/relationships/image" Target="../media/image34.sv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USS_Enterprise_(NCC-1701-D)" TargetMode="External"/><Relationship Id="rId2" Type="http://schemas.openxmlformats.org/officeDocument/2006/relationships/image" Target="../media/image36.jpg"/><Relationship Id="rId1" Type="http://schemas.openxmlformats.org/officeDocument/2006/relationships/slideLayout" Target="../slideLayouts/slideLayout35.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knowledge.exlibrisgroup.com/@api/deki/files/195011/Clarivate_Primo_NDE_VPAT.pdf?revision=1" TargetMode="Externa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C4C2-2325-5E5C-5E6F-065A339D5590}"/>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4CA7AC7-3E96-3DBD-F4EF-4FA82DA24339}"/>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t="35" b="35"/>
          <a:stretch/>
        </p:blipFill>
        <p:spPr>
          <a:xfrm>
            <a:off x="0" y="4804"/>
            <a:ext cx="12192000" cy="6853196"/>
          </a:xfrm>
          <a:noFill/>
        </p:spPr>
      </p:pic>
      <p:sp>
        <p:nvSpPr>
          <p:cNvPr id="2" name="Title 1">
            <a:extLst>
              <a:ext uri="{FF2B5EF4-FFF2-40B4-BE49-F238E27FC236}">
                <a16:creationId xmlns:a16="http://schemas.microsoft.com/office/drawing/2014/main" id="{D0785B8B-5A28-B794-22F8-DF4BDE77F481}"/>
              </a:ext>
            </a:extLst>
          </p:cNvPr>
          <p:cNvSpPr>
            <a:spLocks noGrp="1"/>
          </p:cNvSpPr>
          <p:nvPr>
            <p:ph type="title"/>
          </p:nvPr>
        </p:nvSpPr>
        <p:spPr>
          <a:xfrm>
            <a:off x="443560" y="333054"/>
            <a:ext cx="11480710" cy="755286"/>
          </a:xfrm>
        </p:spPr>
        <p:txBody>
          <a:bodyPr anchor="t">
            <a:normAutofit/>
          </a:bodyPr>
          <a:lstStyle/>
          <a:p>
            <a:r>
              <a:rPr lang="en-US" sz="4400" dirty="0"/>
              <a:t>Primo NDE UI – Primo’s Next Discovery Interface</a:t>
            </a:r>
          </a:p>
        </p:txBody>
      </p:sp>
      <p:sp>
        <p:nvSpPr>
          <p:cNvPr id="3" name="Text Placeholder 2">
            <a:extLst>
              <a:ext uri="{FF2B5EF4-FFF2-40B4-BE49-F238E27FC236}">
                <a16:creationId xmlns:a16="http://schemas.microsoft.com/office/drawing/2014/main" id="{C51F7B60-2BC1-673E-3ADD-C0B96864F2AA}"/>
              </a:ext>
            </a:extLst>
          </p:cNvPr>
          <p:cNvSpPr>
            <a:spLocks noGrp="1"/>
          </p:cNvSpPr>
          <p:nvPr>
            <p:ph type="body" sz="quarter" idx="14"/>
          </p:nvPr>
        </p:nvSpPr>
        <p:spPr>
          <a:xfrm>
            <a:off x="344706" y="5807677"/>
            <a:ext cx="8861078" cy="540884"/>
          </a:xfrm>
        </p:spPr>
        <p:txBody>
          <a:bodyPr>
            <a:normAutofit/>
          </a:bodyPr>
          <a:lstStyle/>
          <a:p>
            <a:r>
              <a:rPr lang="en-US" sz="2000" b="1" dirty="0"/>
              <a:t>ODIN Workday 2026 Presentation  Monday, March 23</a:t>
            </a:r>
          </a:p>
        </p:txBody>
      </p:sp>
      <p:sp>
        <p:nvSpPr>
          <p:cNvPr id="6" name="TextBox 5">
            <a:extLst>
              <a:ext uri="{FF2B5EF4-FFF2-40B4-BE49-F238E27FC236}">
                <a16:creationId xmlns:a16="http://schemas.microsoft.com/office/drawing/2014/main" id="{A2A1C799-54DA-E502-FD8E-95F55F150E0F}"/>
              </a:ext>
            </a:extLst>
          </p:cNvPr>
          <p:cNvSpPr txBox="1"/>
          <p:nvPr/>
        </p:nvSpPr>
        <p:spPr>
          <a:xfrm>
            <a:off x="9756718" y="6653399"/>
            <a:ext cx="243528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red.it/play/televisione/2017/09/25/5-lezioni-vita-imparatestar-trek/">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75848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43B2F-C5FE-7410-EFBC-AD6CD2569DC8}"/>
            </a:ext>
          </a:extLst>
        </p:cNvPr>
        <p:cNvGrpSpPr/>
        <p:nvPr/>
      </p:nvGrpSpPr>
      <p:grpSpPr>
        <a:xfrm>
          <a:off x="0" y="0"/>
          <a:ext cx="0" cy="0"/>
          <a:chOff x="0" y="0"/>
          <a:chExt cx="0" cy="0"/>
        </a:xfrm>
      </p:grpSpPr>
      <p:pic>
        <p:nvPicPr>
          <p:cNvPr id="16" name="Picture Placeholder 15" descr="Close-up of record in turntable">
            <a:extLst>
              <a:ext uri="{FF2B5EF4-FFF2-40B4-BE49-F238E27FC236}">
                <a16:creationId xmlns:a16="http://schemas.microsoft.com/office/drawing/2014/main" id="{BF586C15-C0D9-C275-0491-2801C4FA1E2D}"/>
              </a:ext>
            </a:extLst>
          </p:cNvPr>
          <p:cNvPicPr>
            <a:picLocks noGrp="1" noChangeAspect="1"/>
          </p:cNvPicPr>
          <p:nvPr>
            <p:ph type="pic" sz="quarter" idx="12"/>
          </p:nvPr>
        </p:nvPicPr>
        <p:blipFill>
          <a:blip r:embed="rId2"/>
          <a:srcRect t="27709" b="27709"/>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C8616DFE-C500-A556-978C-A9F3F222DAF7}"/>
              </a:ext>
            </a:extLst>
          </p:cNvPr>
          <p:cNvSpPr>
            <a:spLocks noGrp="1"/>
          </p:cNvSpPr>
          <p:nvPr>
            <p:ph type="body" sz="quarter" idx="11"/>
          </p:nvPr>
        </p:nvSpPr>
        <p:spPr>
          <a:xfrm>
            <a:off x="373430" y="2086377"/>
            <a:ext cx="4512895" cy="4579237"/>
          </a:xfrm>
        </p:spPr>
        <p:txBody>
          <a:bodyPr>
            <a:normAutofit lnSpcReduction="10000"/>
          </a:bodyPr>
          <a:lstStyle/>
          <a:p>
            <a:r>
              <a:rPr lang="en-US" sz="1600" dirty="0"/>
              <a:t>Dedicated Requests section (Request, Digitization, Purchase Request, link to resource) and enhanced request forms (opens as pop-up window, closes upon submission, link to view my requests). This section is recommended to be placed at the top of this list. If you do not define to be expanded by default, up to 3 requests are displayed with option to view more.</a:t>
            </a:r>
          </a:p>
          <a:p>
            <a:r>
              <a:rPr lang="en-US" sz="1600" dirty="0"/>
              <a:t>Locations area shows availability of items grouped by library/locations. Note: when patron selects item that appears in Location area, there are only THREE elements displayed. Primo VE currently displays FOUR. You will want to check your configuration to make sure you are displaying your highest priority elements. Locations was previously called View It/Get It but renamed since it now only shows item availability. *** currently under development ***</a:t>
            </a:r>
          </a:p>
          <a:p>
            <a:r>
              <a:rPr lang="en-US" sz="1600" dirty="0"/>
              <a:t>New Places Map widget appears in full display when record contains geographical coordinates in 034 tag and option is enabled on the GENERAL configuration page.</a:t>
            </a:r>
          </a:p>
        </p:txBody>
      </p:sp>
      <p:sp>
        <p:nvSpPr>
          <p:cNvPr id="4" name="Text Placeholder 3">
            <a:extLst>
              <a:ext uri="{FF2B5EF4-FFF2-40B4-BE49-F238E27FC236}">
                <a16:creationId xmlns:a16="http://schemas.microsoft.com/office/drawing/2014/main" id="{91E5324D-9857-3942-8434-03678171BE02}"/>
              </a:ext>
            </a:extLst>
          </p:cNvPr>
          <p:cNvSpPr>
            <a:spLocks noGrp="1"/>
          </p:cNvSpPr>
          <p:nvPr>
            <p:ph type="body" sz="quarter" idx="13"/>
          </p:nvPr>
        </p:nvSpPr>
        <p:spPr>
          <a:xfrm>
            <a:off x="444256" y="5784326"/>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FF8D971C-D26F-4C13-36AE-E97E026885F7}"/>
              </a:ext>
            </a:extLst>
          </p:cNvPr>
          <p:cNvSpPr>
            <a:spLocks noGrp="1"/>
          </p:cNvSpPr>
          <p:nvPr>
            <p:ph type="body" sz="quarter" idx="14"/>
          </p:nvPr>
        </p:nvSpPr>
        <p:spPr>
          <a:xfrm>
            <a:off x="5164505" y="5524499"/>
            <a:ext cx="4294206" cy="217754"/>
          </a:xfrm>
        </p:spPr>
        <p:txBody>
          <a:bodyPr>
            <a:normAutofit fontScale="77500" lnSpcReduction="20000"/>
          </a:bodyPr>
          <a:lstStyle/>
          <a:p>
            <a:r>
              <a:rPr lang="en-US" dirty="0"/>
              <a:t> </a:t>
            </a:r>
          </a:p>
        </p:txBody>
      </p:sp>
      <p:sp>
        <p:nvSpPr>
          <p:cNvPr id="6" name="Text Placeholder 5">
            <a:extLst>
              <a:ext uri="{FF2B5EF4-FFF2-40B4-BE49-F238E27FC236}">
                <a16:creationId xmlns:a16="http://schemas.microsoft.com/office/drawing/2014/main" id="{13FD763D-2EDA-00DD-3E56-B39123144BD7}"/>
              </a:ext>
            </a:extLst>
          </p:cNvPr>
          <p:cNvSpPr>
            <a:spLocks noGrp="1"/>
          </p:cNvSpPr>
          <p:nvPr>
            <p:ph type="body" sz="quarter" idx="15"/>
          </p:nvPr>
        </p:nvSpPr>
        <p:spPr>
          <a:xfrm>
            <a:off x="5983655" y="5877880"/>
            <a:ext cx="4294206" cy="656270"/>
          </a:xfrm>
        </p:spPr>
        <p:txBody>
          <a:bodyPr/>
          <a:lstStyle/>
          <a:p>
            <a:r>
              <a:rPr lang="en-US" dirty="0"/>
              <a:t> </a:t>
            </a:r>
          </a:p>
        </p:txBody>
      </p:sp>
      <p:sp>
        <p:nvSpPr>
          <p:cNvPr id="7" name="Text Placeholder 6">
            <a:extLst>
              <a:ext uri="{FF2B5EF4-FFF2-40B4-BE49-F238E27FC236}">
                <a16:creationId xmlns:a16="http://schemas.microsoft.com/office/drawing/2014/main" id="{949D88D1-F09A-8660-D37B-215B3F967CA4}"/>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FA337742-7FDA-62B0-BBBE-DB645CC1737E}"/>
              </a:ext>
            </a:extLst>
          </p:cNvPr>
          <p:cNvSpPr>
            <a:spLocks noGrp="1"/>
          </p:cNvSpPr>
          <p:nvPr>
            <p:ph type="title"/>
          </p:nvPr>
        </p:nvSpPr>
        <p:spPr>
          <a:xfrm>
            <a:off x="595100" y="192386"/>
            <a:ext cx="2900575" cy="1036340"/>
          </a:xfrm>
        </p:spPr>
        <p:txBody>
          <a:bodyPr/>
          <a:lstStyle/>
          <a:p>
            <a:r>
              <a:rPr lang="en-US" sz="3600" dirty="0"/>
              <a:t>Full Record Display</a:t>
            </a:r>
          </a:p>
        </p:txBody>
      </p:sp>
      <p:pic>
        <p:nvPicPr>
          <p:cNvPr id="1028" name="Picture 4">
            <a:extLst>
              <a:ext uri="{FF2B5EF4-FFF2-40B4-BE49-F238E27FC236}">
                <a16:creationId xmlns:a16="http://schemas.microsoft.com/office/drawing/2014/main" id="{D7C6E31D-ED38-DCB4-515C-0752B7F5F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9526"/>
            <a:ext cx="7210425" cy="679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8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F5F1-B0A6-2F53-18A9-296B23B78A2C}"/>
            </a:ext>
          </a:extLst>
        </p:cNvPr>
        <p:cNvGrpSpPr/>
        <p:nvPr/>
      </p:nvGrpSpPr>
      <p:grpSpPr>
        <a:xfrm>
          <a:off x="0" y="0"/>
          <a:ext cx="0" cy="0"/>
          <a:chOff x="0" y="0"/>
          <a:chExt cx="0" cy="0"/>
        </a:xfrm>
      </p:grpSpPr>
      <p:pic>
        <p:nvPicPr>
          <p:cNvPr id="16" name="Picture Placeholder 15" descr="Beaded bracelet worn by computer user">
            <a:extLst>
              <a:ext uri="{FF2B5EF4-FFF2-40B4-BE49-F238E27FC236}">
                <a16:creationId xmlns:a16="http://schemas.microsoft.com/office/drawing/2014/main" id="{AD8D8E31-57B5-F87F-29B8-6F4E97EEFA2C}"/>
              </a:ext>
            </a:extLst>
          </p:cNvPr>
          <p:cNvPicPr>
            <a:picLocks noGrp="1" noChangeAspect="1"/>
          </p:cNvPicPr>
          <p:nvPr>
            <p:ph type="pic" sz="quarter" idx="12"/>
          </p:nvPr>
        </p:nvPicPr>
        <p:blipFill>
          <a:blip r:embed="rId2"/>
          <a:srcRect t="40093" b="40093"/>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004AD978-0CA4-9CEE-F367-31138B45857C}"/>
              </a:ext>
            </a:extLst>
          </p:cNvPr>
          <p:cNvSpPr>
            <a:spLocks noGrp="1"/>
          </p:cNvSpPr>
          <p:nvPr>
            <p:ph type="body" sz="quarter" idx="11"/>
          </p:nvPr>
        </p:nvSpPr>
        <p:spPr>
          <a:xfrm>
            <a:off x="373431" y="2086377"/>
            <a:ext cx="4608142" cy="4447773"/>
          </a:xfrm>
        </p:spPr>
        <p:txBody>
          <a:bodyPr>
            <a:normAutofit/>
          </a:bodyPr>
          <a:lstStyle/>
          <a:p>
            <a:r>
              <a:rPr lang="en-US" sz="1600" dirty="0"/>
              <a:t>Improvements have been made to the User/Patron Account area.</a:t>
            </a:r>
          </a:p>
          <a:p>
            <a:r>
              <a:rPr lang="en-US" sz="1600" dirty="0"/>
              <a:t>The Search bar and header always appear across the top for quick navigation.</a:t>
            </a:r>
          </a:p>
          <a:p>
            <a:r>
              <a:rPr lang="en-US" sz="1600" dirty="0"/>
              <a:t>Easy User Dashboard Configuration table to display (or not) the different activities in the user area (Loans, Requests, Fines and Fees, Saved Records, Saved Searches, Search History, Settings – which includes password maintenance, choose library notices, expiry date, etc.). Settings are found in Configuration / Discovery &gt; Library Card Configurations &gt; User Dashboard Configuration. Each different category can be enabled/disabled and also specified to be included in the OVERVIEW section of the display.</a:t>
            </a:r>
          </a:p>
          <a:p>
            <a:r>
              <a:rPr lang="en-US" sz="1600" dirty="0"/>
              <a:t>The OVERVIEW display is shown here but when you click into each area, it gives more related details.</a:t>
            </a:r>
          </a:p>
        </p:txBody>
      </p:sp>
      <p:sp>
        <p:nvSpPr>
          <p:cNvPr id="4" name="Text Placeholder 3">
            <a:extLst>
              <a:ext uri="{FF2B5EF4-FFF2-40B4-BE49-F238E27FC236}">
                <a16:creationId xmlns:a16="http://schemas.microsoft.com/office/drawing/2014/main" id="{4CB861D0-614B-745A-9930-9E264DC658A0}"/>
              </a:ext>
            </a:extLst>
          </p:cNvPr>
          <p:cNvSpPr>
            <a:spLocks noGrp="1"/>
          </p:cNvSpPr>
          <p:nvPr>
            <p:ph type="body" sz="quarter" idx="13"/>
          </p:nvPr>
        </p:nvSpPr>
        <p:spPr>
          <a:xfrm>
            <a:off x="5940181" y="5839780"/>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EE22FC38-5DE8-0769-5D4B-CA28DE73ACE5}"/>
              </a:ext>
            </a:extLst>
          </p:cNvPr>
          <p:cNvSpPr>
            <a:spLocks noGrp="1"/>
          </p:cNvSpPr>
          <p:nvPr>
            <p:ph type="body" sz="quarter" idx="14"/>
          </p:nvPr>
        </p:nvSpPr>
        <p:spPr>
          <a:xfrm>
            <a:off x="5164505" y="5524499"/>
            <a:ext cx="4294206" cy="217754"/>
          </a:xfrm>
        </p:spPr>
        <p:txBody>
          <a:bodyPr>
            <a:normAutofit fontScale="77500" lnSpcReduction="20000"/>
          </a:bodyPr>
          <a:lstStyle/>
          <a:p>
            <a:r>
              <a:rPr lang="en-US" dirty="0"/>
              <a:t> </a:t>
            </a:r>
          </a:p>
        </p:txBody>
      </p:sp>
      <p:sp>
        <p:nvSpPr>
          <p:cNvPr id="6" name="Text Placeholder 5">
            <a:extLst>
              <a:ext uri="{FF2B5EF4-FFF2-40B4-BE49-F238E27FC236}">
                <a16:creationId xmlns:a16="http://schemas.microsoft.com/office/drawing/2014/main" id="{5D169B0A-BF72-1173-6BC3-9F711704809C}"/>
              </a:ext>
            </a:extLst>
          </p:cNvPr>
          <p:cNvSpPr>
            <a:spLocks noGrp="1"/>
          </p:cNvSpPr>
          <p:nvPr>
            <p:ph type="body" sz="quarter" idx="15"/>
          </p:nvPr>
        </p:nvSpPr>
        <p:spPr>
          <a:xfrm>
            <a:off x="6387296" y="5877880"/>
            <a:ext cx="4294206" cy="656270"/>
          </a:xfrm>
        </p:spPr>
        <p:txBody>
          <a:bodyPr/>
          <a:lstStyle/>
          <a:p>
            <a:r>
              <a:rPr lang="en-US" dirty="0"/>
              <a:t> </a:t>
            </a:r>
          </a:p>
        </p:txBody>
      </p:sp>
      <p:sp>
        <p:nvSpPr>
          <p:cNvPr id="7" name="Text Placeholder 6">
            <a:extLst>
              <a:ext uri="{FF2B5EF4-FFF2-40B4-BE49-F238E27FC236}">
                <a16:creationId xmlns:a16="http://schemas.microsoft.com/office/drawing/2014/main" id="{E13028D9-FB83-462B-D310-E509C1ABD816}"/>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A63B2C95-8B56-805A-0711-810B0E845180}"/>
              </a:ext>
            </a:extLst>
          </p:cNvPr>
          <p:cNvSpPr>
            <a:spLocks noGrp="1"/>
          </p:cNvSpPr>
          <p:nvPr>
            <p:ph type="title"/>
          </p:nvPr>
        </p:nvSpPr>
        <p:spPr>
          <a:xfrm>
            <a:off x="595100" y="192386"/>
            <a:ext cx="2900575" cy="1036340"/>
          </a:xfrm>
        </p:spPr>
        <p:txBody>
          <a:bodyPr/>
          <a:lstStyle/>
          <a:p>
            <a:r>
              <a:rPr lang="en-US" sz="3600" dirty="0"/>
              <a:t>Enhanced User Area</a:t>
            </a:r>
          </a:p>
        </p:txBody>
      </p:sp>
      <p:pic>
        <p:nvPicPr>
          <p:cNvPr id="2052" name="Picture 4">
            <a:extLst>
              <a:ext uri="{FF2B5EF4-FFF2-40B4-BE49-F238E27FC236}">
                <a16:creationId xmlns:a16="http://schemas.microsoft.com/office/drawing/2014/main" id="{5414BDE6-E1FB-BB64-4558-0C6A9F7DA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4" y="-50277"/>
            <a:ext cx="71056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59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0A43-70F0-BC8A-3B3C-AABD23FB07B9}"/>
            </a:ext>
          </a:extLst>
        </p:cNvPr>
        <p:cNvGrpSpPr/>
        <p:nvPr/>
      </p:nvGrpSpPr>
      <p:grpSpPr>
        <a:xfrm>
          <a:off x="0" y="0"/>
          <a:ext cx="0" cy="0"/>
          <a:chOff x="0" y="0"/>
          <a:chExt cx="0" cy="0"/>
        </a:xfrm>
      </p:grpSpPr>
      <p:pic>
        <p:nvPicPr>
          <p:cNvPr id="16" name="Picture Placeholder 15" descr="Wall covered in sticky notes">
            <a:extLst>
              <a:ext uri="{FF2B5EF4-FFF2-40B4-BE49-F238E27FC236}">
                <a16:creationId xmlns:a16="http://schemas.microsoft.com/office/drawing/2014/main" id="{F54AF10A-EBBF-7E39-4D5E-7A89EC5D40F7}"/>
              </a:ext>
            </a:extLst>
          </p:cNvPr>
          <p:cNvPicPr>
            <a:picLocks noGrp="1" noChangeAspect="1"/>
          </p:cNvPicPr>
          <p:nvPr>
            <p:ph type="pic" sz="quarter" idx="12"/>
          </p:nvPr>
        </p:nvPicPr>
        <p:blipFill>
          <a:blip r:embed="rId2"/>
          <a:srcRect t="27709" b="27709"/>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C0D46B26-3F12-DBA6-90AD-DB428195E2CF}"/>
              </a:ext>
            </a:extLst>
          </p:cNvPr>
          <p:cNvSpPr>
            <a:spLocks noGrp="1"/>
          </p:cNvSpPr>
          <p:nvPr>
            <p:ph type="body" sz="quarter" idx="11"/>
          </p:nvPr>
        </p:nvSpPr>
        <p:spPr>
          <a:xfrm>
            <a:off x="373430" y="2086377"/>
            <a:ext cx="11628070" cy="4447773"/>
          </a:xfrm>
        </p:spPr>
        <p:txBody>
          <a:bodyPr>
            <a:normAutofit/>
          </a:bodyPr>
          <a:lstStyle/>
          <a:p>
            <a:r>
              <a:rPr lang="en-US" sz="1800" dirty="0"/>
              <a:t>When duplicating your view to NDE, check the brief display fields as they are reset to the OTB configuration. Any customizations will have to be replicated in the new view. OTB fields are: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Vernacular Title ; Title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Creator ; Contributor</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Creation date</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Is Part Of</a:t>
            </a:r>
          </a:p>
          <a:p>
            <a:r>
              <a:rPr lang="en-US" sz="1800" dirty="0"/>
              <a:t>As you work on your NDE view, any changes made to your current view that you want to use going forward, should be replicated on your NDE view also.</a:t>
            </a:r>
          </a:p>
          <a:p>
            <a:r>
              <a:rPr lang="en-US" sz="1800" dirty="0"/>
              <a:t>Primo Studio is NOT available with NDE UI. The functionality has been transitioned to the ALMA configuration where you can manage options previously supported such as branding themes and add-on configurations. Some of this functionality is still in development.</a:t>
            </a:r>
          </a:p>
          <a:p>
            <a:r>
              <a:rPr lang="en-US" sz="1800" dirty="0"/>
              <a:t>In the Manage Customization Package tab, the color theme contains a limited choice of colors.</a:t>
            </a:r>
          </a:p>
          <a:p>
            <a:r>
              <a:rPr lang="en-US" sz="1800" dirty="0"/>
              <a:t>Features NOT SCHEDULED for NDE include the RSS from saved searches, personalizing search results, and pre-filters in the basic search.</a:t>
            </a:r>
          </a:p>
        </p:txBody>
      </p:sp>
      <p:sp>
        <p:nvSpPr>
          <p:cNvPr id="4" name="Text Placeholder 3">
            <a:extLst>
              <a:ext uri="{FF2B5EF4-FFF2-40B4-BE49-F238E27FC236}">
                <a16:creationId xmlns:a16="http://schemas.microsoft.com/office/drawing/2014/main" id="{86F655E0-B727-AF97-064E-9B5A9AD27C6F}"/>
              </a:ext>
            </a:extLst>
          </p:cNvPr>
          <p:cNvSpPr>
            <a:spLocks noGrp="1"/>
          </p:cNvSpPr>
          <p:nvPr>
            <p:ph type="body" sz="quarter" idx="13"/>
          </p:nvPr>
        </p:nvSpPr>
        <p:spPr>
          <a:xfrm>
            <a:off x="444256" y="5784326"/>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D7E8F5D7-9368-F3EA-B722-2138F866922E}"/>
              </a:ext>
            </a:extLst>
          </p:cNvPr>
          <p:cNvSpPr>
            <a:spLocks noGrp="1"/>
          </p:cNvSpPr>
          <p:nvPr>
            <p:ph type="body" sz="quarter" idx="14"/>
          </p:nvPr>
        </p:nvSpPr>
        <p:spPr>
          <a:xfrm>
            <a:off x="5164505" y="5524499"/>
            <a:ext cx="4294206" cy="217754"/>
          </a:xfrm>
        </p:spPr>
        <p:txBody>
          <a:bodyPr>
            <a:normAutofit fontScale="77500" lnSpcReduction="20000"/>
          </a:bodyPr>
          <a:lstStyle/>
          <a:p>
            <a:r>
              <a:rPr lang="en-US" dirty="0"/>
              <a:t> </a:t>
            </a:r>
          </a:p>
        </p:txBody>
      </p:sp>
      <p:sp>
        <p:nvSpPr>
          <p:cNvPr id="6" name="Text Placeholder 5">
            <a:extLst>
              <a:ext uri="{FF2B5EF4-FFF2-40B4-BE49-F238E27FC236}">
                <a16:creationId xmlns:a16="http://schemas.microsoft.com/office/drawing/2014/main" id="{0C135DB4-BF51-67CE-BB0B-1C7EA8B74406}"/>
              </a:ext>
            </a:extLst>
          </p:cNvPr>
          <p:cNvSpPr>
            <a:spLocks noGrp="1"/>
          </p:cNvSpPr>
          <p:nvPr>
            <p:ph type="body" sz="quarter" idx="15"/>
          </p:nvPr>
        </p:nvSpPr>
        <p:spPr>
          <a:xfrm>
            <a:off x="6238876" y="6286500"/>
            <a:ext cx="5762624" cy="323850"/>
          </a:xfrm>
        </p:spPr>
        <p:txBody>
          <a:bodyPr>
            <a:normAutofit/>
          </a:bodyPr>
          <a:lstStyle/>
          <a:p>
            <a:pPr lvl="0"/>
            <a:r>
              <a:rPr lang="en-US" dirty="0"/>
              <a:t> </a:t>
            </a:r>
          </a:p>
        </p:txBody>
      </p:sp>
      <p:sp>
        <p:nvSpPr>
          <p:cNvPr id="7" name="Text Placeholder 6">
            <a:extLst>
              <a:ext uri="{FF2B5EF4-FFF2-40B4-BE49-F238E27FC236}">
                <a16:creationId xmlns:a16="http://schemas.microsoft.com/office/drawing/2014/main" id="{3E15A19C-6775-85C4-014F-BCD3F4C01E58}"/>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D07B764B-4E62-D36C-2022-42CD0E21AB11}"/>
              </a:ext>
            </a:extLst>
          </p:cNvPr>
          <p:cNvSpPr>
            <a:spLocks noGrp="1"/>
          </p:cNvSpPr>
          <p:nvPr>
            <p:ph type="title"/>
          </p:nvPr>
        </p:nvSpPr>
        <p:spPr>
          <a:xfrm>
            <a:off x="595100" y="192386"/>
            <a:ext cx="2900575" cy="1036340"/>
          </a:xfrm>
        </p:spPr>
        <p:txBody>
          <a:bodyPr/>
          <a:lstStyle/>
          <a:p>
            <a:r>
              <a:rPr lang="en-US" sz="3600" dirty="0"/>
              <a:t>Other Items to Note</a:t>
            </a:r>
          </a:p>
        </p:txBody>
      </p:sp>
    </p:spTree>
    <p:extLst>
      <p:ext uri="{BB962C8B-B14F-4D97-AF65-F5344CB8AC3E}">
        <p14:creationId xmlns:p14="http://schemas.microsoft.com/office/powerpoint/2010/main" val="331249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892D1-7D74-41B1-7F66-19C5950ADF80}"/>
            </a:ext>
          </a:extLst>
        </p:cNvPr>
        <p:cNvGrpSpPr/>
        <p:nvPr/>
      </p:nvGrpSpPr>
      <p:grpSpPr>
        <a:xfrm>
          <a:off x="0" y="0"/>
          <a:ext cx="0" cy="0"/>
          <a:chOff x="0" y="0"/>
          <a:chExt cx="0" cy="0"/>
        </a:xfrm>
      </p:grpSpPr>
      <p:pic>
        <p:nvPicPr>
          <p:cNvPr id="16" name="Picture Placeholder 15" descr="Wall covered in sticky notes">
            <a:extLst>
              <a:ext uri="{FF2B5EF4-FFF2-40B4-BE49-F238E27FC236}">
                <a16:creationId xmlns:a16="http://schemas.microsoft.com/office/drawing/2014/main" id="{D17C0155-4541-AED6-EA3F-2D5F20745373}"/>
              </a:ext>
            </a:extLst>
          </p:cNvPr>
          <p:cNvPicPr>
            <a:picLocks noGrp="1" noChangeAspect="1"/>
          </p:cNvPicPr>
          <p:nvPr>
            <p:ph type="pic" sz="quarter" idx="12"/>
          </p:nvPr>
        </p:nvPicPr>
        <p:blipFill>
          <a:blip r:embed="rId2"/>
          <a:srcRect t="27709" b="27709"/>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41AB978B-3AF2-DCB7-336F-7A9952661BBA}"/>
              </a:ext>
            </a:extLst>
          </p:cNvPr>
          <p:cNvSpPr>
            <a:spLocks noGrp="1"/>
          </p:cNvSpPr>
          <p:nvPr>
            <p:ph type="body" sz="quarter" idx="11"/>
          </p:nvPr>
        </p:nvSpPr>
        <p:spPr>
          <a:xfrm>
            <a:off x="373430" y="6440596"/>
            <a:ext cx="5722570" cy="93554"/>
          </a:xfrm>
        </p:spPr>
        <p:txBody>
          <a:bodyPr>
            <a:normAutofit fontScale="25000" lnSpcReduction="20000"/>
          </a:bodyPr>
          <a:lstStyle/>
          <a:p>
            <a:r>
              <a:rPr lang="en-US" dirty="0"/>
              <a:t> </a:t>
            </a:r>
          </a:p>
        </p:txBody>
      </p:sp>
      <p:sp>
        <p:nvSpPr>
          <p:cNvPr id="4" name="Text Placeholder 3">
            <a:extLst>
              <a:ext uri="{FF2B5EF4-FFF2-40B4-BE49-F238E27FC236}">
                <a16:creationId xmlns:a16="http://schemas.microsoft.com/office/drawing/2014/main" id="{5711B522-70DF-765C-C5A2-CDB0E86E8761}"/>
              </a:ext>
            </a:extLst>
          </p:cNvPr>
          <p:cNvSpPr>
            <a:spLocks noGrp="1"/>
          </p:cNvSpPr>
          <p:nvPr>
            <p:ph type="body" sz="quarter" idx="13"/>
          </p:nvPr>
        </p:nvSpPr>
        <p:spPr>
          <a:xfrm>
            <a:off x="444256" y="5784326"/>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31E73168-B15F-528D-EB59-3FC0EC62FD34}"/>
              </a:ext>
            </a:extLst>
          </p:cNvPr>
          <p:cNvSpPr>
            <a:spLocks noGrp="1"/>
          </p:cNvSpPr>
          <p:nvPr>
            <p:ph type="body" sz="quarter" idx="14"/>
          </p:nvPr>
        </p:nvSpPr>
        <p:spPr>
          <a:xfrm>
            <a:off x="5164505" y="5524499"/>
            <a:ext cx="4294206" cy="217754"/>
          </a:xfrm>
        </p:spPr>
        <p:txBody>
          <a:bodyPr>
            <a:normAutofit fontScale="77500" lnSpcReduction="20000"/>
          </a:bodyPr>
          <a:lstStyle/>
          <a:p>
            <a:r>
              <a:rPr lang="en-US" dirty="0"/>
              <a:t> </a:t>
            </a:r>
          </a:p>
        </p:txBody>
      </p:sp>
      <p:sp>
        <p:nvSpPr>
          <p:cNvPr id="6" name="Text Placeholder 5">
            <a:extLst>
              <a:ext uri="{FF2B5EF4-FFF2-40B4-BE49-F238E27FC236}">
                <a16:creationId xmlns:a16="http://schemas.microsoft.com/office/drawing/2014/main" id="{19ECE3CF-2FC3-238E-7101-4445F6F4AA1A}"/>
              </a:ext>
            </a:extLst>
          </p:cNvPr>
          <p:cNvSpPr>
            <a:spLocks noGrp="1"/>
          </p:cNvSpPr>
          <p:nvPr>
            <p:ph type="body" sz="quarter" idx="15"/>
          </p:nvPr>
        </p:nvSpPr>
        <p:spPr>
          <a:xfrm>
            <a:off x="304800" y="2086379"/>
            <a:ext cx="11696700" cy="4523971"/>
          </a:xfrm>
        </p:spPr>
        <p:txBody>
          <a:bodyPr>
            <a:normAutofit/>
          </a:bodyPr>
          <a:lstStyle/>
          <a:p>
            <a:pPr lvl="0"/>
            <a:r>
              <a:rPr lang="en-US" sz="1800" dirty="0"/>
              <a:t>New method for finding the display-label codes has been implemented in the NDE UI: label codes can be found by adding &amp;</a:t>
            </a:r>
            <a:r>
              <a:rPr lang="en-US" sz="1800" dirty="0" err="1"/>
              <a:t>debugLabels</a:t>
            </a:r>
            <a:r>
              <a:rPr lang="en-US" sz="1800" dirty="0"/>
              <a:t>=true at the end of the URL of the Primo VE page and pressing </a:t>
            </a:r>
            <a:r>
              <a:rPr lang="en-US" sz="1800" b="1" dirty="0"/>
              <a:t>Enter</a:t>
            </a:r>
            <a:r>
              <a:rPr lang="en-US" sz="1800" dirty="0"/>
              <a:t> to reload the page. The page then opens with all the configurable labels replaced by their codes.</a:t>
            </a:r>
          </a:p>
          <a:p>
            <a:pPr lvl="0"/>
            <a:endParaRPr lang="en-US" sz="1800" dirty="0"/>
          </a:p>
          <a:p>
            <a:pPr lvl="0"/>
            <a:r>
              <a:rPr lang="en-US" sz="1800" dirty="0" err="1"/>
              <a:t>Mixpanel</a:t>
            </a:r>
            <a:r>
              <a:rPr lang="en-US" sz="1800" dirty="0"/>
              <a:t> – Analytics for NDE. ODIN Office will submit request for setup so it is ready when you go live. Any Analytics you may want from Primo using OBI should be retrieved before transitioning to NDE.</a:t>
            </a:r>
          </a:p>
          <a:p>
            <a:pPr lvl="0"/>
            <a:endParaRPr lang="en-US" sz="1800" dirty="0"/>
          </a:p>
          <a:p>
            <a:pPr lvl="0"/>
            <a:r>
              <a:rPr lang="en-US" sz="1800" dirty="0"/>
              <a:t>May 2026 release – configuration for NDE Homepage with ALMA DISCOVERY</a:t>
            </a:r>
          </a:p>
          <a:p>
            <a:pPr lvl="0"/>
            <a:endParaRPr lang="en-US" sz="1800" dirty="0"/>
          </a:p>
          <a:p>
            <a:pPr lvl="0"/>
            <a:r>
              <a:rPr lang="en-US" sz="1800" dirty="0"/>
              <a:t>August 2026 release – booking request form, embedded showcase in landing page, barcode search.</a:t>
            </a:r>
          </a:p>
          <a:p>
            <a:endParaRPr lang="en-US" sz="1800" dirty="0"/>
          </a:p>
          <a:p>
            <a:r>
              <a:rPr lang="en-US" sz="1800" dirty="0"/>
              <a:t>If using a search box to search in VE from your library page or elsewhere, the queries are automatically redirected to NDE after you go live – no need to create new search box.</a:t>
            </a:r>
          </a:p>
          <a:p>
            <a:pPr lvl="0"/>
            <a:endParaRPr lang="en-US" sz="1800" dirty="0"/>
          </a:p>
          <a:p>
            <a:r>
              <a:rPr lang="en-US" sz="1800" dirty="0"/>
              <a:t>Recommend copying your existing </a:t>
            </a:r>
            <a:r>
              <a:rPr lang="en-US" sz="1800" dirty="0" err="1"/>
              <a:t>PrimoVE</a:t>
            </a:r>
            <a:r>
              <a:rPr lang="en-US" sz="1800" dirty="0"/>
              <a:t> view and naming it to reflect it was the Primo VE used prior to NDE cutover. Once you switch over to NDE, all traffic to your Primo view will go to the NDE view and you will not be able to access the old one.</a:t>
            </a:r>
          </a:p>
        </p:txBody>
      </p:sp>
      <p:sp>
        <p:nvSpPr>
          <p:cNvPr id="7" name="Text Placeholder 6">
            <a:extLst>
              <a:ext uri="{FF2B5EF4-FFF2-40B4-BE49-F238E27FC236}">
                <a16:creationId xmlns:a16="http://schemas.microsoft.com/office/drawing/2014/main" id="{BA64E921-1804-8427-C4BA-74EC286BCECE}"/>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C76F80DB-3B7E-9C89-AC80-7E5A59260183}"/>
              </a:ext>
            </a:extLst>
          </p:cNvPr>
          <p:cNvSpPr>
            <a:spLocks noGrp="1"/>
          </p:cNvSpPr>
          <p:nvPr>
            <p:ph type="title"/>
          </p:nvPr>
        </p:nvSpPr>
        <p:spPr>
          <a:xfrm>
            <a:off x="595100" y="192386"/>
            <a:ext cx="2900575" cy="1036340"/>
          </a:xfrm>
        </p:spPr>
        <p:txBody>
          <a:bodyPr/>
          <a:lstStyle/>
          <a:p>
            <a:r>
              <a:rPr lang="en-US" sz="3600" dirty="0"/>
              <a:t>Other Items to Note</a:t>
            </a:r>
          </a:p>
        </p:txBody>
      </p:sp>
    </p:spTree>
    <p:extLst>
      <p:ext uri="{BB962C8B-B14F-4D97-AF65-F5344CB8AC3E}">
        <p14:creationId xmlns:p14="http://schemas.microsoft.com/office/powerpoint/2010/main" val="176034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58EC-9F3F-7CAC-0A6D-D727341498F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C01ECD3-AFF6-4341-BD58-1B9D838FE2AD}"/>
              </a:ext>
            </a:extLst>
          </p:cNvPr>
          <p:cNvSpPr>
            <a:spLocks noGrp="1"/>
          </p:cNvSpPr>
          <p:nvPr>
            <p:ph type="body" sz="quarter" idx="17"/>
          </p:nvPr>
        </p:nvSpPr>
        <p:spPr>
          <a:xfrm>
            <a:off x="7718323" y="657224"/>
            <a:ext cx="3977648" cy="1290727"/>
          </a:xfrm>
        </p:spPr>
        <p:txBody>
          <a:bodyPr>
            <a:normAutofit/>
          </a:bodyPr>
          <a:lstStyle/>
          <a:p>
            <a:pPr algn="ctr"/>
            <a:r>
              <a:rPr lang="en-US" sz="1600" dirty="0"/>
              <a:t>BRANDING: themes, icons, favicon, CSS and logo (must be .</a:t>
            </a:r>
            <a:r>
              <a:rPr lang="en-US" sz="1600" dirty="0" err="1"/>
              <a:t>png</a:t>
            </a:r>
            <a:r>
              <a:rPr lang="en-US" sz="1600" dirty="0"/>
              <a:t> or .</a:t>
            </a:r>
            <a:r>
              <a:rPr lang="en-US" sz="1600" dirty="0" err="1"/>
              <a:t>svg</a:t>
            </a:r>
            <a:r>
              <a:rPr lang="en-US" sz="1600" dirty="0"/>
              <a:t> format with max dimensions of H: 100 </a:t>
            </a:r>
            <a:r>
              <a:rPr lang="en-US" sz="1600" dirty="0" err="1"/>
              <a:t>px</a:t>
            </a:r>
            <a:r>
              <a:rPr lang="en-US" sz="1600" dirty="0"/>
              <a:t> and W: 300 </a:t>
            </a:r>
            <a:r>
              <a:rPr lang="en-US" sz="1600" dirty="0" err="1"/>
              <a:t>px</a:t>
            </a:r>
            <a:r>
              <a:rPr lang="en-US" sz="1600" dirty="0"/>
              <a:t> and file size cannot exceed 30 KB)</a:t>
            </a:r>
          </a:p>
        </p:txBody>
      </p:sp>
      <p:sp>
        <p:nvSpPr>
          <p:cNvPr id="20" name="Text Placeholder 19">
            <a:extLst>
              <a:ext uri="{FF2B5EF4-FFF2-40B4-BE49-F238E27FC236}">
                <a16:creationId xmlns:a16="http://schemas.microsoft.com/office/drawing/2014/main" id="{FDF0A4A4-8ADF-B44C-FFB9-E7B6E704E0C4}"/>
              </a:ext>
            </a:extLst>
          </p:cNvPr>
          <p:cNvSpPr>
            <a:spLocks noGrp="1"/>
          </p:cNvSpPr>
          <p:nvPr>
            <p:ph type="body" sz="quarter" idx="18"/>
          </p:nvPr>
        </p:nvSpPr>
        <p:spPr>
          <a:xfrm>
            <a:off x="7718323" y="1947952"/>
            <a:ext cx="3977648" cy="1481047"/>
          </a:xfrm>
        </p:spPr>
        <p:txBody>
          <a:bodyPr>
            <a:normAutofit/>
          </a:bodyPr>
          <a:lstStyle/>
          <a:p>
            <a:pPr algn="ctr"/>
            <a:r>
              <a:rPr lang="en-US" sz="1600" dirty="0"/>
              <a:t>LANDING PAGE: elements to include such as library hours link, welcome message above search box, search tips, background image, header/footer contents, etc.</a:t>
            </a:r>
          </a:p>
        </p:txBody>
      </p:sp>
      <p:sp>
        <p:nvSpPr>
          <p:cNvPr id="21" name="Text Placeholder 20">
            <a:extLst>
              <a:ext uri="{FF2B5EF4-FFF2-40B4-BE49-F238E27FC236}">
                <a16:creationId xmlns:a16="http://schemas.microsoft.com/office/drawing/2014/main" id="{190190CE-7BEF-801F-B866-6511C1F3DBE0}"/>
              </a:ext>
            </a:extLst>
          </p:cNvPr>
          <p:cNvSpPr>
            <a:spLocks noGrp="1"/>
          </p:cNvSpPr>
          <p:nvPr>
            <p:ph type="body" sz="quarter" idx="19"/>
          </p:nvPr>
        </p:nvSpPr>
        <p:spPr/>
        <p:txBody>
          <a:bodyPr>
            <a:normAutofit/>
          </a:bodyPr>
          <a:lstStyle/>
          <a:p>
            <a:pPr algn="ctr"/>
            <a:r>
              <a:rPr lang="en-US" sz="1600" dirty="0"/>
              <a:t>MAIN MENU OPTIONS: do you need a change in choices, order, wording?</a:t>
            </a:r>
          </a:p>
        </p:txBody>
      </p:sp>
      <p:sp>
        <p:nvSpPr>
          <p:cNvPr id="22" name="Text Placeholder 21">
            <a:extLst>
              <a:ext uri="{FF2B5EF4-FFF2-40B4-BE49-F238E27FC236}">
                <a16:creationId xmlns:a16="http://schemas.microsoft.com/office/drawing/2014/main" id="{AEF47511-D7C0-4ED0-6034-48AFEFA08537}"/>
              </a:ext>
            </a:extLst>
          </p:cNvPr>
          <p:cNvSpPr>
            <a:spLocks noGrp="1"/>
          </p:cNvSpPr>
          <p:nvPr>
            <p:ph type="body" sz="quarter" idx="20"/>
          </p:nvPr>
        </p:nvSpPr>
        <p:spPr>
          <a:xfrm>
            <a:off x="7718323" y="4946993"/>
            <a:ext cx="3977648" cy="885235"/>
          </a:xfrm>
        </p:spPr>
        <p:txBody>
          <a:bodyPr>
            <a:normAutofit lnSpcReduction="10000"/>
          </a:bodyPr>
          <a:lstStyle/>
          <a:p>
            <a:pPr algn="ctr"/>
            <a:r>
              <a:rPr lang="en-US" sz="1600" dirty="0"/>
              <a:t>USER AREA: which library card options should be displayed – Loans, Requests, Fines and Fees, Saved Records, Saved Searches, Search History</a:t>
            </a:r>
          </a:p>
        </p:txBody>
      </p:sp>
      <p:sp>
        <p:nvSpPr>
          <p:cNvPr id="5" name="Title 4">
            <a:extLst>
              <a:ext uri="{FF2B5EF4-FFF2-40B4-BE49-F238E27FC236}">
                <a16:creationId xmlns:a16="http://schemas.microsoft.com/office/drawing/2014/main" id="{AFE50DB0-AEA5-6ABC-C1B8-7D076B6AEE80}"/>
              </a:ext>
            </a:extLst>
          </p:cNvPr>
          <p:cNvSpPr>
            <a:spLocks noGrp="1"/>
          </p:cNvSpPr>
          <p:nvPr>
            <p:ph type="title"/>
          </p:nvPr>
        </p:nvSpPr>
        <p:spPr/>
        <p:txBody>
          <a:bodyPr/>
          <a:lstStyle/>
          <a:p>
            <a:r>
              <a:rPr lang="en-US" dirty="0"/>
              <a:t>How to plan for the transition</a:t>
            </a:r>
          </a:p>
        </p:txBody>
      </p:sp>
      <p:sp>
        <p:nvSpPr>
          <p:cNvPr id="66" name="Text Placeholder 65">
            <a:extLst>
              <a:ext uri="{FF2B5EF4-FFF2-40B4-BE49-F238E27FC236}">
                <a16:creationId xmlns:a16="http://schemas.microsoft.com/office/drawing/2014/main" id="{97BA7D7D-37D5-3244-CE13-F9156FEF10B9}"/>
              </a:ext>
            </a:extLst>
          </p:cNvPr>
          <p:cNvSpPr>
            <a:spLocks noGrp="1"/>
          </p:cNvSpPr>
          <p:nvPr>
            <p:ph type="body" sz="quarter" idx="12"/>
          </p:nvPr>
        </p:nvSpPr>
        <p:spPr>
          <a:xfrm>
            <a:off x="816450" y="2551582"/>
            <a:ext cx="4008437" cy="602887"/>
          </a:xfrm>
        </p:spPr>
        <p:txBody>
          <a:bodyPr>
            <a:normAutofit/>
          </a:bodyPr>
          <a:lstStyle/>
          <a:p>
            <a:r>
              <a:rPr lang="en-US" dirty="0"/>
              <a:t>A few items you will want to start to consider and discuss ... </a:t>
            </a:r>
          </a:p>
        </p:txBody>
      </p:sp>
      <p:sp>
        <p:nvSpPr>
          <p:cNvPr id="8" name="Text Placeholder 7">
            <a:extLst>
              <a:ext uri="{FF2B5EF4-FFF2-40B4-BE49-F238E27FC236}">
                <a16:creationId xmlns:a16="http://schemas.microsoft.com/office/drawing/2014/main" id="{93719797-D8AB-B015-E8C6-11343E3DA56D}"/>
              </a:ext>
            </a:extLst>
          </p:cNvPr>
          <p:cNvSpPr>
            <a:spLocks noGrp="1"/>
          </p:cNvSpPr>
          <p:nvPr>
            <p:ph type="body" sz="quarter" idx="11"/>
          </p:nvPr>
        </p:nvSpPr>
        <p:spPr>
          <a:xfrm>
            <a:off x="838200" y="3286125"/>
            <a:ext cx="4008438" cy="3143250"/>
          </a:xfrm>
        </p:spPr>
        <p:txBody>
          <a:bodyPr/>
          <a:lstStyle/>
          <a:p>
            <a:r>
              <a:rPr lang="en-US" sz="1600" dirty="0"/>
              <a:t>You will want to start thinking about and discussing a few things within your library. Things can be revisited and revised later but having a foundation to work with will make the initial customizations move along more quickly.</a:t>
            </a:r>
          </a:p>
          <a:p>
            <a:r>
              <a:rPr lang="en-US" sz="1600" dirty="0"/>
              <a:t>Current customizations applied to your view defined in the CUSTOMIZATION PACKAGE will NOT carry over to NDE and must be reconfigured if you wish to retain. If you need help evaluating what types of customizations are in your current view, submit a ticket and we will work with you to obtain that information.</a:t>
            </a:r>
          </a:p>
          <a:p>
            <a:endParaRPr lang="en-US" dirty="0"/>
          </a:p>
        </p:txBody>
      </p:sp>
      <p:pic>
        <p:nvPicPr>
          <p:cNvPr id="41" name="Picture Placeholder 40" descr="Home with solid fill">
            <a:extLst>
              <a:ext uri="{FF2B5EF4-FFF2-40B4-BE49-F238E27FC236}">
                <a16:creationId xmlns:a16="http://schemas.microsoft.com/office/drawing/2014/main" id="{674554D8-30A8-2D18-BAD2-A4708F60E508}"/>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a:stretch/>
        </p:blipFill>
        <p:spPr>
          <a:prstGeom prst="rect">
            <a:avLst/>
          </a:prstGeom>
        </p:spPr>
      </p:pic>
      <p:pic>
        <p:nvPicPr>
          <p:cNvPr id="6" name="Picture Placeholder 5" descr="Blueprint outline">
            <a:extLst>
              <a:ext uri="{FF2B5EF4-FFF2-40B4-BE49-F238E27FC236}">
                <a16:creationId xmlns:a16="http://schemas.microsoft.com/office/drawing/2014/main" id="{0A7EDDD8-078A-CA99-A860-C1C63708EC61}"/>
              </a:ext>
            </a:extLst>
          </p:cNvPr>
          <p:cNvPicPr>
            <a:picLocks noGrp="1" noChangeAspect="1"/>
          </p:cNvPicPr>
          <p:nvPr>
            <p:ph type="pic" sz="quarter" idx="13"/>
          </p:nvPr>
        </p:nvPicPr>
        <p:blipFill>
          <a:blip>
            <a:extLst>
              <a:ext uri="{96DAC541-7B7A-43D3-8B79-37D633B846F1}">
                <asvg:svgBlip xmlns:asvg="http://schemas.microsoft.com/office/drawing/2016/SVG/main" r:embed="rId3"/>
              </a:ext>
            </a:extLst>
          </a:blip>
          <a:srcRect/>
          <a:stretch/>
        </p:blipFill>
        <p:spPr>
          <a:prstGeom prst="ellipse">
            <a:avLst/>
          </a:prstGeom>
          <a:solidFill>
            <a:srgbClr val="FFFFFF"/>
          </a:solidFill>
          <a:ln w="19050">
            <a:noFill/>
          </a:ln>
        </p:spPr>
      </p:pic>
      <p:pic>
        <p:nvPicPr>
          <p:cNvPr id="14" name="Picture Placeholder 13" descr="Ui Ux with solid fill">
            <a:extLst>
              <a:ext uri="{FF2B5EF4-FFF2-40B4-BE49-F238E27FC236}">
                <a16:creationId xmlns:a16="http://schemas.microsoft.com/office/drawing/2014/main" id="{4CFACF4D-C4F2-2995-09D7-4B8F89C76240}"/>
              </a:ext>
            </a:extLst>
          </p:cNvPr>
          <p:cNvPicPr>
            <a:picLocks noGrp="1" noChangeAspect="1"/>
          </p:cNvPicPr>
          <p:nvPr>
            <p:ph type="pic" sz="quarter" idx="15"/>
          </p:nvPr>
        </p:nvPicPr>
        <p:blipFill>
          <a:blip>
            <a:extLst>
              <a:ext uri="{96DAC541-7B7A-43D3-8B79-37D633B846F1}">
                <asvg:svgBlip xmlns:asvg="http://schemas.microsoft.com/office/drawing/2016/SVG/main" r:embed="rId4"/>
              </a:ext>
            </a:extLst>
          </a:blip>
          <a:srcRect/>
          <a:stretch/>
        </p:blipFill>
        <p:spPr>
          <a:prstGeom prst="ellipse">
            <a:avLst/>
          </a:prstGeom>
          <a:solidFill>
            <a:srgbClr val="FFFFFF"/>
          </a:solidFill>
          <a:ln w="19050">
            <a:noFill/>
          </a:ln>
        </p:spPr>
      </p:pic>
      <p:pic>
        <p:nvPicPr>
          <p:cNvPr id="18" name="Picture Placeholder 17" descr="User with solid fill">
            <a:extLst>
              <a:ext uri="{FF2B5EF4-FFF2-40B4-BE49-F238E27FC236}">
                <a16:creationId xmlns:a16="http://schemas.microsoft.com/office/drawing/2014/main" id="{2E2088CF-B35A-8941-8DC4-A776FCBAC932}"/>
              </a:ext>
            </a:extLst>
          </p:cNvPr>
          <p:cNvPicPr>
            <a:picLocks noGrp="1" noChangeAspect="1"/>
          </p:cNvPicPr>
          <p:nvPr>
            <p:ph type="pic" sz="quarter" idx="16"/>
          </p:nvPr>
        </p:nvPicPr>
        <p:blipFill>
          <a:blip>
            <a:extLst>
              <a:ext uri="{96DAC541-7B7A-43D3-8B79-37D633B846F1}">
                <asvg:svgBlip xmlns:asvg="http://schemas.microsoft.com/office/drawing/2016/SVG/main" r:embed="rId5"/>
              </a:ext>
            </a:extLst>
          </a:blip>
          <a:srcRect/>
          <a:stretch/>
        </p:blipFill>
        <p:spPr>
          <a:prstGeom prst="ellipse">
            <a:avLst/>
          </a:prstGeom>
          <a:solidFill>
            <a:srgbClr val="FFFFFF"/>
          </a:solidFill>
          <a:ln w="19050">
            <a:noFill/>
          </a:ln>
        </p:spPr>
      </p:pic>
    </p:spTree>
    <p:extLst>
      <p:ext uri="{BB962C8B-B14F-4D97-AF65-F5344CB8AC3E}">
        <p14:creationId xmlns:p14="http://schemas.microsoft.com/office/powerpoint/2010/main" val="132176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623D-997B-9E30-D9A2-E132B7F8627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5E5CC19-4B2E-8336-808A-9D660536A08B}"/>
              </a:ext>
            </a:extLst>
          </p:cNvPr>
          <p:cNvSpPr>
            <a:spLocks noGrp="1"/>
          </p:cNvSpPr>
          <p:nvPr>
            <p:ph type="body" sz="quarter" idx="17"/>
          </p:nvPr>
        </p:nvSpPr>
        <p:spPr>
          <a:xfrm>
            <a:off x="7718323" y="1074809"/>
            <a:ext cx="3977648" cy="1125466"/>
          </a:xfrm>
        </p:spPr>
        <p:txBody>
          <a:bodyPr>
            <a:normAutofit/>
          </a:bodyPr>
          <a:lstStyle/>
          <a:p>
            <a:pPr algn="ctr"/>
            <a:r>
              <a:rPr lang="en-US" sz="1600" dirty="0"/>
              <a:t>Go NDE. Page contains list of resources, transition steps, features, release plan, best practices, and link to Cohort Program. </a:t>
            </a:r>
          </a:p>
        </p:txBody>
      </p:sp>
      <p:sp>
        <p:nvSpPr>
          <p:cNvPr id="20" name="Text Placeholder 19">
            <a:extLst>
              <a:ext uri="{FF2B5EF4-FFF2-40B4-BE49-F238E27FC236}">
                <a16:creationId xmlns:a16="http://schemas.microsoft.com/office/drawing/2014/main" id="{20F9ED19-F725-CF99-02BA-C35A3857319B}"/>
              </a:ext>
            </a:extLst>
          </p:cNvPr>
          <p:cNvSpPr>
            <a:spLocks noGrp="1"/>
          </p:cNvSpPr>
          <p:nvPr>
            <p:ph type="body" sz="quarter" idx="18"/>
          </p:nvPr>
        </p:nvSpPr>
        <p:spPr>
          <a:xfrm>
            <a:off x="7718323" y="2365536"/>
            <a:ext cx="3977648" cy="1125465"/>
          </a:xfrm>
        </p:spPr>
        <p:txBody>
          <a:bodyPr>
            <a:normAutofit/>
          </a:bodyPr>
          <a:lstStyle/>
          <a:p>
            <a:pPr algn="ctr"/>
            <a:r>
              <a:rPr lang="en-US" sz="1600" dirty="0"/>
              <a:t>NDE UI Transition Cohort Program is a 4 week structured training program designed to guide you through migration to NDE UI.</a:t>
            </a:r>
          </a:p>
        </p:txBody>
      </p:sp>
      <p:sp>
        <p:nvSpPr>
          <p:cNvPr id="21" name="Text Placeholder 20">
            <a:extLst>
              <a:ext uri="{FF2B5EF4-FFF2-40B4-BE49-F238E27FC236}">
                <a16:creationId xmlns:a16="http://schemas.microsoft.com/office/drawing/2014/main" id="{F3875329-F680-A1FF-81FE-FCD86B63B4F8}"/>
              </a:ext>
            </a:extLst>
          </p:cNvPr>
          <p:cNvSpPr>
            <a:spLocks noGrp="1"/>
          </p:cNvSpPr>
          <p:nvPr>
            <p:ph type="body" sz="quarter" idx="19"/>
          </p:nvPr>
        </p:nvSpPr>
        <p:spPr>
          <a:xfrm>
            <a:off x="7718323" y="3578124"/>
            <a:ext cx="3977648" cy="809835"/>
          </a:xfrm>
        </p:spPr>
        <p:txBody>
          <a:bodyPr>
            <a:normAutofit/>
          </a:bodyPr>
          <a:lstStyle/>
          <a:p>
            <a:pPr algn="ctr"/>
            <a:r>
              <a:rPr lang="en-US" sz="1600" dirty="0"/>
              <a:t>May 2026 Cohort registration is now open through April 16</a:t>
            </a:r>
            <a:r>
              <a:rPr lang="en-US" sz="1600" baseline="30000" dirty="0"/>
              <a:t>th</a:t>
            </a:r>
            <a:r>
              <a:rPr lang="en-US" sz="1600" dirty="0"/>
              <a:t> with program start date of May 4</a:t>
            </a:r>
            <a:r>
              <a:rPr lang="en-US" sz="1600" baseline="30000" dirty="0"/>
              <a:t>th</a:t>
            </a:r>
            <a:r>
              <a:rPr lang="en-US" sz="1600" dirty="0"/>
              <a:t>. </a:t>
            </a:r>
          </a:p>
        </p:txBody>
      </p:sp>
      <p:sp>
        <p:nvSpPr>
          <p:cNvPr id="22" name="Text Placeholder 21">
            <a:extLst>
              <a:ext uri="{FF2B5EF4-FFF2-40B4-BE49-F238E27FC236}">
                <a16:creationId xmlns:a16="http://schemas.microsoft.com/office/drawing/2014/main" id="{F084208D-8D2C-6618-211D-ED1FA89FA744}"/>
              </a:ext>
            </a:extLst>
          </p:cNvPr>
          <p:cNvSpPr>
            <a:spLocks noGrp="1"/>
          </p:cNvSpPr>
          <p:nvPr>
            <p:ph type="body" sz="quarter" idx="20"/>
          </p:nvPr>
        </p:nvSpPr>
        <p:spPr>
          <a:xfrm>
            <a:off x="7718323" y="4553223"/>
            <a:ext cx="3977648" cy="1418952"/>
          </a:xfrm>
        </p:spPr>
        <p:txBody>
          <a:bodyPr>
            <a:normAutofit/>
          </a:bodyPr>
          <a:lstStyle/>
          <a:p>
            <a:r>
              <a:rPr lang="en-US" sz="1600" dirty="0"/>
              <a:t>Registration link: </a:t>
            </a:r>
            <a:r>
              <a:rPr lang="en-US" sz="1600" dirty="0">
                <a:hlinkClick r:id="rId2"/>
              </a:rPr>
              <a:t>https://forms.office.com/r/jgRuaUKx7h</a:t>
            </a:r>
            <a:endParaRPr lang="en-US" sz="1600" dirty="0"/>
          </a:p>
          <a:p>
            <a:r>
              <a:rPr lang="en-US" sz="1600" dirty="0"/>
              <a:t>Note: for Q5 – are you planning to use Angular and advanced customization? Please answer YES.</a:t>
            </a:r>
          </a:p>
        </p:txBody>
      </p:sp>
      <p:sp>
        <p:nvSpPr>
          <p:cNvPr id="5" name="Title 4">
            <a:extLst>
              <a:ext uri="{FF2B5EF4-FFF2-40B4-BE49-F238E27FC236}">
                <a16:creationId xmlns:a16="http://schemas.microsoft.com/office/drawing/2014/main" id="{6E086E55-9434-77F8-C826-C89B16EA6DA3}"/>
              </a:ext>
            </a:extLst>
          </p:cNvPr>
          <p:cNvSpPr>
            <a:spLocks noGrp="1"/>
          </p:cNvSpPr>
          <p:nvPr>
            <p:ph type="title"/>
          </p:nvPr>
        </p:nvSpPr>
        <p:spPr/>
        <p:txBody>
          <a:bodyPr>
            <a:normAutofit/>
          </a:bodyPr>
          <a:lstStyle/>
          <a:p>
            <a:r>
              <a:rPr lang="en-US" dirty="0"/>
              <a:t>Training Opportunities</a:t>
            </a:r>
          </a:p>
        </p:txBody>
      </p:sp>
      <p:sp>
        <p:nvSpPr>
          <p:cNvPr id="66" name="Text Placeholder 65">
            <a:extLst>
              <a:ext uri="{FF2B5EF4-FFF2-40B4-BE49-F238E27FC236}">
                <a16:creationId xmlns:a16="http://schemas.microsoft.com/office/drawing/2014/main" id="{CB7AA7EE-D73A-923F-182D-5ED7ED6B0690}"/>
              </a:ext>
            </a:extLst>
          </p:cNvPr>
          <p:cNvSpPr>
            <a:spLocks noGrp="1"/>
          </p:cNvSpPr>
          <p:nvPr>
            <p:ph type="body" sz="quarter" idx="12"/>
          </p:nvPr>
        </p:nvSpPr>
        <p:spPr>
          <a:xfrm>
            <a:off x="816450" y="2551582"/>
            <a:ext cx="4008437" cy="602887"/>
          </a:xfrm>
        </p:spPr>
        <p:txBody>
          <a:bodyPr>
            <a:normAutofit/>
          </a:bodyPr>
          <a:lstStyle/>
          <a:p>
            <a:r>
              <a:rPr lang="en-US" dirty="0"/>
              <a:t>You are not alone …</a:t>
            </a:r>
          </a:p>
        </p:txBody>
      </p:sp>
      <p:sp>
        <p:nvSpPr>
          <p:cNvPr id="8" name="Text Placeholder 7">
            <a:extLst>
              <a:ext uri="{FF2B5EF4-FFF2-40B4-BE49-F238E27FC236}">
                <a16:creationId xmlns:a16="http://schemas.microsoft.com/office/drawing/2014/main" id="{DC0B83FF-0A87-8715-4E10-52C937FF465C}"/>
              </a:ext>
            </a:extLst>
          </p:cNvPr>
          <p:cNvSpPr>
            <a:spLocks noGrp="1"/>
          </p:cNvSpPr>
          <p:nvPr>
            <p:ph type="body" sz="quarter" idx="11"/>
          </p:nvPr>
        </p:nvSpPr>
        <p:spPr>
          <a:xfrm>
            <a:off x="838200" y="3324225"/>
            <a:ext cx="4008438" cy="2788963"/>
          </a:xfrm>
        </p:spPr>
        <p:txBody>
          <a:bodyPr/>
          <a:lstStyle/>
          <a:p>
            <a:r>
              <a:rPr lang="en-US" sz="1600" dirty="0"/>
              <a:t>Ex Libris offers numerous presentations and step-by-step documents including a 4-week Cohort Program explaining how to configure your NDE environment.</a:t>
            </a:r>
          </a:p>
          <a:p>
            <a:endParaRPr lang="en-US" sz="1600" dirty="0">
              <a:solidFill>
                <a:srgbClr val="FFFF00"/>
              </a:solidFill>
            </a:endParaRPr>
          </a:p>
          <a:p>
            <a:r>
              <a:rPr lang="en-US" sz="1600" dirty="0">
                <a:solidFill>
                  <a:srgbClr val="FFFF00"/>
                </a:solidFill>
                <a:hlinkClick r:id="rId3">
                  <a:extLst>
                    <a:ext uri="{A12FA001-AC4F-418D-AE19-62706E023703}">
                      <ahyp:hlinkClr xmlns:ahyp="http://schemas.microsoft.com/office/drawing/2018/hyperlinkcolor" val="tx"/>
                    </a:ext>
                  </a:extLst>
                </a:hlinkClick>
              </a:rPr>
              <a:t>https://knowledge.exlibrisgroup.com/Primo/Product_Documentation/020Primo_VE/Primo_VE_(English)/Go_NDE/NDE_UI_Transition%3A_Cohort_Program</a:t>
            </a:r>
            <a:r>
              <a:rPr lang="en-US" sz="1600" dirty="0">
                <a:solidFill>
                  <a:srgbClr val="FFFF00"/>
                </a:solidFill>
              </a:rPr>
              <a:t> </a:t>
            </a:r>
          </a:p>
          <a:p>
            <a:endParaRPr lang="en-US" dirty="0"/>
          </a:p>
          <a:p>
            <a:endParaRPr lang="en-US" dirty="0"/>
          </a:p>
          <a:p>
            <a:endParaRPr lang="en-US" dirty="0"/>
          </a:p>
        </p:txBody>
      </p:sp>
      <p:pic>
        <p:nvPicPr>
          <p:cNvPr id="40" name="Picture Placeholder 39" descr="Gears with solid fill">
            <a:extLst>
              <a:ext uri="{FF2B5EF4-FFF2-40B4-BE49-F238E27FC236}">
                <a16:creationId xmlns:a16="http://schemas.microsoft.com/office/drawing/2014/main" id="{275BFC6F-5C20-B534-4F0A-AED06B60FABB}"/>
              </a:ext>
            </a:extLst>
          </p:cNvPr>
          <p:cNvPicPr>
            <a:picLocks noGrp="1" noChangeAspect="1"/>
          </p:cNvPicPr>
          <p:nvPr>
            <p:ph type="pic" sz="quarter" idx="13"/>
          </p:nvPr>
        </p:nvPicPr>
        <p:blipFill>
          <a:blip>
            <a:extLst>
              <a:ext uri="{96DAC541-7B7A-43D3-8B79-37D633B846F1}">
                <asvg:svgBlip xmlns:asvg="http://schemas.microsoft.com/office/drawing/2016/SVG/main" r:embed="rId4"/>
              </a:ext>
            </a:extLst>
          </a:blip>
          <a:srcRect/>
          <a:stretch/>
        </p:blipFill>
        <p:spPr>
          <a:prstGeom prst="rect">
            <a:avLst/>
          </a:prstGeom>
        </p:spPr>
      </p:pic>
      <p:pic>
        <p:nvPicPr>
          <p:cNvPr id="41" name="Picture Placeholder 40" descr="Blockchain with solid fill">
            <a:extLst>
              <a:ext uri="{FF2B5EF4-FFF2-40B4-BE49-F238E27FC236}">
                <a16:creationId xmlns:a16="http://schemas.microsoft.com/office/drawing/2014/main" id="{A4DDF5B2-4EBB-0D9E-135D-D566651F436E}"/>
              </a:ext>
            </a:extLst>
          </p:cNvPr>
          <p:cNvPicPr>
            <a:picLocks noGrp="1" noChangeAspect="1"/>
          </p:cNvPicPr>
          <p:nvPr>
            <p:ph type="pic" sz="quarter" idx="14"/>
          </p:nvPr>
        </p:nvPicPr>
        <p:blipFill>
          <a:blip>
            <a:extLst>
              <a:ext uri="{96DAC541-7B7A-43D3-8B79-37D633B846F1}">
                <asvg:svgBlip xmlns:asvg="http://schemas.microsoft.com/office/drawing/2016/SVG/main" r:embed="rId5"/>
              </a:ext>
            </a:extLst>
          </a:blip>
          <a:srcRect/>
          <a:stretch/>
        </p:blipFill>
        <p:spPr>
          <a:prstGeom prst="rect">
            <a:avLst/>
          </a:prstGeom>
        </p:spPr>
      </p:pic>
      <p:pic>
        <p:nvPicPr>
          <p:cNvPr id="42" name="Picture Placeholder 41" title="Decorative">
            <a:extLst>
              <a:ext uri="{FF2B5EF4-FFF2-40B4-BE49-F238E27FC236}">
                <a16:creationId xmlns:a16="http://schemas.microsoft.com/office/drawing/2014/main" id="{1DFB37C8-4927-8828-0AC7-63E6D3C8F371}"/>
              </a:ext>
            </a:extLst>
          </p:cNvPr>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descr="Remote learning language with solid fill">
            <a:extLst>
              <a:ext uri="{FF2B5EF4-FFF2-40B4-BE49-F238E27FC236}">
                <a16:creationId xmlns:a16="http://schemas.microsoft.com/office/drawing/2014/main" id="{F6D4FB38-CBC9-E87A-DB28-84018FB35C11}"/>
              </a:ext>
            </a:extLst>
          </p:cNvPr>
          <p:cNvPicPr>
            <a:picLocks noGrp="1" noChangeAspect="1"/>
          </p:cNvPicPr>
          <p:nvPr>
            <p:ph type="pic" sz="quarter" idx="16"/>
          </p:nvPr>
        </p:nvPicPr>
        <p:blipFill>
          <a:blip>
            <a:extLst>
              <a:ext uri="{96DAC541-7B7A-43D3-8B79-37D633B846F1}">
                <asvg:svgBlip xmlns:asvg="http://schemas.microsoft.com/office/drawing/2016/SVG/main" r:embed="rId8"/>
              </a:ext>
            </a:extLst>
          </a:blip>
          <a:srcRect/>
          <a:stretch/>
        </p:blipFill>
        <p:spPr>
          <a:prstGeom prst="rect">
            <a:avLst/>
          </a:prstGeom>
        </p:spPr>
      </p:pic>
      <p:pic>
        <p:nvPicPr>
          <p:cNvPr id="2" name="Picture Placeholder 42" title="Decorative">
            <a:extLst>
              <a:ext uri="{FF2B5EF4-FFF2-40B4-BE49-F238E27FC236}">
                <a16:creationId xmlns:a16="http://schemas.microsoft.com/office/drawing/2014/main" id="{7CA77211-633E-F39B-E7F3-036DE5A355AF}"/>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833088" y="3579494"/>
            <a:ext cx="885235" cy="885235"/>
          </a:xfrm>
          <a:prstGeom prst="rect">
            <a:avLst/>
          </a:prstGeom>
          <a:solidFill>
            <a:schemeClr val="bg1"/>
          </a:solidFill>
          <a:ln w="19050">
            <a:noFill/>
          </a:ln>
        </p:spPr>
      </p:pic>
    </p:spTree>
    <p:extLst>
      <p:ext uri="{BB962C8B-B14F-4D97-AF65-F5344CB8AC3E}">
        <p14:creationId xmlns:p14="http://schemas.microsoft.com/office/powerpoint/2010/main" val="1666603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41336-BF81-393E-04B1-59339F6588A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1CDB4F5-006E-54CD-ADFD-303370C2F769}"/>
              </a:ext>
            </a:extLst>
          </p:cNvPr>
          <p:cNvSpPr>
            <a:spLocks noGrp="1"/>
          </p:cNvSpPr>
          <p:nvPr>
            <p:ph type="body" sz="quarter" idx="17"/>
          </p:nvPr>
        </p:nvSpPr>
        <p:spPr>
          <a:xfrm>
            <a:off x="7718323" y="596654"/>
            <a:ext cx="3977648" cy="1209850"/>
          </a:xfrm>
        </p:spPr>
        <p:txBody>
          <a:bodyPr>
            <a:normAutofit/>
          </a:bodyPr>
          <a:lstStyle/>
          <a:p>
            <a:pPr algn="ctr"/>
            <a:r>
              <a:rPr lang="en-US" sz="1600" dirty="0"/>
              <a:t>Starting point: Go NDE main resource page (see link to the left). There are separate tiles for transition steps, available features, best practices, FAQ and Cohort.</a:t>
            </a:r>
          </a:p>
        </p:txBody>
      </p:sp>
      <p:sp>
        <p:nvSpPr>
          <p:cNvPr id="20" name="Text Placeholder 19">
            <a:extLst>
              <a:ext uri="{FF2B5EF4-FFF2-40B4-BE49-F238E27FC236}">
                <a16:creationId xmlns:a16="http://schemas.microsoft.com/office/drawing/2014/main" id="{9C4E15F5-3B18-B823-437A-5F95BA34FF9E}"/>
              </a:ext>
            </a:extLst>
          </p:cNvPr>
          <p:cNvSpPr>
            <a:spLocks noGrp="1"/>
          </p:cNvSpPr>
          <p:nvPr>
            <p:ph type="body" sz="quarter" idx="18"/>
          </p:nvPr>
        </p:nvSpPr>
        <p:spPr>
          <a:xfrm>
            <a:off x="7718323" y="2038623"/>
            <a:ext cx="3977648" cy="1209850"/>
          </a:xfrm>
        </p:spPr>
        <p:txBody>
          <a:bodyPr>
            <a:normAutofit/>
          </a:bodyPr>
          <a:lstStyle/>
          <a:p>
            <a:pPr algn="ctr"/>
            <a:r>
              <a:rPr lang="en-US" sz="1600" dirty="0"/>
              <a:t>All Resources in One Place – includes links to webinars, documentation, and videos for targeted areas of the transition like branding your NDE UI.</a:t>
            </a:r>
          </a:p>
        </p:txBody>
      </p:sp>
      <p:sp>
        <p:nvSpPr>
          <p:cNvPr id="21" name="Text Placeholder 20">
            <a:extLst>
              <a:ext uri="{FF2B5EF4-FFF2-40B4-BE49-F238E27FC236}">
                <a16:creationId xmlns:a16="http://schemas.microsoft.com/office/drawing/2014/main" id="{03A6CCE6-FCD8-BA37-3561-8320B2D55E45}"/>
              </a:ext>
            </a:extLst>
          </p:cNvPr>
          <p:cNvSpPr>
            <a:spLocks noGrp="1"/>
          </p:cNvSpPr>
          <p:nvPr>
            <p:ph type="body" sz="quarter" idx="19"/>
          </p:nvPr>
        </p:nvSpPr>
        <p:spPr>
          <a:xfrm>
            <a:off x="7718323" y="3480592"/>
            <a:ext cx="3977648" cy="1058610"/>
          </a:xfrm>
        </p:spPr>
        <p:txBody>
          <a:bodyPr>
            <a:normAutofit/>
          </a:bodyPr>
          <a:lstStyle/>
          <a:p>
            <a:pPr algn="ctr"/>
            <a:r>
              <a:rPr lang="en-US" sz="1600" dirty="0"/>
              <a:t>Customization Best Practices – framework for much of the needed basic customization. NOTE: be very careful when working with Customization Package.</a:t>
            </a:r>
          </a:p>
        </p:txBody>
      </p:sp>
      <p:sp>
        <p:nvSpPr>
          <p:cNvPr id="22" name="Text Placeholder 21">
            <a:extLst>
              <a:ext uri="{FF2B5EF4-FFF2-40B4-BE49-F238E27FC236}">
                <a16:creationId xmlns:a16="http://schemas.microsoft.com/office/drawing/2014/main" id="{A10F9001-1448-CEB5-5A39-70C6D0DA5107}"/>
              </a:ext>
            </a:extLst>
          </p:cNvPr>
          <p:cNvSpPr>
            <a:spLocks noGrp="1"/>
          </p:cNvSpPr>
          <p:nvPr>
            <p:ph type="body" sz="quarter" idx="20"/>
          </p:nvPr>
        </p:nvSpPr>
        <p:spPr>
          <a:xfrm>
            <a:off x="7718323" y="4690712"/>
            <a:ext cx="3977648" cy="1244256"/>
          </a:xfrm>
        </p:spPr>
        <p:txBody>
          <a:bodyPr>
            <a:normAutofit/>
          </a:bodyPr>
          <a:lstStyle/>
          <a:p>
            <a:pPr algn="ctr"/>
            <a:r>
              <a:rPr lang="en-US" sz="1600" dirty="0"/>
              <a:t>Keep an eye on New Feature Release Notes for further developments and timing.</a:t>
            </a:r>
          </a:p>
        </p:txBody>
      </p:sp>
      <p:sp>
        <p:nvSpPr>
          <p:cNvPr id="5" name="Title 4">
            <a:extLst>
              <a:ext uri="{FF2B5EF4-FFF2-40B4-BE49-F238E27FC236}">
                <a16:creationId xmlns:a16="http://schemas.microsoft.com/office/drawing/2014/main" id="{420D10E2-3AB6-5C5B-7709-46656C394094}"/>
              </a:ext>
            </a:extLst>
          </p:cNvPr>
          <p:cNvSpPr>
            <a:spLocks noGrp="1"/>
          </p:cNvSpPr>
          <p:nvPr>
            <p:ph type="title"/>
          </p:nvPr>
        </p:nvSpPr>
        <p:spPr/>
        <p:txBody>
          <a:bodyPr/>
          <a:lstStyle/>
          <a:p>
            <a:r>
              <a:rPr lang="en-US" dirty="0"/>
              <a:t>Resources to help</a:t>
            </a:r>
          </a:p>
        </p:txBody>
      </p:sp>
      <p:sp>
        <p:nvSpPr>
          <p:cNvPr id="8" name="Text Placeholder 7">
            <a:extLst>
              <a:ext uri="{FF2B5EF4-FFF2-40B4-BE49-F238E27FC236}">
                <a16:creationId xmlns:a16="http://schemas.microsoft.com/office/drawing/2014/main" id="{CA8A2279-A44E-340C-997A-454B423BA26B}"/>
              </a:ext>
            </a:extLst>
          </p:cNvPr>
          <p:cNvSpPr>
            <a:spLocks noGrp="1"/>
          </p:cNvSpPr>
          <p:nvPr>
            <p:ph type="body" sz="quarter" idx="11"/>
          </p:nvPr>
        </p:nvSpPr>
        <p:spPr>
          <a:xfrm>
            <a:off x="838200" y="3552289"/>
            <a:ext cx="4008438" cy="2560899"/>
          </a:xfrm>
        </p:spPr>
        <p:txBody>
          <a:bodyPr/>
          <a:lstStyle/>
          <a:p>
            <a:endParaRPr lang="en-US" dirty="0"/>
          </a:p>
          <a:p>
            <a:endParaRPr lang="en-US" dirty="0"/>
          </a:p>
          <a:p>
            <a:endParaRPr lang="en-US" dirty="0"/>
          </a:p>
          <a:p>
            <a:r>
              <a:rPr lang="en-US" sz="1600" dirty="0">
                <a:solidFill>
                  <a:srgbClr val="FFFF00"/>
                </a:solidFill>
                <a:hlinkClick r:id="rId2">
                  <a:extLst>
                    <a:ext uri="{A12FA001-AC4F-418D-AE19-62706E023703}">
                      <ahyp:hlinkClr xmlns:ahyp="http://schemas.microsoft.com/office/drawing/2018/hyperlinkcolor" val="tx"/>
                    </a:ext>
                  </a:extLst>
                </a:hlinkClick>
              </a:rPr>
              <a:t>https://knowledge.exlibrisgroup.com/Primo/Product_Documentation/020Primo_VE/Primo_VE_(English)/Go_NDE</a:t>
            </a:r>
            <a:endParaRPr lang="en-US" sz="1600" dirty="0"/>
          </a:p>
          <a:p>
            <a:endParaRPr lang="en-US" dirty="0"/>
          </a:p>
        </p:txBody>
      </p:sp>
      <p:pic>
        <p:nvPicPr>
          <p:cNvPr id="40" name="Picture Placeholder 39" descr="Teacher with solid fill">
            <a:extLst>
              <a:ext uri="{FF2B5EF4-FFF2-40B4-BE49-F238E27FC236}">
                <a16:creationId xmlns:a16="http://schemas.microsoft.com/office/drawing/2014/main" id="{44164D87-5474-C89C-5151-B344E78B71FB}"/>
              </a:ext>
            </a:extLst>
          </p:cNvPr>
          <p:cNvPicPr>
            <a:picLocks noGrp="1" noChangeAspect="1"/>
          </p:cNvPicPr>
          <p:nvPr>
            <p:ph type="pic" sz="quarter" idx="13"/>
          </p:nvPr>
        </p:nvPicPr>
        <p:blipFill>
          <a:blip>
            <a:extLst>
              <a:ext uri="{96DAC541-7B7A-43D3-8B79-37D633B846F1}">
                <asvg:svgBlip xmlns:asvg="http://schemas.microsoft.com/office/drawing/2016/SVG/main" r:embed="rId3"/>
              </a:ext>
            </a:extLst>
          </a:blip>
          <a:srcRect/>
          <a:stretch/>
        </p:blipFill>
        <p:spPr>
          <a:prstGeom prst="rect">
            <a:avLst/>
          </a:prstGeom>
        </p:spPr>
      </p:pic>
      <p:pic>
        <p:nvPicPr>
          <p:cNvPr id="41" name="Picture Placeholder 40" descr="Books on shelf with solid fill">
            <a:extLst>
              <a:ext uri="{FF2B5EF4-FFF2-40B4-BE49-F238E27FC236}">
                <a16:creationId xmlns:a16="http://schemas.microsoft.com/office/drawing/2014/main" id="{6F3AA39C-9623-564E-7E1A-DBB28F3D392B}"/>
              </a:ext>
            </a:extLst>
          </p:cNvPr>
          <p:cNvPicPr>
            <a:picLocks noGrp="1" noChangeAspect="1"/>
          </p:cNvPicPr>
          <p:nvPr>
            <p:ph type="pic" sz="quarter" idx="14"/>
          </p:nvPr>
        </p:nvPicPr>
        <p:blipFill>
          <a:blip>
            <a:extLst>
              <a:ext uri="{96DAC541-7B7A-43D3-8B79-37D633B846F1}">
                <asvg:svgBlip xmlns:asvg="http://schemas.microsoft.com/office/drawing/2016/SVG/main" r:embed="rId4"/>
              </a:ext>
            </a:extLst>
          </a:blip>
          <a:srcRect/>
          <a:stretch/>
        </p:blipFill>
        <p:spPr>
          <a:prstGeom prst="rect">
            <a:avLst/>
          </a:prstGeom>
        </p:spPr>
      </p:pic>
      <p:pic>
        <p:nvPicPr>
          <p:cNvPr id="42" name="Picture Placeholder 41" descr="Clipboard Partially Checked with solid fill">
            <a:extLst>
              <a:ext uri="{FF2B5EF4-FFF2-40B4-BE49-F238E27FC236}">
                <a16:creationId xmlns:a16="http://schemas.microsoft.com/office/drawing/2014/main" id="{FA86A14B-7E2E-3D86-A91E-74D55C7050B4}"/>
              </a:ext>
            </a:extLst>
          </p:cNvPr>
          <p:cNvPicPr>
            <a:picLocks noGrp="1" noChangeAspect="1"/>
          </p:cNvPicPr>
          <p:nvPr>
            <p:ph type="pic" sz="quarter" idx="15"/>
          </p:nvPr>
        </p:nvPicPr>
        <p:blipFill>
          <a:blip>
            <a:extLst>
              <a:ext uri="{96DAC541-7B7A-43D3-8B79-37D633B846F1}">
                <asvg:svgBlip xmlns:asvg="http://schemas.microsoft.com/office/drawing/2016/SVG/main" r:embed="rId5"/>
              </a:ext>
            </a:extLst>
          </a:blip>
          <a:srcRect/>
          <a:stretch/>
        </p:blipFill>
        <p:spPr>
          <a:prstGeom prst="rect">
            <a:avLst/>
          </a:prstGeom>
        </p:spPr>
      </p:pic>
      <p:pic>
        <p:nvPicPr>
          <p:cNvPr id="43" name="Picture Placeholder 42" title="Decorative">
            <a:extLst>
              <a:ext uri="{FF2B5EF4-FFF2-40B4-BE49-F238E27FC236}">
                <a16:creationId xmlns:a16="http://schemas.microsoft.com/office/drawing/2014/main" id="{DFE494CE-ADBE-1084-2480-5FB68198F8CF}"/>
              </a:ext>
            </a:extLst>
          </p:cNvPr>
          <p:cNvPicPr>
            <a:picLocks noGrp="1" noChangeAspect="1"/>
          </p:cNvPicPr>
          <p:nvPr>
            <p:ph type="pic" sz="quarter" idx="16"/>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sp>
        <p:nvSpPr>
          <p:cNvPr id="3" name="Text Placeholder 2">
            <a:extLst>
              <a:ext uri="{FF2B5EF4-FFF2-40B4-BE49-F238E27FC236}">
                <a16:creationId xmlns:a16="http://schemas.microsoft.com/office/drawing/2014/main" id="{A38B2349-4FF7-550A-7A35-B94F9B422E86}"/>
              </a:ext>
            </a:extLst>
          </p:cNvPr>
          <p:cNvSpPr>
            <a:spLocks noGrp="1"/>
          </p:cNvSpPr>
          <p:nvPr>
            <p:ph type="body" sz="quarter" idx="12"/>
          </p:nvPr>
        </p:nvSpPr>
        <p:spPr/>
        <p:txBody>
          <a:bodyPr/>
          <a:lstStyle/>
          <a:p>
            <a:r>
              <a:rPr lang="en-US" dirty="0"/>
              <a:t>How to get from here to there …</a:t>
            </a:r>
          </a:p>
        </p:txBody>
      </p:sp>
    </p:spTree>
    <p:extLst>
      <p:ext uri="{BB962C8B-B14F-4D97-AF65-F5344CB8AC3E}">
        <p14:creationId xmlns:p14="http://schemas.microsoft.com/office/powerpoint/2010/main" val="128594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832F-B6B8-A956-180A-CEBC8AAFAF0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A037C7A-D61A-6537-5DB0-610A180E8B75}"/>
              </a:ext>
            </a:extLst>
          </p:cNvPr>
          <p:cNvSpPr>
            <a:spLocks noGrp="1"/>
          </p:cNvSpPr>
          <p:nvPr>
            <p:ph type="body" sz="quarter" idx="17"/>
          </p:nvPr>
        </p:nvSpPr>
        <p:spPr>
          <a:xfrm>
            <a:off x="6391275" y="447417"/>
            <a:ext cx="5304696" cy="5114052"/>
          </a:xfrm>
        </p:spPr>
        <p:txBody>
          <a:bodyPr>
            <a:normAutofit/>
          </a:bodyPr>
          <a:lstStyle/>
          <a:p>
            <a:pPr algn="ctr"/>
            <a:r>
              <a:rPr lang="en-US" sz="2400" b="1" dirty="0"/>
              <a:t>Primo VE Next Discovery Experience (NDE) represents a shift in the user interface design. </a:t>
            </a:r>
          </a:p>
          <a:p>
            <a:pPr algn="ctr"/>
            <a:r>
              <a:rPr lang="en-US" sz="2400" b="1" dirty="0"/>
              <a:t>It provides a modern and streamlined interface for library users.</a:t>
            </a:r>
          </a:p>
          <a:p>
            <a:pPr algn="ctr"/>
            <a:r>
              <a:rPr lang="en-US" sz="2400" b="1" dirty="0"/>
              <a:t>Documentation, videos, training and the Cohort Program are all available to assist in the transition.</a:t>
            </a:r>
          </a:p>
          <a:p>
            <a:pPr algn="ctr"/>
            <a:r>
              <a:rPr lang="en-US" sz="2400" b="1" dirty="0"/>
              <a:t>There is no downtime during the cut-over and it is considered a “self-service migration option.” </a:t>
            </a:r>
          </a:p>
          <a:p>
            <a:pPr algn="ctr"/>
            <a:endParaRPr lang="en-US" sz="1600" dirty="0"/>
          </a:p>
        </p:txBody>
      </p:sp>
      <p:sp>
        <p:nvSpPr>
          <p:cNvPr id="20" name="Text Placeholder 19">
            <a:extLst>
              <a:ext uri="{FF2B5EF4-FFF2-40B4-BE49-F238E27FC236}">
                <a16:creationId xmlns:a16="http://schemas.microsoft.com/office/drawing/2014/main" id="{822B5FB8-372A-89BE-70EE-7D7F9CE079C1}"/>
              </a:ext>
            </a:extLst>
          </p:cNvPr>
          <p:cNvSpPr>
            <a:spLocks noGrp="1"/>
          </p:cNvSpPr>
          <p:nvPr>
            <p:ph type="body" sz="quarter" idx="18"/>
          </p:nvPr>
        </p:nvSpPr>
        <p:spPr>
          <a:xfrm>
            <a:off x="7718323" y="2378397"/>
            <a:ext cx="3977648" cy="987265"/>
          </a:xfrm>
        </p:spPr>
        <p:txBody>
          <a:bodyPr>
            <a:normAutofit/>
          </a:bodyPr>
          <a:lstStyle/>
          <a:p>
            <a:pPr algn="ctr"/>
            <a:r>
              <a:rPr lang="en-US" sz="1600" dirty="0"/>
              <a:t> </a:t>
            </a:r>
          </a:p>
        </p:txBody>
      </p:sp>
      <p:sp>
        <p:nvSpPr>
          <p:cNvPr id="21" name="Text Placeholder 20">
            <a:extLst>
              <a:ext uri="{FF2B5EF4-FFF2-40B4-BE49-F238E27FC236}">
                <a16:creationId xmlns:a16="http://schemas.microsoft.com/office/drawing/2014/main" id="{34DFE12F-F131-C042-E640-F0231343003D}"/>
              </a:ext>
            </a:extLst>
          </p:cNvPr>
          <p:cNvSpPr>
            <a:spLocks noGrp="1"/>
          </p:cNvSpPr>
          <p:nvPr>
            <p:ph type="body" sz="quarter" idx="19"/>
          </p:nvPr>
        </p:nvSpPr>
        <p:spPr/>
        <p:txBody>
          <a:bodyPr>
            <a:normAutofit/>
          </a:bodyPr>
          <a:lstStyle/>
          <a:p>
            <a:pPr algn="ctr"/>
            <a:r>
              <a:rPr lang="en-US" sz="1600" dirty="0"/>
              <a:t> </a:t>
            </a:r>
          </a:p>
        </p:txBody>
      </p:sp>
      <p:sp>
        <p:nvSpPr>
          <p:cNvPr id="22" name="Text Placeholder 21">
            <a:extLst>
              <a:ext uri="{FF2B5EF4-FFF2-40B4-BE49-F238E27FC236}">
                <a16:creationId xmlns:a16="http://schemas.microsoft.com/office/drawing/2014/main" id="{870EFAC0-C04A-76A0-05C3-134101434E40}"/>
              </a:ext>
            </a:extLst>
          </p:cNvPr>
          <p:cNvSpPr>
            <a:spLocks noGrp="1"/>
          </p:cNvSpPr>
          <p:nvPr>
            <p:ph type="body" sz="quarter" idx="20"/>
          </p:nvPr>
        </p:nvSpPr>
        <p:spPr/>
        <p:txBody>
          <a:bodyPr>
            <a:normAutofit/>
          </a:bodyPr>
          <a:lstStyle/>
          <a:p>
            <a:pPr algn="ctr"/>
            <a:r>
              <a:rPr lang="en-US" sz="1600" dirty="0"/>
              <a:t> </a:t>
            </a:r>
          </a:p>
        </p:txBody>
      </p:sp>
      <p:sp>
        <p:nvSpPr>
          <p:cNvPr id="5" name="Title 4">
            <a:extLst>
              <a:ext uri="{FF2B5EF4-FFF2-40B4-BE49-F238E27FC236}">
                <a16:creationId xmlns:a16="http://schemas.microsoft.com/office/drawing/2014/main" id="{46DF67AB-446C-ACFA-5236-67DEB84E3736}"/>
              </a:ext>
            </a:extLst>
          </p:cNvPr>
          <p:cNvSpPr>
            <a:spLocks noGrp="1"/>
          </p:cNvSpPr>
          <p:nvPr>
            <p:ph type="title"/>
          </p:nvPr>
        </p:nvSpPr>
        <p:spPr/>
        <p:txBody>
          <a:bodyPr/>
          <a:lstStyle/>
          <a:p>
            <a:r>
              <a:rPr lang="en-US" dirty="0"/>
              <a:t>Why should you switch to NDE?</a:t>
            </a:r>
          </a:p>
        </p:txBody>
      </p:sp>
      <p:sp>
        <p:nvSpPr>
          <p:cNvPr id="66" name="Text Placeholder 65">
            <a:extLst>
              <a:ext uri="{FF2B5EF4-FFF2-40B4-BE49-F238E27FC236}">
                <a16:creationId xmlns:a16="http://schemas.microsoft.com/office/drawing/2014/main" id="{D52E948F-50DC-9FF9-F382-9248297D85DC}"/>
              </a:ext>
            </a:extLst>
          </p:cNvPr>
          <p:cNvSpPr>
            <a:spLocks noGrp="1"/>
          </p:cNvSpPr>
          <p:nvPr>
            <p:ph type="body" sz="quarter" idx="12"/>
          </p:nvPr>
        </p:nvSpPr>
        <p:spPr>
          <a:xfrm>
            <a:off x="816450" y="2551582"/>
            <a:ext cx="4008437" cy="602887"/>
          </a:xfrm>
        </p:spPr>
        <p:txBody>
          <a:bodyPr>
            <a:normAutofit/>
          </a:bodyPr>
          <a:lstStyle/>
          <a:p>
            <a:r>
              <a:rPr lang="en-US" sz="1800" dirty="0"/>
              <a:t>“Do we have to?”</a:t>
            </a:r>
          </a:p>
        </p:txBody>
      </p:sp>
      <p:sp>
        <p:nvSpPr>
          <p:cNvPr id="8" name="Text Placeholder 7">
            <a:extLst>
              <a:ext uri="{FF2B5EF4-FFF2-40B4-BE49-F238E27FC236}">
                <a16:creationId xmlns:a16="http://schemas.microsoft.com/office/drawing/2014/main" id="{AEB4B5F1-3A3E-94BB-F367-C4B0AB22C187}"/>
              </a:ext>
            </a:extLst>
          </p:cNvPr>
          <p:cNvSpPr>
            <a:spLocks noGrp="1"/>
          </p:cNvSpPr>
          <p:nvPr>
            <p:ph type="body" sz="quarter" idx="11"/>
          </p:nvPr>
        </p:nvSpPr>
        <p:spPr>
          <a:xfrm>
            <a:off x="838200" y="3352801"/>
            <a:ext cx="4008438" cy="2760388"/>
          </a:xfrm>
        </p:spPr>
        <p:txBody>
          <a:bodyPr/>
          <a:lstStyle/>
          <a:p>
            <a:pPr algn="ctr"/>
            <a:endParaRPr lang="en-US" sz="2800" dirty="0"/>
          </a:p>
          <a:p>
            <a:pPr algn="ctr"/>
            <a:r>
              <a:rPr lang="en-US" sz="2800" dirty="0"/>
              <a:t>Actually …. </a:t>
            </a:r>
          </a:p>
          <a:p>
            <a:pPr algn="ctr"/>
            <a:endParaRPr lang="en-US" sz="2800" dirty="0"/>
          </a:p>
          <a:p>
            <a:pPr algn="ctr"/>
            <a:r>
              <a:rPr lang="en-US" sz="2800" dirty="0"/>
              <a:t>We GET to switch to NDE!!</a:t>
            </a:r>
          </a:p>
          <a:p>
            <a:endParaRPr lang="en-US" dirty="0"/>
          </a:p>
          <a:p>
            <a:endParaRPr lang="en-US" dirty="0"/>
          </a:p>
        </p:txBody>
      </p:sp>
      <p:pic>
        <p:nvPicPr>
          <p:cNvPr id="35" name="Picture Placeholder 34" descr="Dance with solid fill">
            <a:extLst>
              <a:ext uri="{FF2B5EF4-FFF2-40B4-BE49-F238E27FC236}">
                <a16:creationId xmlns:a16="http://schemas.microsoft.com/office/drawing/2014/main" id="{763DC6C8-A711-F1E8-2318-41F52164E091}"/>
              </a:ext>
            </a:extLst>
          </p:cNvPr>
          <p:cNvPicPr>
            <a:picLocks noGrp="1" noChangeAspect="1"/>
          </p:cNvPicPr>
          <p:nvPr>
            <p:ph type="pic" sz="quarter" idx="13"/>
          </p:nvPr>
        </p:nvPicPr>
        <p:blipFill>
          <a:blip>
            <a:extLst>
              <a:ext uri="{96DAC541-7B7A-43D3-8B79-37D633B846F1}">
                <asvg:svgBlip xmlns:asvg="http://schemas.microsoft.com/office/drawing/2016/SVG/main" r:embed="rId2"/>
              </a:ext>
            </a:extLst>
          </a:blip>
          <a:srcRect t="90" b="90"/>
          <a:stretch>
            <a:fillRect/>
          </a:stretch>
        </p:blipFill>
        <p:spPr>
          <a:xfrm>
            <a:off x="10288212" y="5564188"/>
            <a:ext cx="885825" cy="884237"/>
          </a:xfrm>
        </p:spPr>
      </p:pic>
      <p:pic>
        <p:nvPicPr>
          <p:cNvPr id="29" name="Picture Placeholder 28" descr="Dance with solid fill">
            <a:extLst>
              <a:ext uri="{FF2B5EF4-FFF2-40B4-BE49-F238E27FC236}">
                <a16:creationId xmlns:a16="http://schemas.microsoft.com/office/drawing/2014/main" id="{E29A689F-C5AE-6CDC-AAD2-405AB67E26C0}"/>
              </a:ext>
            </a:extLst>
          </p:cNvPr>
          <p:cNvPicPr>
            <a:picLocks noGrp="1" noChangeAspect="1"/>
          </p:cNvPicPr>
          <p:nvPr>
            <p:ph type="pic" sz="quarter" idx="14"/>
          </p:nvPr>
        </p:nvPicPr>
        <p:blipFill>
          <a:blip>
            <a:extLst>
              <a:ext uri="{96DAC541-7B7A-43D3-8B79-37D633B846F1}">
                <asvg:svgBlip xmlns:asvg="http://schemas.microsoft.com/office/drawing/2016/SVG/main" r:embed="rId2"/>
              </a:ext>
            </a:extLst>
          </a:blip>
          <a:srcRect/>
          <a:stretch>
            <a:fillRect/>
          </a:stretch>
        </p:blipFill>
        <p:spPr>
          <a:xfrm>
            <a:off x="7210856" y="5564188"/>
            <a:ext cx="885235" cy="885235"/>
          </a:xfrm>
        </p:spPr>
      </p:pic>
      <p:pic>
        <p:nvPicPr>
          <p:cNvPr id="27" name="Picture Placeholder 26" descr="Dance with solid fill">
            <a:extLst>
              <a:ext uri="{FF2B5EF4-FFF2-40B4-BE49-F238E27FC236}">
                <a16:creationId xmlns:a16="http://schemas.microsoft.com/office/drawing/2014/main" id="{70CF595B-29F1-A3C5-BBD4-C8D782F5701F}"/>
              </a:ext>
            </a:extLst>
          </p:cNvPr>
          <p:cNvPicPr>
            <a:picLocks noGrp="1" noChangeAspect="1"/>
          </p:cNvPicPr>
          <p:nvPr>
            <p:ph type="pic" sz="quarter" idx="15"/>
          </p:nvPr>
        </p:nvPicPr>
        <p:blipFill>
          <a:blip>
            <a:extLst>
              <a:ext uri="{96DAC541-7B7A-43D3-8B79-37D633B846F1}">
                <asvg:svgBlip xmlns:asvg="http://schemas.microsoft.com/office/drawing/2016/SVG/main" r:embed="rId2"/>
              </a:ext>
            </a:extLst>
          </a:blip>
          <a:srcRect t="90" b="90"/>
          <a:stretch>
            <a:fillRect/>
          </a:stretch>
        </p:blipFill>
        <p:spPr>
          <a:xfrm>
            <a:off x="8234539" y="5561469"/>
            <a:ext cx="885235" cy="885235"/>
          </a:xfrm>
        </p:spPr>
      </p:pic>
      <p:pic>
        <p:nvPicPr>
          <p:cNvPr id="33" name="Picture Placeholder 32" descr="Dance with solid fill">
            <a:extLst>
              <a:ext uri="{FF2B5EF4-FFF2-40B4-BE49-F238E27FC236}">
                <a16:creationId xmlns:a16="http://schemas.microsoft.com/office/drawing/2014/main" id="{4F215EFC-3099-65D5-3A75-300E741A8F2F}"/>
              </a:ext>
            </a:extLst>
          </p:cNvPr>
          <p:cNvPicPr>
            <a:picLocks noGrp="1" noChangeAspect="1"/>
          </p:cNvPicPr>
          <p:nvPr>
            <p:ph type="pic" sz="quarter" idx="16"/>
          </p:nvPr>
        </p:nvPicPr>
        <p:blipFill>
          <a:blip>
            <a:extLst>
              <a:ext uri="{96DAC541-7B7A-43D3-8B79-37D633B846F1}">
                <asvg:svgBlip xmlns:asvg="http://schemas.microsoft.com/office/drawing/2016/SVG/main" r:embed="rId2"/>
              </a:ext>
            </a:extLst>
          </a:blip>
          <a:srcRect t="90" b="90"/>
          <a:stretch>
            <a:fillRect/>
          </a:stretch>
        </p:blipFill>
        <p:spPr>
          <a:xfrm>
            <a:off x="9264529" y="5564188"/>
            <a:ext cx="885235" cy="885235"/>
          </a:xfrm>
        </p:spPr>
      </p:pic>
    </p:spTree>
    <p:extLst>
      <p:ext uri="{BB962C8B-B14F-4D97-AF65-F5344CB8AC3E}">
        <p14:creationId xmlns:p14="http://schemas.microsoft.com/office/powerpoint/2010/main" val="4167121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D4D592-CBE7-7C8E-84DD-0CA22292255C}"/>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tretch/>
        </p:blipFill>
        <p:spPr>
          <a:xfrm>
            <a:off x="1208911" y="0"/>
            <a:ext cx="9774177" cy="5497975"/>
          </a:xfrm>
          <a:noFill/>
        </p:spPr>
      </p:pic>
      <p:sp>
        <p:nvSpPr>
          <p:cNvPr id="18" name="Title 2">
            <a:extLst>
              <a:ext uri="{FF2B5EF4-FFF2-40B4-BE49-F238E27FC236}">
                <a16:creationId xmlns:a16="http://schemas.microsoft.com/office/drawing/2014/main" id="{C0C18465-D4BA-B459-16AF-1B7CCA034191}"/>
              </a:ext>
            </a:extLst>
          </p:cNvPr>
          <p:cNvSpPr>
            <a:spLocks noGrp="1"/>
          </p:cNvSpPr>
          <p:nvPr>
            <p:ph type="title"/>
          </p:nvPr>
        </p:nvSpPr>
        <p:spPr>
          <a:xfrm>
            <a:off x="1208910" y="5497975"/>
            <a:ext cx="9774177" cy="1013497"/>
          </a:xfrm>
        </p:spPr>
        <p:txBody>
          <a:bodyPr anchor="ctr">
            <a:normAutofit/>
          </a:bodyPr>
          <a:lstStyle/>
          <a:p>
            <a:pPr algn="ctr"/>
            <a:r>
              <a:rPr lang="en-US" sz="2800" dirty="0"/>
              <a:t>Thank you for attending.</a:t>
            </a:r>
            <a:br>
              <a:rPr lang="en-US" sz="2800" dirty="0"/>
            </a:br>
            <a:r>
              <a:rPr lang="en-US" sz="2800" dirty="0"/>
              <a:t>Lynn - ODIN Office    lynn.wolf@ndus.edu</a:t>
            </a:r>
          </a:p>
        </p:txBody>
      </p:sp>
      <p:sp>
        <p:nvSpPr>
          <p:cNvPr id="7" name="TextBox 6">
            <a:extLst>
              <a:ext uri="{FF2B5EF4-FFF2-40B4-BE49-F238E27FC236}">
                <a16:creationId xmlns:a16="http://schemas.microsoft.com/office/drawing/2014/main" id="{E8DFF271-FB8B-289E-4369-318BAA6842C6}"/>
              </a:ext>
            </a:extLst>
          </p:cNvPr>
          <p:cNvSpPr txBox="1"/>
          <p:nvPr/>
        </p:nvSpPr>
        <p:spPr>
          <a:xfrm>
            <a:off x="8701694" y="5297920"/>
            <a:ext cx="228139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USS_Enterprise_(NCC-1701-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9645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2D7870-EA28-9F18-56F7-B8B920EAEEBE}"/>
              </a:ext>
            </a:extLst>
          </p:cNvPr>
          <p:cNvSpPr>
            <a:spLocks noGrp="1"/>
          </p:cNvSpPr>
          <p:nvPr>
            <p:ph type="body" sz="quarter" idx="11"/>
          </p:nvPr>
        </p:nvSpPr>
        <p:spPr/>
        <p:txBody>
          <a:bodyPr/>
          <a:lstStyle/>
          <a:p>
            <a:r>
              <a:rPr lang="en-US" sz="2800" dirty="0"/>
              <a:t>Why should you switch to NDE</a:t>
            </a:r>
          </a:p>
          <a:p>
            <a:r>
              <a:rPr lang="en-US" sz="2800" dirty="0"/>
              <a:t>Key Updates</a:t>
            </a:r>
          </a:p>
          <a:p>
            <a:r>
              <a:rPr lang="en-US" sz="2800" dirty="0"/>
              <a:t>How to plan for the transition</a:t>
            </a:r>
          </a:p>
          <a:p>
            <a:r>
              <a:rPr lang="en-US" sz="2800" dirty="0"/>
              <a:t>Training Opportunities</a:t>
            </a:r>
          </a:p>
          <a:p>
            <a:r>
              <a:rPr lang="en-US" sz="2800" dirty="0"/>
              <a:t>Resources to help</a:t>
            </a:r>
          </a:p>
        </p:txBody>
      </p:sp>
      <p:sp>
        <p:nvSpPr>
          <p:cNvPr id="3" name="Title 2">
            <a:extLst>
              <a:ext uri="{FF2B5EF4-FFF2-40B4-BE49-F238E27FC236}">
                <a16:creationId xmlns:a16="http://schemas.microsoft.com/office/drawing/2014/main" id="{0B7ED1C9-DBDA-B7E4-1FE5-2A33CC87B743}"/>
              </a:ext>
            </a:extLst>
          </p:cNvPr>
          <p:cNvSpPr>
            <a:spLocks noGrp="1"/>
          </p:cNvSpPr>
          <p:nvPr>
            <p:ph type="title"/>
          </p:nvPr>
        </p:nvSpPr>
        <p:spPr/>
        <p:txBody>
          <a:bodyPr>
            <a:normAutofit/>
          </a:bodyPr>
          <a:lstStyle/>
          <a:p>
            <a:r>
              <a:rPr lang="en-US" sz="6600" dirty="0"/>
              <a:t>Agenda</a:t>
            </a:r>
          </a:p>
        </p:txBody>
      </p:sp>
      <p:pic>
        <p:nvPicPr>
          <p:cNvPr id="9" name="Picture Placeholder 8" descr="Stonehenge">
            <a:extLst>
              <a:ext uri="{FF2B5EF4-FFF2-40B4-BE49-F238E27FC236}">
                <a16:creationId xmlns:a16="http://schemas.microsoft.com/office/drawing/2014/main" id="{EE6BF5F9-E544-904C-5262-7C3977149C9E}"/>
              </a:ext>
            </a:extLst>
          </p:cNvPr>
          <p:cNvPicPr>
            <a:picLocks noGrp="1" noChangeAspect="1"/>
          </p:cNvPicPr>
          <p:nvPr>
            <p:ph type="pic" sz="quarter" idx="10"/>
          </p:nvPr>
        </p:nvPicPr>
        <p:blipFill>
          <a:blip r:embed="rId2"/>
          <a:srcRect l="13377" r="13377"/>
          <a:stretch/>
        </p:blipFill>
        <p:spPr/>
      </p:pic>
      <p:pic>
        <p:nvPicPr>
          <p:cNvPr id="7" name="Picture Placeholder 6" descr="City at dusk">
            <a:extLst>
              <a:ext uri="{FF2B5EF4-FFF2-40B4-BE49-F238E27FC236}">
                <a16:creationId xmlns:a16="http://schemas.microsoft.com/office/drawing/2014/main" id="{CB745E75-5938-37C7-4046-6D9B36BD25F3}"/>
              </a:ext>
            </a:extLst>
          </p:cNvPr>
          <p:cNvPicPr>
            <a:picLocks noGrp="1" noChangeAspect="1"/>
          </p:cNvPicPr>
          <p:nvPr>
            <p:ph type="pic" sz="quarter" idx="12"/>
          </p:nvPr>
        </p:nvPicPr>
        <p:blipFill>
          <a:blip r:embed="rId3"/>
          <a:srcRect l="13332" r="13332"/>
          <a:stretch/>
        </p:blipFill>
        <p:spPr/>
      </p:pic>
    </p:spTree>
    <p:extLst>
      <p:ext uri="{BB962C8B-B14F-4D97-AF65-F5344CB8AC3E}">
        <p14:creationId xmlns:p14="http://schemas.microsoft.com/office/powerpoint/2010/main" val="327005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819238"/>
            <a:ext cx="3977648" cy="987265"/>
          </a:xfrm>
        </p:spPr>
        <p:txBody>
          <a:bodyPr>
            <a:normAutofit/>
          </a:bodyPr>
          <a:lstStyle/>
          <a:p>
            <a:pPr algn="ctr"/>
            <a:r>
              <a:rPr lang="en-US" sz="1600" dirty="0"/>
              <a:t>Accessibility: VPAT - </a:t>
            </a:r>
            <a:r>
              <a:rPr lang="en-US" sz="1600" u="sng" dirty="0">
                <a:hlinkClick r:id="rId2"/>
              </a:rPr>
              <a:t>https://knowledge.exlibrisgroup.com/@api/deki/files/195011/Clarivate_Primo_NDE_VPAT.pdf?revision=1</a:t>
            </a:r>
            <a:endParaRPr lang="en-US" sz="1600" dirty="0"/>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365536"/>
            <a:ext cx="3977648" cy="987265"/>
          </a:xfrm>
        </p:spPr>
        <p:txBody>
          <a:bodyPr>
            <a:normAutofit/>
          </a:bodyPr>
          <a:lstStyle/>
          <a:p>
            <a:pPr algn="ctr"/>
            <a:r>
              <a:rPr lang="en-US" sz="1600" dirty="0"/>
              <a:t>Discovery related data managed in Alma remain unchanged - local fields/resource types, external data sources and labels. Plus you work alongside the live view.</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normAutofit/>
          </a:bodyPr>
          <a:lstStyle/>
          <a:p>
            <a:pPr algn="ctr"/>
            <a:r>
              <a:rPr lang="en-US" sz="1600" dirty="0"/>
              <a:t>Common customization activities are being added to the configuration area.</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normAutofit lnSpcReduction="10000"/>
          </a:bodyPr>
          <a:lstStyle/>
          <a:p>
            <a:pPr algn="ctr"/>
            <a:r>
              <a:rPr lang="en-US" sz="1600" dirty="0"/>
              <a:t>In January 2028, this will be the exclusive UI for Primo VE, following the gradual sunset of the existing UI.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Why should you switch to NDE?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a:xfrm>
            <a:off x="816450" y="2551582"/>
            <a:ext cx="4008437" cy="602887"/>
          </a:xfrm>
        </p:spPr>
        <p:txBody>
          <a:bodyPr>
            <a:normAutofit/>
          </a:bodyPr>
          <a:lstStyle/>
          <a:p>
            <a:r>
              <a:rPr lang="en-US" sz="1800" dirty="0"/>
              <a:t>“Do we have to?”</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352801"/>
            <a:ext cx="4008438" cy="2760388"/>
          </a:xfrm>
        </p:spPr>
        <p:txBody>
          <a:bodyPr/>
          <a:lstStyle/>
          <a:p>
            <a:r>
              <a:rPr lang="en-US" sz="1600" dirty="0"/>
              <a:t>Primo VE Next Discovery Experience (NDE) represents a shift in the user interface design. </a:t>
            </a:r>
          </a:p>
          <a:p>
            <a:r>
              <a:rPr lang="en-US" sz="1600" dirty="0"/>
              <a:t>It provides a modern and streamlined interface for library users.</a:t>
            </a:r>
          </a:p>
          <a:p>
            <a:r>
              <a:rPr lang="en-US" sz="1600" dirty="0"/>
              <a:t>Documentation, videos, training and the Cohort Program are all available to assist in the transition.</a:t>
            </a:r>
          </a:p>
          <a:p>
            <a:r>
              <a:rPr lang="en-US" sz="1600" dirty="0"/>
              <a:t>There is no downtime during the cut-over and it is considered a “self-service migration option.” </a:t>
            </a:r>
          </a:p>
          <a:p>
            <a:endParaRPr lang="en-US" dirty="0"/>
          </a:p>
          <a:p>
            <a:endParaRPr lang="en-US" dirty="0"/>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9A4B7-3334-8D4C-4EFF-A878A4B8297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7D5EC8-873F-E081-F259-F05601E9AF81}"/>
              </a:ext>
            </a:extLst>
          </p:cNvPr>
          <p:cNvSpPr>
            <a:spLocks noGrp="1"/>
          </p:cNvSpPr>
          <p:nvPr>
            <p:ph type="body" sz="quarter" idx="17"/>
          </p:nvPr>
        </p:nvSpPr>
        <p:spPr>
          <a:xfrm>
            <a:off x="9039225" y="649693"/>
            <a:ext cx="2656746" cy="1191215"/>
          </a:xfrm>
        </p:spPr>
        <p:txBody>
          <a:bodyPr>
            <a:normAutofit/>
          </a:bodyPr>
          <a:lstStyle/>
          <a:p>
            <a:pPr marL="285750" indent="-285750">
              <a:buFont typeface="Wingdings" panose="05000000000000000000" pitchFamily="2" charset="2"/>
              <a:buChar char="v"/>
            </a:pPr>
            <a:r>
              <a:rPr lang="en-US" sz="1800" dirty="0"/>
              <a:t>Simple Search</a:t>
            </a:r>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r>
              <a:rPr lang="en-US" sz="1800" dirty="0"/>
              <a:t>Advanced Search</a:t>
            </a:r>
          </a:p>
        </p:txBody>
      </p:sp>
      <p:sp>
        <p:nvSpPr>
          <p:cNvPr id="20" name="Text Placeholder 19">
            <a:extLst>
              <a:ext uri="{FF2B5EF4-FFF2-40B4-BE49-F238E27FC236}">
                <a16:creationId xmlns:a16="http://schemas.microsoft.com/office/drawing/2014/main" id="{2371A66E-389D-6B6B-4795-74132AA270F9}"/>
              </a:ext>
            </a:extLst>
          </p:cNvPr>
          <p:cNvSpPr>
            <a:spLocks noGrp="1"/>
          </p:cNvSpPr>
          <p:nvPr>
            <p:ph type="body" sz="quarter" idx="18"/>
          </p:nvPr>
        </p:nvSpPr>
        <p:spPr>
          <a:xfrm>
            <a:off x="9039225" y="2068172"/>
            <a:ext cx="2656746" cy="1215327"/>
          </a:xfrm>
        </p:spPr>
        <p:txBody>
          <a:bodyPr>
            <a:normAutofit/>
          </a:bodyPr>
          <a:lstStyle/>
          <a:p>
            <a:pPr marL="285750" indent="-285750">
              <a:buFont typeface="Wingdings" panose="05000000000000000000" pitchFamily="2" charset="2"/>
              <a:buChar char="v"/>
            </a:pPr>
            <a:r>
              <a:rPr lang="en-US" sz="1800" dirty="0"/>
              <a:t>Brief Record Display</a:t>
            </a:r>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r>
              <a:rPr lang="en-US" sz="1800" dirty="0"/>
              <a:t>Full Record Display</a:t>
            </a:r>
          </a:p>
        </p:txBody>
      </p:sp>
      <p:sp>
        <p:nvSpPr>
          <p:cNvPr id="21" name="Text Placeholder 20">
            <a:extLst>
              <a:ext uri="{FF2B5EF4-FFF2-40B4-BE49-F238E27FC236}">
                <a16:creationId xmlns:a16="http://schemas.microsoft.com/office/drawing/2014/main" id="{1EE1579F-C515-E34C-D80B-F3EBBEA1582A}"/>
              </a:ext>
            </a:extLst>
          </p:cNvPr>
          <p:cNvSpPr>
            <a:spLocks noGrp="1"/>
          </p:cNvSpPr>
          <p:nvPr>
            <p:ph type="body" sz="quarter" idx="19"/>
          </p:nvPr>
        </p:nvSpPr>
        <p:spPr>
          <a:xfrm>
            <a:off x="9039225" y="3656264"/>
            <a:ext cx="2656746" cy="1049085"/>
          </a:xfrm>
        </p:spPr>
        <p:txBody>
          <a:bodyPr>
            <a:normAutofit lnSpcReduction="10000"/>
          </a:bodyPr>
          <a:lstStyle/>
          <a:p>
            <a:pPr marL="285750" indent="-285750">
              <a:buFont typeface="Wingdings" panose="05000000000000000000" pitchFamily="2" charset="2"/>
              <a:buChar char="v"/>
            </a:pPr>
            <a:r>
              <a:rPr lang="en-US" sz="1800" dirty="0"/>
              <a:t>Enhanced User Area</a:t>
            </a:r>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r>
              <a:rPr lang="en-US" sz="1800" dirty="0"/>
              <a:t>Other Items of Note</a:t>
            </a:r>
          </a:p>
        </p:txBody>
      </p:sp>
      <p:sp>
        <p:nvSpPr>
          <p:cNvPr id="22" name="Text Placeholder 21">
            <a:extLst>
              <a:ext uri="{FF2B5EF4-FFF2-40B4-BE49-F238E27FC236}">
                <a16:creationId xmlns:a16="http://schemas.microsoft.com/office/drawing/2014/main" id="{22B7226E-D3C2-F356-5F9B-D6A8CC67C473}"/>
              </a:ext>
            </a:extLst>
          </p:cNvPr>
          <p:cNvSpPr>
            <a:spLocks noGrp="1"/>
          </p:cNvSpPr>
          <p:nvPr>
            <p:ph type="body" sz="quarter" idx="20"/>
          </p:nvPr>
        </p:nvSpPr>
        <p:spPr>
          <a:xfrm>
            <a:off x="10629899" y="5486400"/>
            <a:ext cx="1066071" cy="192288"/>
          </a:xfrm>
        </p:spPr>
        <p:txBody>
          <a:bodyPr>
            <a:normAutofit fontScale="55000" lnSpcReduction="20000"/>
          </a:bodyPr>
          <a:lstStyle/>
          <a:p>
            <a:r>
              <a:rPr lang="en-US" dirty="0"/>
              <a:t> </a:t>
            </a:r>
          </a:p>
        </p:txBody>
      </p:sp>
      <p:sp>
        <p:nvSpPr>
          <p:cNvPr id="5" name="Title 4">
            <a:extLst>
              <a:ext uri="{FF2B5EF4-FFF2-40B4-BE49-F238E27FC236}">
                <a16:creationId xmlns:a16="http://schemas.microsoft.com/office/drawing/2014/main" id="{E2AD3999-B683-BE58-43A6-4D53DB8E6906}"/>
              </a:ext>
            </a:extLst>
          </p:cNvPr>
          <p:cNvSpPr>
            <a:spLocks noGrp="1"/>
          </p:cNvSpPr>
          <p:nvPr>
            <p:ph type="title"/>
          </p:nvPr>
        </p:nvSpPr>
        <p:spPr/>
        <p:txBody>
          <a:bodyPr/>
          <a:lstStyle/>
          <a:p>
            <a:r>
              <a:rPr lang="en-US" dirty="0"/>
              <a:t>Key Updates</a:t>
            </a:r>
          </a:p>
        </p:txBody>
      </p:sp>
      <p:sp>
        <p:nvSpPr>
          <p:cNvPr id="8" name="Text Placeholder 7">
            <a:extLst>
              <a:ext uri="{FF2B5EF4-FFF2-40B4-BE49-F238E27FC236}">
                <a16:creationId xmlns:a16="http://schemas.microsoft.com/office/drawing/2014/main" id="{2B2D03E8-6402-9620-14E3-7C6426F46894}"/>
              </a:ext>
            </a:extLst>
          </p:cNvPr>
          <p:cNvSpPr>
            <a:spLocks noGrp="1"/>
          </p:cNvSpPr>
          <p:nvPr>
            <p:ph type="body" sz="quarter" idx="11"/>
          </p:nvPr>
        </p:nvSpPr>
        <p:spPr>
          <a:xfrm>
            <a:off x="838200" y="3552289"/>
            <a:ext cx="4008438" cy="2560899"/>
          </a:xfrm>
        </p:spPr>
        <p:txBody>
          <a:bodyPr/>
          <a:lstStyle/>
          <a:p>
            <a:endParaRPr lang="en-US" dirty="0"/>
          </a:p>
          <a:p>
            <a:endParaRPr lang="en-US" dirty="0"/>
          </a:p>
          <a:p>
            <a:endParaRPr lang="en-US" dirty="0"/>
          </a:p>
          <a:p>
            <a:endParaRPr lang="en-US" dirty="0"/>
          </a:p>
        </p:txBody>
      </p:sp>
      <p:pic>
        <p:nvPicPr>
          <p:cNvPr id="40" name="Picture Placeholder 39" descr="Person checking inventory">
            <a:extLst>
              <a:ext uri="{FF2B5EF4-FFF2-40B4-BE49-F238E27FC236}">
                <a16:creationId xmlns:a16="http://schemas.microsoft.com/office/drawing/2014/main" id="{CBC9D6CE-4C52-6E59-2778-262503624187}"/>
              </a:ext>
            </a:extLst>
          </p:cNvPr>
          <p:cNvPicPr>
            <a:picLocks noGrp="1" noChangeAspect="1"/>
          </p:cNvPicPr>
          <p:nvPr>
            <p:ph type="pic" sz="quarter" idx="13"/>
          </p:nvPr>
        </p:nvPicPr>
        <p:blipFill>
          <a:blip r:embed="rId2"/>
          <a:srcRect/>
          <a:stretch/>
        </p:blipFill>
        <p:spPr>
          <a:xfrm>
            <a:off x="6749916" y="649693"/>
            <a:ext cx="1869691" cy="1395187"/>
          </a:xfrm>
          <a:prstGeom prst="rect">
            <a:avLst/>
          </a:prstGeom>
        </p:spPr>
      </p:pic>
      <p:pic>
        <p:nvPicPr>
          <p:cNvPr id="41" name="Picture Placeholder 40" descr="Teacher pointing at laptop screen to young students">
            <a:extLst>
              <a:ext uri="{FF2B5EF4-FFF2-40B4-BE49-F238E27FC236}">
                <a16:creationId xmlns:a16="http://schemas.microsoft.com/office/drawing/2014/main" id="{F43A087E-CA9D-1FF0-1129-0D65D9CE6668}"/>
              </a:ext>
            </a:extLst>
          </p:cNvPr>
          <p:cNvPicPr>
            <a:picLocks noGrp="1" noChangeAspect="1"/>
          </p:cNvPicPr>
          <p:nvPr>
            <p:ph type="pic" sz="quarter" idx="14"/>
          </p:nvPr>
        </p:nvPicPr>
        <p:blipFill>
          <a:blip r:embed="rId3"/>
          <a:srcRect/>
          <a:stretch/>
        </p:blipFill>
        <p:spPr>
          <a:xfrm>
            <a:off x="6749917" y="2039502"/>
            <a:ext cx="1869690" cy="1389498"/>
          </a:xfrm>
          <a:prstGeom prst="rect">
            <a:avLst/>
          </a:prstGeom>
        </p:spPr>
      </p:pic>
      <p:pic>
        <p:nvPicPr>
          <p:cNvPr id="42" name="Picture Placeholder 41" descr="Group of students working in library">
            <a:extLst>
              <a:ext uri="{FF2B5EF4-FFF2-40B4-BE49-F238E27FC236}">
                <a16:creationId xmlns:a16="http://schemas.microsoft.com/office/drawing/2014/main" id="{B18195E4-6A9A-D7D7-5454-8907F95494E7}"/>
              </a:ext>
            </a:extLst>
          </p:cNvPr>
          <p:cNvPicPr>
            <a:picLocks noGrp="1" noChangeAspect="1"/>
          </p:cNvPicPr>
          <p:nvPr>
            <p:ph type="pic" sz="quarter" idx="15"/>
          </p:nvPr>
        </p:nvPicPr>
        <p:blipFill>
          <a:blip r:embed="rId4"/>
          <a:srcRect/>
          <a:stretch/>
        </p:blipFill>
        <p:spPr>
          <a:xfrm>
            <a:off x="6749917" y="3457703"/>
            <a:ext cx="1869690" cy="1413008"/>
          </a:xfrm>
          <a:prstGeom prst="rect">
            <a:avLst/>
          </a:prstGeom>
        </p:spPr>
      </p:pic>
      <p:sp>
        <p:nvSpPr>
          <p:cNvPr id="3" name="Text Placeholder 2">
            <a:extLst>
              <a:ext uri="{FF2B5EF4-FFF2-40B4-BE49-F238E27FC236}">
                <a16:creationId xmlns:a16="http://schemas.microsoft.com/office/drawing/2014/main" id="{52AEE5B6-D93A-2039-7B75-AD1547CDBF66}"/>
              </a:ext>
            </a:extLst>
          </p:cNvPr>
          <p:cNvSpPr>
            <a:spLocks noGrp="1"/>
          </p:cNvSpPr>
          <p:nvPr>
            <p:ph type="body" sz="quarter" idx="12"/>
          </p:nvPr>
        </p:nvSpPr>
        <p:spPr/>
        <p:txBody>
          <a:bodyPr>
            <a:normAutofit/>
          </a:bodyPr>
          <a:lstStyle/>
          <a:p>
            <a:r>
              <a:rPr lang="en-US" sz="1800" dirty="0"/>
              <a:t>Some things are changing ….</a:t>
            </a:r>
          </a:p>
        </p:txBody>
      </p:sp>
      <p:pic>
        <p:nvPicPr>
          <p:cNvPr id="9" name="Picture Placeholder 8" descr="Person wearing mixed reality smartglasses touching transparent screen">
            <a:extLst>
              <a:ext uri="{FF2B5EF4-FFF2-40B4-BE49-F238E27FC236}">
                <a16:creationId xmlns:a16="http://schemas.microsoft.com/office/drawing/2014/main" id="{7D05ED12-18E2-E700-80FD-E22A82836334}"/>
              </a:ext>
            </a:extLst>
          </p:cNvPr>
          <p:cNvPicPr>
            <a:picLocks noGrp="1" noChangeAspect="1"/>
          </p:cNvPicPr>
          <p:nvPr>
            <p:ph type="pic" sz="quarter" idx="16"/>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23454" b="23454"/>
          <a:stretch/>
        </p:blipFill>
        <p:spPr>
          <a:xfrm>
            <a:off x="780771" y="3844700"/>
            <a:ext cx="4638332" cy="164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006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Binoculars reflecting a sunset and laying on table by the sea">
            <a:extLst>
              <a:ext uri="{FF2B5EF4-FFF2-40B4-BE49-F238E27FC236}">
                <a16:creationId xmlns:a16="http://schemas.microsoft.com/office/drawing/2014/main" id="{21D5C2BC-26D2-C419-CDBA-65CF98F39067}"/>
              </a:ext>
            </a:extLst>
          </p:cNvPr>
          <p:cNvPicPr>
            <a:picLocks noGrp="1" noChangeAspect="1"/>
          </p:cNvPicPr>
          <p:nvPr>
            <p:ph type="pic" sz="quarter" idx="12"/>
          </p:nvPr>
        </p:nvPicPr>
        <p:blipFill>
          <a:blip r:embed="rId2"/>
          <a:srcRect t="34850" b="34850"/>
          <a:stretch/>
        </p:blipFill>
        <p:spPr>
          <a:xfrm>
            <a:off x="4981575" y="0"/>
            <a:ext cx="7019925" cy="2086379"/>
          </a:xfrm>
          <a:prstGeom prst="rect">
            <a:avLst/>
          </a:prstGeom>
        </p:spPr>
      </p:pic>
      <p:sp>
        <p:nvSpPr>
          <p:cNvPr id="3" name="Text Placeholder 2">
            <a:extLst>
              <a:ext uri="{FF2B5EF4-FFF2-40B4-BE49-F238E27FC236}">
                <a16:creationId xmlns:a16="http://schemas.microsoft.com/office/drawing/2014/main" id="{B1457305-E911-0DB1-D2EB-59CB95E1C585}"/>
              </a:ext>
            </a:extLst>
          </p:cNvPr>
          <p:cNvSpPr>
            <a:spLocks noGrp="1"/>
          </p:cNvSpPr>
          <p:nvPr>
            <p:ph type="body" sz="quarter" idx="11"/>
          </p:nvPr>
        </p:nvSpPr>
        <p:spPr>
          <a:xfrm>
            <a:off x="373428" y="4505425"/>
            <a:ext cx="11199445" cy="755650"/>
          </a:xfrm>
        </p:spPr>
        <p:txBody>
          <a:bodyPr>
            <a:normAutofit/>
          </a:bodyPr>
          <a:lstStyle/>
          <a:p>
            <a:pPr algn="ctr"/>
            <a:r>
              <a:rPr lang="en-US" sz="2000" b="1" dirty="0"/>
              <a:t>SEARCH PROFILES </a:t>
            </a:r>
            <a:r>
              <a:rPr lang="en-US" sz="2000" dirty="0"/>
              <a:t>– taken out of the search box and placed to the left of the search bar.</a:t>
            </a:r>
          </a:p>
        </p:txBody>
      </p:sp>
      <p:sp>
        <p:nvSpPr>
          <p:cNvPr id="4" name="Text Placeholder 3">
            <a:extLst>
              <a:ext uri="{FF2B5EF4-FFF2-40B4-BE49-F238E27FC236}">
                <a16:creationId xmlns:a16="http://schemas.microsoft.com/office/drawing/2014/main" id="{71C5134D-60EF-9020-A9DC-B0E5D228A1B4}"/>
              </a:ext>
            </a:extLst>
          </p:cNvPr>
          <p:cNvSpPr>
            <a:spLocks noGrp="1"/>
          </p:cNvSpPr>
          <p:nvPr>
            <p:ph type="body" sz="quarter" idx="13"/>
          </p:nvPr>
        </p:nvSpPr>
        <p:spPr>
          <a:xfrm>
            <a:off x="373428" y="5276991"/>
            <a:ext cx="11323270" cy="736876"/>
          </a:xfrm>
        </p:spPr>
        <p:txBody>
          <a:bodyPr>
            <a:normAutofit/>
          </a:bodyPr>
          <a:lstStyle/>
          <a:p>
            <a:pPr algn="ctr"/>
            <a:r>
              <a:rPr lang="en-US" sz="2000" b="1" dirty="0"/>
              <a:t>SEARCH BAR </a:t>
            </a:r>
            <a:r>
              <a:rPr lang="en-US" sz="2000" dirty="0"/>
              <a:t>and </a:t>
            </a:r>
            <a:r>
              <a:rPr lang="en-US" sz="2000" b="1" dirty="0"/>
              <a:t>TOP-LEVEL FACETS </a:t>
            </a:r>
            <a:r>
              <a:rPr lang="en-US" sz="2000" dirty="0"/>
              <a:t>– stay at the top of the search results when patrons scroll.</a:t>
            </a:r>
          </a:p>
        </p:txBody>
      </p:sp>
      <p:sp>
        <p:nvSpPr>
          <p:cNvPr id="5" name="Text Placeholder 4">
            <a:extLst>
              <a:ext uri="{FF2B5EF4-FFF2-40B4-BE49-F238E27FC236}">
                <a16:creationId xmlns:a16="http://schemas.microsoft.com/office/drawing/2014/main" id="{FC451841-1751-9721-CAB0-F0328FF3605E}"/>
              </a:ext>
            </a:extLst>
          </p:cNvPr>
          <p:cNvSpPr>
            <a:spLocks noGrp="1"/>
          </p:cNvSpPr>
          <p:nvPr>
            <p:ph type="body" sz="quarter" idx="14"/>
          </p:nvPr>
        </p:nvSpPr>
        <p:spPr>
          <a:xfrm>
            <a:off x="373430" y="5276991"/>
            <a:ext cx="4294206" cy="1057383"/>
          </a:xfrm>
        </p:spPr>
        <p:txBody>
          <a:bodyPr>
            <a:normAutofit/>
          </a:bodyPr>
          <a:lstStyle/>
          <a:p>
            <a:r>
              <a:rPr lang="en-US" sz="1600" b="1" dirty="0"/>
              <a:t> </a:t>
            </a:r>
            <a:endParaRPr lang="en-US" sz="1600" dirty="0"/>
          </a:p>
        </p:txBody>
      </p:sp>
      <p:sp>
        <p:nvSpPr>
          <p:cNvPr id="6" name="Text Placeholder 5">
            <a:extLst>
              <a:ext uri="{FF2B5EF4-FFF2-40B4-BE49-F238E27FC236}">
                <a16:creationId xmlns:a16="http://schemas.microsoft.com/office/drawing/2014/main" id="{71C415E0-B31F-4693-E176-A2A1D39BF140}"/>
              </a:ext>
            </a:extLst>
          </p:cNvPr>
          <p:cNvSpPr>
            <a:spLocks noGrp="1"/>
          </p:cNvSpPr>
          <p:nvPr>
            <p:ph type="body" sz="quarter" idx="15"/>
          </p:nvPr>
        </p:nvSpPr>
        <p:spPr>
          <a:xfrm>
            <a:off x="373430" y="3935365"/>
            <a:ext cx="4294206" cy="874651"/>
          </a:xfrm>
        </p:spPr>
        <p:txBody>
          <a:bodyPr>
            <a:normAutofit/>
          </a:bodyPr>
          <a:lstStyle/>
          <a:p>
            <a:r>
              <a:rPr lang="en-US" sz="1600" b="1" dirty="0"/>
              <a:t> </a:t>
            </a:r>
            <a:endParaRPr lang="en-US" sz="1600" dirty="0"/>
          </a:p>
        </p:txBody>
      </p:sp>
      <p:sp>
        <p:nvSpPr>
          <p:cNvPr id="7" name="Text Placeholder 6">
            <a:extLst>
              <a:ext uri="{FF2B5EF4-FFF2-40B4-BE49-F238E27FC236}">
                <a16:creationId xmlns:a16="http://schemas.microsoft.com/office/drawing/2014/main" id="{60C1B328-6FEB-8BF5-FD8B-DABD8D955EA0}"/>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F67D91B3-313B-0142-3719-70A8B5302662}"/>
              </a:ext>
            </a:extLst>
          </p:cNvPr>
          <p:cNvSpPr>
            <a:spLocks noGrp="1"/>
          </p:cNvSpPr>
          <p:nvPr>
            <p:ph type="title"/>
          </p:nvPr>
        </p:nvSpPr>
        <p:spPr/>
        <p:txBody>
          <a:bodyPr/>
          <a:lstStyle/>
          <a:p>
            <a:r>
              <a:rPr lang="en-US" sz="3600" dirty="0"/>
              <a:t>Simple Search</a:t>
            </a:r>
          </a:p>
        </p:txBody>
      </p:sp>
      <p:pic>
        <p:nvPicPr>
          <p:cNvPr id="19" name="Picture 18">
            <a:extLst>
              <a:ext uri="{FF2B5EF4-FFF2-40B4-BE49-F238E27FC236}">
                <a16:creationId xmlns:a16="http://schemas.microsoft.com/office/drawing/2014/main" id="{AA95E3D2-EA88-486F-2F02-5F5BF782F93C}"/>
              </a:ext>
            </a:extLst>
          </p:cNvPr>
          <p:cNvPicPr>
            <a:picLocks noChangeAspect="1"/>
          </p:cNvPicPr>
          <p:nvPr/>
        </p:nvPicPr>
        <p:blipFill>
          <a:blip r:embed="rId3"/>
          <a:stretch>
            <a:fillRect/>
          </a:stretch>
        </p:blipFill>
        <p:spPr>
          <a:xfrm>
            <a:off x="617268" y="2337629"/>
            <a:ext cx="11079432" cy="1948964"/>
          </a:xfrm>
          <a:prstGeom prst="rect">
            <a:avLst/>
          </a:prstGeom>
        </p:spPr>
      </p:pic>
    </p:spTree>
    <p:extLst>
      <p:ext uri="{BB962C8B-B14F-4D97-AF65-F5344CB8AC3E}">
        <p14:creationId xmlns:p14="http://schemas.microsoft.com/office/powerpoint/2010/main" val="299683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9591D-57F6-9453-663F-22A23BE5DB1B}"/>
            </a:ext>
          </a:extLst>
        </p:cNvPr>
        <p:cNvGrpSpPr/>
        <p:nvPr/>
      </p:nvGrpSpPr>
      <p:grpSpPr>
        <a:xfrm>
          <a:off x="0" y="0"/>
          <a:ext cx="0" cy="0"/>
          <a:chOff x="0" y="0"/>
          <a:chExt cx="0" cy="0"/>
        </a:xfrm>
      </p:grpSpPr>
      <p:pic>
        <p:nvPicPr>
          <p:cNvPr id="16" name="Picture Placeholder 15" descr="Binoculars reflecting a sunset and laying on table by the sea">
            <a:extLst>
              <a:ext uri="{FF2B5EF4-FFF2-40B4-BE49-F238E27FC236}">
                <a16:creationId xmlns:a16="http://schemas.microsoft.com/office/drawing/2014/main" id="{8169A92D-8CBF-844A-1B72-53055C158293}"/>
              </a:ext>
            </a:extLst>
          </p:cNvPr>
          <p:cNvPicPr>
            <a:picLocks noGrp="1" noChangeAspect="1"/>
          </p:cNvPicPr>
          <p:nvPr>
            <p:ph type="pic" sz="quarter" idx="12"/>
          </p:nvPr>
        </p:nvPicPr>
        <p:blipFill>
          <a:blip r:embed="rId2"/>
          <a:srcRect t="34850" b="34850"/>
          <a:stretch/>
        </p:blipFill>
        <p:spPr>
          <a:xfrm>
            <a:off x="4981575" y="0"/>
            <a:ext cx="7019925" cy="2086379"/>
          </a:xfrm>
          <a:prstGeom prst="rect">
            <a:avLst/>
          </a:prstGeom>
        </p:spPr>
      </p:pic>
      <p:sp>
        <p:nvSpPr>
          <p:cNvPr id="3" name="Text Placeholder 2">
            <a:extLst>
              <a:ext uri="{FF2B5EF4-FFF2-40B4-BE49-F238E27FC236}">
                <a16:creationId xmlns:a16="http://schemas.microsoft.com/office/drawing/2014/main" id="{CDFC9938-0C82-AD2A-A171-6AA28064A866}"/>
              </a:ext>
            </a:extLst>
          </p:cNvPr>
          <p:cNvSpPr>
            <a:spLocks noGrp="1"/>
          </p:cNvSpPr>
          <p:nvPr>
            <p:ph type="body" sz="quarter" idx="11"/>
          </p:nvPr>
        </p:nvSpPr>
        <p:spPr>
          <a:xfrm>
            <a:off x="373430" y="2086379"/>
            <a:ext cx="4294206" cy="755650"/>
          </a:xfrm>
        </p:spPr>
        <p:txBody>
          <a:bodyPr>
            <a:normAutofit/>
          </a:bodyPr>
          <a:lstStyle/>
          <a:p>
            <a:r>
              <a:rPr lang="en-US" sz="1600" b="1" dirty="0"/>
              <a:t> </a:t>
            </a:r>
            <a:endParaRPr lang="en-US" sz="1600" dirty="0"/>
          </a:p>
        </p:txBody>
      </p:sp>
      <p:sp>
        <p:nvSpPr>
          <p:cNvPr id="4" name="Text Placeholder 3">
            <a:extLst>
              <a:ext uri="{FF2B5EF4-FFF2-40B4-BE49-F238E27FC236}">
                <a16:creationId xmlns:a16="http://schemas.microsoft.com/office/drawing/2014/main" id="{6B38281C-EF8C-DC3C-D04C-7E91A23C1D7A}"/>
              </a:ext>
            </a:extLst>
          </p:cNvPr>
          <p:cNvSpPr>
            <a:spLocks noGrp="1"/>
          </p:cNvSpPr>
          <p:nvPr>
            <p:ph type="body" sz="quarter" idx="13"/>
          </p:nvPr>
        </p:nvSpPr>
        <p:spPr>
          <a:xfrm>
            <a:off x="373430" y="2842029"/>
            <a:ext cx="4294206" cy="736876"/>
          </a:xfrm>
        </p:spPr>
        <p:txBody>
          <a:bodyPr>
            <a:normAutofit/>
          </a:bodyPr>
          <a:lstStyle/>
          <a:p>
            <a:r>
              <a:rPr lang="en-US" sz="1600" b="1" dirty="0"/>
              <a:t> </a:t>
            </a:r>
            <a:endParaRPr lang="en-US" sz="1600" dirty="0"/>
          </a:p>
        </p:txBody>
      </p:sp>
      <p:sp>
        <p:nvSpPr>
          <p:cNvPr id="5" name="Text Placeholder 4">
            <a:extLst>
              <a:ext uri="{FF2B5EF4-FFF2-40B4-BE49-F238E27FC236}">
                <a16:creationId xmlns:a16="http://schemas.microsoft.com/office/drawing/2014/main" id="{8629A34C-E950-3E07-09AA-1A9D88520767}"/>
              </a:ext>
            </a:extLst>
          </p:cNvPr>
          <p:cNvSpPr>
            <a:spLocks noGrp="1"/>
          </p:cNvSpPr>
          <p:nvPr>
            <p:ph type="body" sz="quarter" idx="14"/>
          </p:nvPr>
        </p:nvSpPr>
        <p:spPr>
          <a:xfrm>
            <a:off x="373430" y="5276991"/>
            <a:ext cx="4294206" cy="1057383"/>
          </a:xfrm>
        </p:spPr>
        <p:txBody>
          <a:bodyPr>
            <a:normAutofit/>
          </a:bodyPr>
          <a:lstStyle/>
          <a:p>
            <a:r>
              <a:rPr lang="en-US" sz="1600" b="1" dirty="0"/>
              <a:t> </a:t>
            </a:r>
            <a:endParaRPr lang="en-US" sz="1600" dirty="0"/>
          </a:p>
        </p:txBody>
      </p:sp>
      <p:sp>
        <p:nvSpPr>
          <p:cNvPr id="6" name="Text Placeholder 5">
            <a:extLst>
              <a:ext uri="{FF2B5EF4-FFF2-40B4-BE49-F238E27FC236}">
                <a16:creationId xmlns:a16="http://schemas.microsoft.com/office/drawing/2014/main" id="{ECD5C5FA-F088-8B59-FC8A-375EF10F4584}"/>
              </a:ext>
            </a:extLst>
          </p:cNvPr>
          <p:cNvSpPr>
            <a:spLocks noGrp="1"/>
          </p:cNvSpPr>
          <p:nvPr>
            <p:ph type="body" sz="quarter" idx="15"/>
          </p:nvPr>
        </p:nvSpPr>
        <p:spPr>
          <a:xfrm>
            <a:off x="373430" y="4760146"/>
            <a:ext cx="11189920" cy="874651"/>
          </a:xfrm>
        </p:spPr>
        <p:txBody>
          <a:bodyPr>
            <a:normAutofit/>
          </a:bodyPr>
          <a:lstStyle/>
          <a:p>
            <a:pPr algn="ctr"/>
            <a:r>
              <a:rPr lang="en-US" sz="2000" b="1" dirty="0"/>
              <a:t>RESOURCES TYPE FILTER BAR </a:t>
            </a:r>
            <a:r>
              <a:rPr lang="en-US" sz="2000" dirty="0"/>
              <a:t>– patrons can filter results by resource type (not available in Advanced Search</a:t>
            </a:r>
          </a:p>
        </p:txBody>
      </p:sp>
      <p:sp>
        <p:nvSpPr>
          <p:cNvPr id="7" name="Text Placeholder 6">
            <a:extLst>
              <a:ext uri="{FF2B5EF4-FFF2-40B4-BE49-F238E27FC236}">
                <a16:creationId xmlns:a16="http://schemas.microsoft.com/office/drawing/2014/main" id="{39CEE4D8-4029-81E5-7CE7-86213FB97424}"/>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115560E5-37E8-773C-0600-D7D7B482AD09}"/>
              </a:ext>
            </a:extLst>
          </p:cNvPr>
          <p:cNvSpPr>
            <a:spLocks noGrp="1"/>
          </p:cNvSpPr>
          <p:nvPr>
            <p:ph type="title"/>
          </p:nvPr>
        </p:nvSpPr>
        <p:spPr/>
        <p:txBody>
          <a:bodyPr/>
          <a:lstStyle/>
          <a:p>
            <a:r>
              <a:rPr lang="en-US" sz="3600" dirty="0"/>
              <a:t>Simple Search</a:t>
            </a:r>
          </a:p>
        </p:txBody>
      </p:sp>
      <p:pic>
        <p:nvPicPr>
          <p:cNvPr id="21" name="Picture 20">
            <a:extLst>
              <a:ext uri="{FF2B5EF4-FFF2-40B4-BE49-F238E27FC236}">
                <a16:creationId xmlns:a16="http://schemas.microsoft.com/office/drawing/2014/main" id="{D10D4766-5978-9D0F-5A24-2185EA65B8F5}"/>
              </a:ext>
            </a:extLst>
          </p:cNvPr>
          <p:cNvPicPr>
            <a:picLocks noChangeAspect="1"/>
          </p:cNvPicPr>
          <p:nvPr/>
        </p:nvPicPr>
        <p:blipFill>
          <a:blip r:embed="rId3"/>
          <a:stretch>
            <a:fillRect/>
          </a:stretch>
        </p:blipFill>
        <p:spPr>
          <a:xfrm>
            <a:off x="373430" y="2118436"/>
            <a:ext cx="11627469" cy="1977314"/>
          </a:xfrm>
          <a:prstGeom prst="rect">
            <a:avLst/>
          </a:prstGeom>
        </p:spPr>
      </p:pic>
    </p:spTree>
    <p:extLst>
      <p:ext uri="{BB962C8B-B14F-4D97-AF65-F5344CB8AC3E}">
        <p14:creationId xmlns:p14="http://schemas.microsoft.com/office/powerpoint/2010/main" val="4087447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6257A-A099-62B4-D3B0-11114A10AAD8}"/>
            </a:ext>
          </a:extLst>
        </p:cNvPr>
        <p:cNvGrpSpPr/>
        <p:nvPr/>
      </p:nvGrpSpPr>
      <p:grpSpPr>
        <a:xfrm>
          <a:off x="0" y="0"/>
          <a:ext cx="0" cy="0"/>
          <a:chOff x="0" y="0"/>
          <a:chExt cx="0" cy="0"/>
        </a:xfrm>
      </p:grpSpPr>
      <p:pic>
        <p:nvPicPr>
          <p:cNvPr id="16" name="Picture Placeholder 15" descr="Binoculars reflecting a sunset and laying on table by the sea">
            <a:extLst>
              <a:ext uri="{FF2B5EF4-FFF2-40B4-BE49-F238E27FC236}">
                <a16:creationId xmlns:a16="http://schemas.microsoft.com/office/drawing/2014/main" id="{E1D088F5-5EA8-7353-31B5-423A29B498A0}"/>
              </a:ext>
            </a:extLst>
          </p:cNvPr>
          <p:cNvPicPr>
            <a:picLocks noGrp="1" noChangeAspect="1"/>
          </p:cNvPicPr>
          <p:nvPr>
            <p:ph type="pic" sz="quarter" idx="12"/>
          </p:nvPr>
        </p:nvPicPr>
        <p:blipFill>
          <a:blip r:embed="rId2"/>
          <a:srcRect t="34850" b="34850"/>
          <a:stretch/>
        </p:blipFill>
        <p:spPr>
          <a:xfrm>
            <a:off x="4981575" y="0"/>
            <a:ext cx="7019925" cy="2086379"/>
          </a:xfrm>
          <a:prstGeom prst="rect">
            <a:avLst/>
          </a:prstGeom>
        </p:spPr>
      </p:pic>
      <p:sp>
        <p:nvSpPr>
          <p:cNvPr id="3" name="Text Placeholder 2">
            <a:extLst>
              <a:ext uri="{FF2B5EF4-FFF2-40B4-BE49-F238E27FC236}">
                <a16:creationId xmlns:a16="http://schemas.microsoft.com/office/drawing/2014/main" id="{57F7EC14-DB6D-DAD7-3A25-E960E8FE5B88}"/>
              </a:ext>
            </a:extLst>
          </p:cNvPr>
          <p:cNvSpPr>
            <a:spLocks noGrp="1"/>
          </p:cNvSpPr>
          <p:nvPr>
            <p:ph type="body" sz="quarter" idx="11"/>
          </p:nvPr>
        </p:nvSpPr>
        <p:spPr>
          <a:xfrm>
            <a:off x="373430" y="2086379"/>
            <a:ext cx="4294206" cy="755650"/>
          </a:xfrm>
        </p:spPr>
        <p:txBody>
          <a:bodyPr>
            <a:normAutofit/>
          </a:bodyPr>
          <a:lstStyle/>
          <a:p>
            <a:r>
              <a:rPr lang="en-US" sz="1600" dirty="0"/>
              <a:t> </a:t>
            </a:r>
          </a:p>
        </p:txBody>
      </p:sp>
      <p:sp>
        <p:nvSpPr>
          <p:cNvPr id="4" name="Text Placeholder 3">
            <a:extLst>
              <a:ext uri="{FF2B5EF4-FFF2-40B4-BE49-F238E27FC236}">
                <a16:creationId xmlns:a16="http://schemas.microsoft.com/office/drawing/2014/main" id="{364C217E-BDB6-F6E4-796F-52BE308F60E0}"/>
              </a:ext>
            </a:extLst>
          </p:cNvPr>
          <p:cNvSpPr>
            <a:spLocks noGrp="1"/>
          </p:cNvSpPr>
          <p:nvPr>
            <p:ph type="body" sz="quarter" idx="13"/>
          </p:nvPr>
        </p:nvSpPr>
        <p:spPr>
          <a:xfrm>
            <a:off x="373430" y="2842029"/>
            <a:ext cx="4294206" cy="736876"/>
          </a:xfrm>
        </p:spPr>
        <p:txBody>
          <a:bodyPr>
            <a:normAutofit/>
          </a:bodyPr>
          <a:lstStyle/>
          <a:p>
            <a:r>
              <a:rPr lang="en-US" sz="1600" dirty="0"/>
              <a:t> </a:t>
            </a:r>
          </a:p>
        </p:txBody>
      </p:sp>
      <p:sp>
        <p:nvSpPr>
          <p:cNvPr id="5" name="Text Placeholder 4">
            <a:extLst>
              <a:ext uri="{FF2B5EF4-FFF2-40B4-BE49-F238E27FC236}">
                <a16:creationId xmlns:a16="http://schemas.microsoft.com/office/drawing/2014/main" id="{F234F5A3-89E9-C82E-F83F-A374BB068F66}"/>
              </a:ext>
            </a:extLst>
          </p:cNvPr>
          <p:cNvSpPr>
            <a:spLocks noGrp="1"/>
          </p:cNvSpPr>
          <p:nvPr>
            <p:ph type="body" sz="quarter" idx="14"/>
          </p:nvPr>
        </p:nvSpPr>
        <p:spPr>
          <a:xfrm>
            <a:off x="516304" y="4383756"/>
            <a:ext cx="10948033" cy="1638018"/>
          </a:xfrm>
        </p:spPr>
        <p:txBody>
          <a:bodyPr>
            <a:normAutofit/>
          </a:bodyPr>
          <a:lstStyle/>
          <a:p>
            <a:pPr algn="ctr"/>
            <a:r>
              <a:rPr lang="en-US" sz="2000" b="1" dirty="0"/>
              <a:t>FACETS</a:t>
            </a:r>
            <a:r>
              <a:rPr lang="en-US" sz="2000" dirty="0"/>
              <a:t> – appear below resource types filter and are closed by default. ALL FILTERS can be selected to open the facet options to appear next to the top-level facets such as AVAILABLE ONLINE</a:t>
            </a:r>
          </a:p>
        </p:txBody>
      </p:sp>
      <p:sp>
        <p:nvSpPr>
          <p:cNvPr id="6" name="Text Placeholder 5">
            <a:extLst>
              <a:ext uri="{FF2B5EF4-FFF2-40B4-BE49-F238E27FC236}">
                <a16:creationId xmlns:a16="http://schemas.microsoft.com/office/drawing/2014/main" id="{D0E082EE-A1C4-B0CF-8A5B-B3F09A288972}"/>
              </a:ext>
            </a:extLst>
          </p:cNvPr>
          <p:cNvSpPr>
            <a:spLocks noGrp="1"/>
          </p:cNvSpPr>
          <p:nvPr>
            <p:ph type="body" sz="quarter" idx="15"/>
          </p:nvPr>
        </p:nvSpPr>
        <p:spPr>
          <a:xfrm>
            <a:off x="10591799" y="5003814"/>
            <a:ext cx="333761" cy="874651"/>
          </a:xfrm>
        </p:spPr>
        <p:txBody>
          <a:bodyPr>
            <a:normAutofit/>
          </a:bodyPr>
          <a:lstStyle/>
          <a:p>
            <a:r>
              <a:rPr lang="en-US" sz="1600" dirty="0"/>
              <a:t> </a:t>
            </a:r>
          </a:p>
        </p:txBody>
      </p:sp>
      <p:sp>
        <p:nvSpPr>
          <p:cNvPr id="7" name="Text Placeholder 6">
            <a:extLst>
              <a:ext uri="{FF2B5EF4-FFF2-40B4-BE49-F238E27FC236}">
                <a16:creationId xmlns:a16="http://schemas.microsoft.com/office/drawing/2014/main" id="{6611110E-E297-0BC5-84CB-EC285F8443EC}"/>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6FEBF857-B066-E6F4-FB0D-C69639E6436F}"/>
              </a:ext>
            </a:extLst>
          </p:cNvPr>
          <p:cNvSpPr>
            <a:spLocks noGrp="1"/>
          </p:cNvSpPr>
          <p:nvPr>
            <p:ph type="title"/>
          </p:nvPr>
        </p:nvSpPr>
        <p:spPr/>
        <p:txBody>
          <a:bodyPr/>
          <a:lstStyle/>
          <a:p>
            <a:r>
              <a:rPr lang="en-US" sz="3600" dirty="0"/>
              <a:t>Simple Search</a:t>
            </a:r>
          </a:p>
        </p:txBody>
      </p:sp>
      <p:pic>
        <p:nvPicPr>
          <p:cNvPr id="23" name="Picture 22">
            <a:extLst>
              <a:ext uri="{FF2B5EF4-FFF2-40B4-BE49-F238E27FC236}">
                <a16:creationId xmlns:a16="http://schemas.microsoft.com/office/drawing/2014/main" id="{4EE5F7A6-2570-F261-7E3E-6CBCAD63EC49}"/>
              </a:ext>
            </a:extLst>
          </p:cNvPr>
          <p:cNvPicPr>
            <a:picLocks noChangeAspect="1"/>
          </p:cNvPicPr>
          <p:nvPr/>
        </p:nvPicPr>
        <p:blipFill>
          <a:blip r:embed="rId3"/>
          <a:stretch>
            <a:fillRect/>
          </a:stretch>
        </p:blipFill>
        <p:spPr>
          <a:xfrm>
            <a:off x="373430" y="2343312"/>
            <a:ext cx="11090907" cy="1886069"/>
          </a:xfrm>
          <a:prstGeom prst="rect">
            <a:avLst/>
          </a:prstGeom>
        </p:spPr>
      </p:pic>
    </p:spTree>
    <p:extLst>
      <p:ext uri="{BB962C8B-B14F-4D97-AF65-F5344CB8AC3E}">
        <p14:creationId xmlns:p14="http://schemas.microsoft.com/office/powerpoint/2010/main" val="377532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09E4-594A-4F32-7357-0E627A39E957}"/>
            </a:ext>
          </a:extLst>
        </p:cNvPr>
        <p:cNvGrpSpPr/>
        <p:nvPr/>
      </p:nvGrpSpPr>
      <p:grpSpPr>
        <a:xfrm>
          <a:off x="0" y="0"/>
          <a:ext cx="0" cy="0"/>
          <a:chOff x="0" y="0"/>
          <a:chExt cx="0" cy="0"/>
        </a:xfrm>
      </p:grpSpPr>
      <p:pic>
        <p:nvPicPr>
          <p:cNvPr id="16" name="Picture Placeholder 15" descr="Magnifying glasses on yellow backdrop">
            <a:extLst>
              <a:ext uri="{FF2B5EF4-FFF2-40B4-BE49-F238E27FC236}">
                <a16:creationId xmlns:a16="http://schemas.microsoft.com/office/drawing/2014/main" id="{9819A66E-6494-E50F-6DD8-727EC3E563CE}"/>
              </a:ext>
            </a:extLst>
          </p:cNvPr>
          <p:cNvPicPr>
            <a:picLocks noGrp="1" noChangeAspect="1"/>
          </p:cNvPicPr>
          <p:nvPr>
            <p:ph type="pic" sz="quarter" idx="12"/>
          </p:nvPr>
        </p:nvPicPr>
        <p:blipFill>
          <a:blip r:embed="rId2"/>
          <a:srcRect t="28553" b="28553"/>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6F451F83-0085-2F29-A143-B95D1D6316B7}"/>
              </a:ext>
            </a:extLst>
          </p:cNvPr>
          <p:cNvSpPr>
            <a:spLocks noGrp="1"/>
          </p:cNvSpPr>
          <p:nvPr>
            <p:ph type="body" sz="quarter" idx="11"/>
          </p:nvPr>
        </p:nvSpPr>
        <p:spPr>
          <a:xfrm>
            <a:off x="373430" y="2086378"/>
            <a:ext cx="4294206" cy="1848987"/>
          </a:xfrm>
        </p:spPr>
        <p:txBody>
          <a:bodyPr>
            <a:normAutofit/>
          </a:bodyPr>
          <a:lstStyle/>
          <a:p>
            <a:r>
              <a:rPr lang="en-US" sz="2000" dirty="0"/>
              <a:t>The Advanced Search will open as a slide panel of the current page. This is to provide increased visibility for the search results</a:t>
            </a:r>
          </a:p>
        </p:txBody>
      </p:sp>
      <p:sp>
        <p:nvSpPr>
          <p:cNvPr id="4" name="Text Placeholder 3">
            <a:extLst>
              <a:ext uri="{FF2B5EF4-FFF2-40B4-BE49-F238E27FC236}">
                <a16:creationId xmlns:a16="http://schemas.microsoft.com/office/drawing/2014/main" id="{6714BCBC-D1A7-53B9-784A-7B56A9B9A7C0}"/>
              </a:ext>
            </a:extLst>
          </p:cNvPr>
          <p:cNvSpPr>
            <a:spLocks noGrp="1"/>
          </p:cNvSpPr>
          <p:nvPr>
            <p:ph type="body" sz="quarter" idx="13"/>
          </p:nvPr>
        </p:nvSpPr>
        <p:spPr>
          <a:xfrm>
            <a:off x="444256" y="5784326"/>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7C085972-0164-28D2-90B3-408C6B7737F7}"/>
              </a:ext>
            </a:extLst>
          </p:cNvPr>
          <p:cNvSpPr>
            <a:spLocks noGrp="1"/>
          </p:cNvSpPr>
          <p:nvPr>
            <p:ph type="body" sz="quarter" idx="14"/>
          </p:nvPr>
        </p:nvSpPr>
        <p:spPr>
          <a:xfrm>
            <a:off x="373430" y="5784325"/>
            <a:ext cx="4294206" cy="383901"/>
          </a:xfrm>
        </p:spPr>
        <p:txBody>
          <a:bodyPr/>
          <a:lstStyle/>
          <a:p>
            <a:r>
              <a:rPr lang="en-US" dirty="0"/>
              <a:t> </a:t>
            </a:r>
          </a:p>
        </p:txBody>
      </p:sp>
      <p:sp>
        <p:nvSpPr>
          <p:cNvPr id="6" name="Text Placeholder 5">
            <a:extLst>
              <a:ext uri="{FF2B5EF4-FFF2-40B4-BE49-F238E27FC236}">
                <a16:creationId xmlns:a16="http://schemas.microsoft.com/office/drawing/2014/main" id="{EF8B6F9A-F11C-AE79-2558-A778E85C84F6}"/>
              </a:ext>
            </a:extLst>
          </p:cNvPr>
          <p:cNvSpPr>
            <a:spLocks noGrp="1"/>
          </p:cNvSpPr>
          <p:nvPr>
            <p:ph type="body" sz="quarter" idx="15"/>
          </p:nvPr>
        </p:nvSpPr>
        <p:spPr>
          <a:xfrm>
            <a:off x="373430" y="3935366"/>
            <a:ext cx="4294206" cy="1465060"/>
          </a:xfrm>
        </p:spPr>
        <p:txBody>
          <a:bodyPr>
            <a:normAutofit/>
          </a:bodyPr>
          <a:lstStyle/>
          <a:p>
            <a:r>
              <a:rPr lang="en-US" sz="2000" dirty="0"/>
              <a:t>More improvements are planned for March and April based on feedback from users.</a:t>
            </a:r>
          </a:p>
        </p:txBody>
      </p:sp>
      <p:sp>
        <p:nvSpPr>
          <p:cNvPr id="7" name="Text Placeholder 6">
            <a:extLst>
              <a:ext uri="{FF2B5EF4-FFF2-40B4-BE49-F238E27FC236}">
                <a16:creationId xmlns:a16="http://schemas.microsoft.com/office/drawing/2014/main" id="{8101B830-D2B0-047E-E6BB-2E7AAF1ACE25}"/>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5D41E9D0-9756-0F1A-748F-F5BAB25D29E8}"/>
              </a:ext>
            </a:extLst>
          </p:cNvPr>
          <p:cNvSpPr>
            <a:spLocks noGrp="1"/>
          </p:cNvSpPr>
          <p:nvPr>
            <p:ph type="title"/>
          </p:nvPr>
        </p:nvSpPr>
        <p:spPr/>
        <p:txBody>
          <a:bodyPr/>
          <a:lstStyle/>
          <a:p>
            <a:r>
              <a:rPr lang="en-US" sz="3600" dirty="0"/>
              <a:t>Advanced Search</a:t>
            </a:r>
          </a:p>
        </p:txBody>
      </p:sp>
      <p:pic>
        <p:nvPicPr>
          <p:cNvPr id="9" name="Picture 8">
            <a:extLst>
              <a:ext uri="{FF2B5EF4-FFF2-40B4-BE49-F238E27FC236}">
                <a16:creationId xmlns:a16="http://schemas.microsoft.com/office/drawing/2014/main" id="{A6CF78D0-B90A-9D99-5589-41B3385D4793}"/>
              </a:ext>
            </a:extLst>
          </p:cNvPr>
          <p:cNvPicPr>
            <a:picLocks noChangeAspect="1"/>
          </p:cNvPicPr>
          <p:nvPr/>
        </p:nvPicPr>
        <p:blipFill>
          <a:blip r:embed="rId3"/>
          <a:stretch>
            <a:fillRect/>
          </a:stretch>
        </p:blipFill>
        <p:spPr>
          <a:xfrm>
            <a:off x="5398720" y="2200678"/>
            <a:ext cx="6419850" cy="4575205"/>
          </a:xfrm>
          <a:prstGeom prst="rect">
            <a:avLst/>
          </a:prstGeom>
        </p:spPr>
      </p:pic>
    </p:spTree>
    <p:extLst>
      <p:ext uri="{BB962C8B-B14F-4D97-AF65-F5344CB8AC3E}">
        <p14:creationId xmlns:p14="http://schemas.microsoft.com/office/powerpoint/2010/main" val="144645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FA92F-6313-B001-2330-DC40424BEE2E}"/>
            </a:ext>
          </a:extLst>
        </p:cNvPr>
        <p:cNvGrpSpPr/>
        <p:nvPr/>
      </p:nvGrpSpPr>
      <p:grpSpPr>
        <a:xfrm>
          <a:off x="0" y="0"/>
          <a:ext cx="0" cy="0"/>
          <a:chOff x="0" y="0"/>
          <a:chExt cx="0" cy="0"/>
        </a:xfrm>
      </p:grpSpPr>
      <p:pic>
        <p:nvPicPr>
          <p:cNvPr id="16" name="Picture Placeholder 15" descr="45-rpm record">
            <a:extLst>
              <a:ext uri="{FF2B5EF4-FFF2-40B4-BE49-F238E27FC236}">
                <a16:creationId xmlns:a16="http://schemas.microsoft.com/office/drawing/2014/main" id="{C55FA614-6C32-12A1-F43D-15970C2E77F9}"/>
              </a:ext>
            </a:extLst>
          </p:cNvPr>
          <p:cNvPicPr>
            <a:picLocks noGrp="1" noChangeAspect="1"/>
          </p:cNvPicPr>
          <p:nvPr>
            <p:ph type="pic" sz="quarter" idx="12"/>
          </p:nvPr>
        </p:nvPicPr>
        <p:blipFill>
          <a:blip r:embed="rId2"/>
          <a:srcRect t="35140" b="35140"/>
          <a:stretch/>
        </p:blipFill>
        <p:spPr>
          <a:xfrm>
            <a:off x="4981575" y="0"/>
            <a:ext cx="7019925" cy="2086378"/>
          </a:xfrm>
          <a:prstGeom prst="rect">
            <a:avLst/>
          </a:prstGeom>
        </p:spPr>
      </p:pic>
      <p:sp>
        <p:nvSpPr>
          <p:cNvPr id="3" name="Text Placeholder 2">
            <a:extLst>
              <a:ext uri="{FF2B5EF4-FFF2-40B4-BE49-F238E27FC236}">
                <a16:creationId xmlns:a16="http://schemas.microsoft.com/office/drawing/2014/main" id="{34CBDC11-5B87-44ED-24A3-0DDC792FEF9A}"/>
              </a:ext>
            </a:extLst>
          </p:cNvPr>
          <p:cNvSpPr>
            <a:spLocks noGrp="1"/>
          </p:cNvSpPr>
          <p:nvPr>
            <p:ph type="body" sz="quarter" idx="11"/>
          </p:nvPr>
        </p:nvSpPr>
        <p:spPr>
          <a:xfrm>
            <a:off x="373429" y="2086377"/>
            <a:ext cx="4608145" cy="4579237"/>
          </a:xfrm>
        </p:spPr>
        <p:txBody>
          <a:bodyPr>
            <a:normAutofit/>
          </a:bodyPr>
          <a:lstStyle/>
          <a:p>
            <a:r>
              <a:rPr lang="en-US" sz="1800" dirty="0"/>
              <a:t>The Brief Record Display has changed. </a:t>
            </a:r>
          </a:p>
          <a:p>
            <a:r>
              <a:rPr lang="en-US" sz="1800" dirty="0"/>
              <a:t>At the top of the record, you see record indicators listed next to the resource type. </a:t>
            </a:r>
          </a:p>
          <a:p>
            <a:r>
              <a:rPr lang="en-US" sz="1800" dirty="0"/>
              <a:t>Commonly used availability fields can be enabled in the Quick Filters (controlled in the </a:t>
            </a:r>
            <a:r>
              <a:rPr lang="en-US" sz="1800" b="1" dirty="0"/>
              <a:t>View Configuration / Brief Results </a:t>
            </a:r>
            <a:r>
              <a:rPr lang="en-US" sz="1800" dirty="0"/>
              <a:t>tab). Defined availability filters are Available On Shelf, Full-Text Online, Held by library, Peer-reviewed Journals and Open Access.</a:t>
            </a:r>
          </a:p>
          <a:p>
            <a:r>
              <a:rPr lang="en-US" sz="1800" dirty="0"/>
              <a:t>Options have also been added to display the Summary and/or Snippet fields. These are also controlled in the </a:t>
            </a:r>
            <a:r>
              <a:rPr lang="en-US" sz="1800" b="1" dirty="0"/>
              <a:t>View Configuration / Brief Record Display </a:t>
            </a:r>
            <a:r>
              <a:rPr lang="en-US" sz="1800" dirty="0"/>
              <a:t>area.</a:t>
            </a:r>
          </a:p>
        </p:txBody>
      </p:sp>
      <p:sp>
        <p:nvSpPr>
          <p:cNvPr id="4" name="Text Placeholder 3">
            <a:extLst>
              <a:ext uri="{FF2B5EF4-FFF2-40B4-BE49-F238E27FC236}">
                <a16:creationId xmlns:a16="http://schemas.microsoft.com/office/drawing/2014/main" id="{3C0F3C18-8259-D65A-1331-724B91186645}"/>
              </a:ext>
            </a:extLst>
          </p:cNvPr>
          <p:cNvSpPr>
            <a:spLocks noGrp="1"/>
          </p:cNvSpPr>
          <p:nvPr>
            <p:ph type="body" sz="quarter" idx="13"/>
          </p:nvPr>
        </p:nvSpPr>
        <p:spPr>
          <a:xfrm>
            <a:off x="444256" y="5784326"/>
            <a:ext cx="4294206" cy="656270"/>
          </a:xfrm>
        </p:spPr>
        <p:txBody>
          <a:bodyPr/>
          <a:lstStyle/>
          <a:p>
            <a:r>
              <a:rPr lang="en-US" b="1" dirty="0"/>
              <a:t> </a:t>
            </a:r>
            <a:endParaRPr lang="en-US" dirty="0"/>
          </a:p>
        </p:txBody>
      </p:sp>
      <p:sp>
        <p:nvSpPr>
          <p:cNvPr id="5" name="Text Placeholder 4">
            <a:extLst>
              <a:ext uri="{FF2B5EF4-FFF2-40B4-BE49-F238E27FC236}">
                <a16:creationId xmlns:a16="http://schemas.microsoft.com/office/drawing/2014/main" id="{3BD8CBD0-4B72-1CAC-6D51-D506110AE94C}"/>
              </a:ext>
            </a:extLst>
          </p:cNvPr>
          <p:cNvSpPr>
            <a:spLocks noGrp="1"/>
          </p:cNvSpPr>
          <p:nvPr>
            <p:ph type="body" sz="quarter" idx="14"/>
          </p:nvPr>
        </p:nvSpPr>
        <p:spPr>
          <a:xfrm>
            <a:off x="5164504" y="4958656"/>
            <a:ext cx="6583239" cy="1481940"/>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Arial" panose="020B0604020202020204" pitchFamily="34" charset="0"/>
              </a:rPr>
              <a:t>Record actions are grouped by categories and displayed to the right of the indicators. You can enable Share (includes email, permalink, social media), Citations, Export (print, excel, Leganto, RefWorks, </a:t>
            </a:r>
            <a:r>
              <a:rPr kumimoji="0" lang="en-US" sz="1800" b="0" i="0" u="none" strike="noStrike" kern="1200" cap="none" spc="0" normalizeH="0" baseline="0" noProof="0" dirty="0" err="1">
                <a:ln>
                  <a:noFill/>
                </a:ln>
                <a:solidFill>
                  <a:srgbClr val="000000"/>
                </a:solidFill>
                <a:effectLst/>
                <a:uLnTx/>
                <a:uFillTx/>
                <a:latin typeface="Calibri Light"/>
                <a:ea typeface="+mn-ea"/>
                <a:cs typeface="Arial" panose="020B0604020202020204" pitchFamily="34" charset="0"/>
              </a:rPr>
              <a:t>etc</a:t>
            </a:r>
            <a:r>
              <a:rPr kumimoji="0" lang="en-US" sz="1800" b="0" i="0" u="none" strike="noStrike" kern="1200" cap="none" spc="0" normalizeH="0" baseline="0" noProof="0" dirty="0">
                <a:ln>
                  <a:noFill/>
                </a:ln>
                <a:solidFill>
                  <a:srgbClr val="000000"/>
                </a:solidFill>
                <a:effectLst/>
                <a:uLnTx/>
                <a:uFillTx/>
                <a:latin typeface="Calibri Light"/>
                <a:ea typeface="+mn-ea"/>
                <a:cs typeface="Arial" panose="020B0604020202020204" pitchFamily="34" charset="0"/>
              </a:rPr>
              <a:t>), Email (for single records only), and Add/Remove record from Favorites. This display is controlled in the </a:t>
            </a:r>
            <a:r>
              <a:rPr kumimoji="0" lang="en-US" sz="1800" b="1" i="0" u="none" strike="noStrike" kern="1200" cap="none" spc="0" normalizeH="0" baseline="0" noProof="0" dirty="0">
                <a:ln>
                  <a:noFill/>
                </a:ln>
                <a:solidFill>
                  <a:srgbClr val="000000"/>
                </a:solidFill>
                <a:effectLst/>
                <a:uLnTx/>
                <a:uFillTx/>
                <a:latin typeface="Calibri Light"/>
                <a:ea typeface="+mn-ea"/>
                <a:cs typeface="Arial" panose="020B0604020202020204" pitchFamily="34" charset="0"/>
              </a:rPr>
              <a:t>View Configuration / Brief Record Display </a:t>
            </a:r>
            <a:r>
              <a:rPr kumimoji="0" lang="en-US" sz="1800" b="0" i="0" u="none" strike="noStrike" kern="1200" cap="none" spc="0" normalizeH="0" baseline="0" noProof="0" dirty="0">
                <a:ln>
                  <a:noFill/>
                </a:ln>
                <a:solidFill>
                  <a:srgbClr val="000000"/>
                </a:solidFill>
                <a:effectLst/>
                <a:uLnTx/>
                <a:uFillTx/>
                <a:latin typeface="Calibri Light"/>
                <a:ea typeface="+mn-ea"/>
                <a:cs typeface="Arial" panose="020B0604020202020204" pitchFamily="34" charset="0"/>
              </a:rPr>
              <a:t>tab in the NDE Record Actions area. </a:t>
            </a:r>
            <a:r>
              <a:rPr lang="en-US" sz="1800" dirty="0"/>
              <a:t> </a:t>
            </a:r>
          </a:p>
        </p:txBody>
      </p:sp>
      <p:sp>
        <p:nvSpPr>
          <p:cNvPr id="6" name="Text Placeholder 5">
            <a:extLst>
              <a:ext uri="{FF2B5EF4-FFF2-40B4-BE49-F238E27FC236}">
                <a16:creationId xmlns:a16="http://schemas.microsoft.com/office/drawing/2014/main" id="{3F86B8D1-D375-7B9A-90F8-99AE2F4D7FAD}"/>
              </a:ext>
            </a:extLst>
          </p:cNvPr>
          <p:cNvSpPr>
            <a:spLocks noGrp="1"/>
          </p:cNvSpPr>
          <p:nvPr>
            <p:ph type="body" sz="quarter" idx="15"/>
          </p:nvPr>
        </p:nvSpPr>
        <p:spPr>
          <a:xfrm>
            <a:off x="5993180" y="5305241"/>
            <a:ext cx="4294206" cy="656270"/>
          </a:xfrm>
        </p:spPr>
        <p:txBody>
          <a:bodyPr/>
          <a:lstStyle/>
          <a:p>
            <a:r>
              <a:rPr lang="en-US" dirty="0"/>
              <a:t> </a:t>
            </a:r>
          </a:p>
        </p:txBody>
      </p:sp>
      <p:sp>
        <p:nvSpPr>
          <p:cNvPr id="7" name="Text Placeholder 6">
            <a:extLst>
              <a:ext uri="{FF2B5EF4-FFF2-40B4-BE49-F238E27FC236}">
                <a16:creationId xmlns:a16="http://schemas.microsoft.com/office/drawing/2014/main" id="{25CEC69B-42D3-C529-493E-742531D85E43}"/>
              </a:ext>
            </a:extLst>
          </p:cNvPr>
          <p:cNvSpPr>
            <a:spLocks noGrp="1"/>
          </p:cNvSpPr>
          <p:nvPr>
            <p:ph type="body" sz="quarter" idx="16"/>
          </p:nvPr>
        </p:nvSpPr>
        <p:spPr>
          <a:xfrm>
            <a:off x="373430" y="5701253"/>
            <a:ext cx="1074370" cy="166147"/>
          </a:xfrm>
        </p:spPr>
        <p:txBody>
          <a:bodyPr>
            <a:normAutofit fontScale="47500" lnSpcReduction="20000"/>
          </a:bodyPr>
          <a:lstStyle/>
          <a:p>
            <a:r>
              <a:rPr lang="en-US" dirty="0"/>
              <a:t> </a:t>
            </a:r>
          </a:p>
          <a:p>
            <a:endParaRPr lang="en-US" dirty="0"/>
          </a:p>
        </p:txBody>
      </p:sp>
      <p:sp>
        <p:nvSpPr>
          <p:cNvPr id="8" name="Title 7">
            <a:extLst>
              <a:ext uri="{FF2B5EF4-FFF2-40B4-BE49-F238E27FC236}">
                <a16:creationId xmlns:a16="http://schemas.microsoft.com/office/drawing/2014/main" id="{86BBC62D-27DA-703A-5932-1E66A1E38970}"/>
              </a:ext>
            </a:extLst>
          </p:cNvPr>
          <p:cNvSpPr>
            <a:spLocks noGrp="1"/>
          </p:cNvSpPr>
          <p:nvPr>
            <p:ph type="title"/>
          </p:nvPr>
        </p:nvSpPr>
        <p:spPr>
          <a:xfrm>
            <a:off x="595100" y="192386"/>
            <a:ext cx="2900575" cy="1036340"/>
          </a:xfrm>
        </p:spPr>
        <p:txBody>
          <a:bodyPr/>
          <a:lstStyle/>
          <a:p>
            <a:r>
              <a:rPr lang="en-US" sz="3600" dirty="0"/>
              <a:t>Brief Record Display</a:t>
            </a:r>
          </a:p>
        </p:txBody>
      </p:sp>
      <p:pic>
        <p:nvPicPr>
          <p:cNvPr id="10" name="Picture 9">
            <a:extLst>
              <a:ext uri="{FF2B5EF4-FFF2-40B4-BE49-F238E27FC236}">
                <a16:creationId xmlns:a16="http://schemas.microsoft.com/office/drawing/2014/main" id="{C9ACE8D2-F31D-B3DB-2598-ADFA0F4C0B39}"/>
              </a:ext>
            </a:extLst>
          </p:cNvPr>
          <p:cNvPicPr>
            <a:picLocks noChangeAspect="1"/>
          </p:cNvPicPr>
          <p:nvPr/>
        </p:nvPicPr>
        <p:blipFill>
          <a:blip r:embed="rId3"/>
          <a:stretch>
            <a:fillRect/>
          </a:stretch>
        </p:blipFill>
        <p:spPr>
          <a:xfrm>
            <a:off x="4981575" y="2169451"/>
            <a:ext cx="7019925" cy="2789205"/>
          </a:xfrm>
          <a:prstGeom prst="rect">
            <a:avLst/>
          </a:prstGeom>
        </p:spPr>
      </p:pic>
    </p:spTree>
    <p:extLst>
      <p:ext uri="{BB962C8B-B14F-4D97-AF65-F5344CB8AC3E}">
        <p14:creationId xmlns:p14="http://schemas.microsoft.com/office/powerpoint/2010/main" val="2128847121"/>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1621</TotalTime>
  <Words>1940</Words>
  <Application>Microsoft Office PowerPoint</Application>
  <PresentationFormat>Widescreen</PresentationFormat>
  <Paragraphs>157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Corbel</vt:lpstr>
      <vt:lpstr>Wingdings</vt:lpstr>
      <vt:lpstr>Office Theme</vt:lpstr>
      <vt:lpstr>Primo NDE UI – Primo’s Next Discovery Interface</vt:lpstr>
      <vt:lpstr>Agenda</vt:lpstr>
      <vt:lpstr>Why should you switch to NDE?</vt:lpstr>
      <vt:lpstr>Key Updates</vt:lpstr>
      <vt:lpstr>Simple Search</vt:lpstr>
      <vt:lpstr>Simple Search</vt:lpstr>
      <vt:lpstr>Simple Search</vt:lpstr>
      <vt:lpstr>Advanced Search</vt:lpstr>
      <vt:lpstr>Brief Record Display</vt:lpstr>
      <vt:lpstr>Full Record Display</vt:lpstr>
      <vt:lpstr>Enhanced User Area</vt:lpstr>
      <vt:lpstr>Other Items to Note</vt:lpstr>
      <vt:lpstr>Other Items to Note</vt:lpstr>
      <vt:lpstr>How to plan for the transition</vt:lpstr>
      <vt:lpstr>Training Opportunities</vt:lpstr>
      <vt:lpstr>Resources to help</vt:lpstr>
      <vt:lpstr>Why should you switch to NDE?</vt:lpstr>
      <vt:lpstr>Thank you for attending. Lynn - ODIN Office    lynn.wolf@ndus.edu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Lynn Wolf</dc:creator>
  <cp:lastModifiedBy>Lynn Wolf</cp:lastModifiedBy>
  <cp:revision>80</cp:revision>
  <dcterms:created xsi:type="dcterms:W3CDTF">2026-03-18T14:41:16Z</dcterms:created>
  <dcterms:modified xsi:type="dcterms:W3CDTF">2026-03-23T17:18:28Z</dcterms:modified>
</cp:coreProperties>
</file>