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59"/>
  </p:notesMasterIdLst>
  <p:handoutMasterIdLst>
    <p:handoutMasterId r:id="rId60"/>
  </p:handoutMasterIdLst>
  <p:sldIdLst>
    <p:sldId id="647" r:id="rId5"/>
    <p:sldId id="388" r:id="rId6"/>
    <p:sldId id="753" r:id="rId7"/>
    <p:sldId id="659" r:id="rId8"/>
    <p:sldId id="824" r:id="rId9"/>
    <p:sldId id="765" r:id="rId10"/>
    <p:sldId id="766" r:id="rId11"/>
    <p:sldId id="838" r:id="rId12"/>
    <p:sldId id="839" r:id="rId13"/>
    <p:sldId id="840" r:id="rId14"/>
    <p:sldId id="767" r:id="rId15"/>
    <p:sldId id="770" r:id="rId16"/>
    <p:sldId id="769" r:id="rId17"/>
    <p:sldId id="842" r:id="rId18"/>
    <p:sldId id="771" r:id="rId19"/>
    <p:sldId id="772" r:id="rId20"/>
    <p:sldId id="778" r:id="rId21"/>
    <p:sldId id="779" r:id="rId22"/>
    <p:sldId id="780" r:id="rId23"/>
    <p:sldId id="843" r:id="rId24"/>
    <p:sldId id="844" r:id="rId25"/>
    <p:sldId id="781" r:id="rId26"/>
    <p:sldId id="782" r:id="rId27"/>
    <p:sldId id="783" r:id="rId28"/>
    <p:sldId id="784" r:id="rId29"/>
    <p:sldId id="791" r:id="rId30"/>
    <p:sldId id="792" r:id="rId31"/>
    <p:sldId id="845" r:id="rId32"/>
    <p:sldId id="847" r:id="rId33"/>
    <p:sldId id="848" r:id="rId34"/>
    <p:sldId id="849" r:id="rId35"/>
    <p:sldId id="852" r:id="rId36"/>
    <p:sldId id="853" r:id="rId37"/>
    <p:sldId id="793" r:id="rId38"/>
    <p:sldId id="794" r:id="rId39"/>
    <p:sldId id="854" r:id="rId40"/>
    <p:sldId id="855" r:id="rId41"/>
    <p:sldId id="850" r:id="rId42"/>
    <p:sldId id="851" r:id="rId43"/>
    <p:sldId id="754" r:id="rId44"/>
    <p:sldId id="654" r:id="rId45"/>
    <p:sldId id="856" r:id="rId46"/>
    <p:sldId id="857" r:id="rId47"/>
    <p:sldId id="858" r:id="rId48"/>
    <p:sldId id="859" r:id="rId49"/>
    <p:sldId id="755" r:id="rId50"/>
    <p:sldId id="655" r:id="rId51"/>
    <p:sldId id="757" r:id="rId52"/>
    <p:sldId id="758" r:id="rId53"/>
    <p:sldId id="759" r:id="rId54"/>
    <p:sldId id="860" r:id="rId55"/>
    <p:sldId id="861" r:id="rId56"/>
    <p:sldId id="862" r:id="rId57"/>
    <p:sldId id="56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47"/>
            <p14:sldId id="388"/>
            <p14:sldId id="753"/>
            <p14:sldId id="659"/>
            <p14:sldId id="824"/>
            <p14:sldId id="765"/>
            <p14:sldId id="766"/>
            <p14:sldId id="838"/>
            <p14:sldId id="839"/>
            <p14:sldId id="840"/>
            <p14:sldId id="767"/>
            <p14:sldId id="770"/>
            <p14:sldId id="769"/>
            <p14:sldId id="842"/>
            <p14:sldId id="771"/>
            <p14:sldId id="772"/>
            <p14:sldId id="778"/>
            <p14:sldId id="779"/>
            <p14:sldId id="780"/>
            <p14:sldId id="843"/>
            <p14:sldId id="844"/>
            <p14:sldId id="781"/>
            <p14:sldId id="782"/>
            <p14:sldId id="783"/>
            <p14:sldId id="784"/>
            <p14:sldId id="791"/>
            <p14:sldId id="792"/>
            <p14:sldId id="845"/>
            <p14:sldId id="847"/>
            <p14:sldId id="848"/>
            <p14:sldId id="849"/>
            <p14:sldId id="852"/>
            <p14:sldId id="853"/>
            <p14:sldId id="793"/>
            <p14:sldId id="794"/>
            <p14:sldId id="854"/>
            <p14:sldId id="855"/>
            <p14:sldId id="850"/>
            <p14:sldId id="851"/>
            <p14:sldId id="754"/>
            <p14:sldId id="654"/>
            <p14:sldId id="856"/>
            <p14:sldId id="857"/>
            <p14:sldId id="858"/>
            <p14:sldId id="859"/>
            <p14:sldId id="755"/>
            <p14:sldId id="655"/>
            <p14:sldId id="757"/>
            <p14:sldId id="758"/>
            <p14:sldId id="759"/>
            <p14:sldId id="860"/>
            <p14:sldId id="861"/>
            <p14:sldId id="862"/>
            <p14:sldId id="5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CB077-E2F7-492C-9CC0-D667A60FF6C1}" v="1" dt="2025-10-11T17:07:48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>
      <p:cViewPr varScale="1">
        <p:scale>
          <a:sx n="103" d="100"/>
          <a:sy n="103" d="100"/>
        </p:scale>
        <p:origin x="72" y="204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8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8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D253DDF8-4139-C5D7-2140-8AB43A128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18588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24" r:id="rId2"/>
    <p:sldLayoutId id="2147484658" r:id="rId3"/>
    <p:sldLayoutId id="2147484660" r:id="rId4"/>
    <p:sldLayoutId id="2147484661" r:id="rId5"/>
    <p:sldLayoutId id="2147484589" r:id="rId6"/>
    <p:sldLayoutId id="2147484498" r:id="rId7"/>
    <p:sldLayoutId id="21474844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tw/englis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tw/english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030Primo_VE_User_Interface/010NDE_UI_Customization_-_Best_Practice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knowledge.exlibrisgroup.com/Primo/Product_Documentation/020Primo_VE/Primo_VE_(English)/Go_NDE/Customization_Best_Practices#Understanding_the_File_Structure_of_a_Customization_Packag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the-primo-ve-nde-customization-package-to-customize-the-library-logo/" TargetMode="External"/><Relationship Id="rId2" Type="http://schemas.openxmlformats.org/officeDocument/2006/relationships/hyperlink" Target="https://developers.exlibrisgroup.com/blog/?tag=how-to-use-the-primo-ve-nde-customization-packag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velopers.exlibrisgroup.com/blog/how-to-use-the-primo-ve-nde-customization-package-to-change-the-homepage/" TargetMode="External"/><Relationship Id="rId5" Type="http://schemas.openxmlformats.org/officeDocument/2006/relationships/hyperlink" Target="https://developers.exlibrisgroup.com/blog/how-to-use-the-primo-ve-nde-customization-package-to-add-headers-and-footers/" TargetMode="External"/><Relationship Id="rId4" Type="http://schemas.openxmlformats.org/officeDocument/2006/relationships/hyperlink" Target="https://developers.exlibrisgroup.com/blog/how-to-use-the-primo-ve-nde-customization-package-to-customize-a-color-theme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030Primo_VE_User_Interface/010NDE_UI_Customization_-_Best_Practices#Customizing_a_Color_Them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F5FC54-2119-1991-EA6B-FA3606E7E0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Q4, 2025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557451-4271-4B3E-23ED-1E236F2D7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Primo VE NDE Configuration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320969-5F7F-9C87-B26F-D76042B0E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4025" y="4898345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405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78468-90BB-87D2-9F0F-EE884C2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6E7DF4-7730-7842-AD69-94FD7C83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9F912-D3B5-8E36-0B6C-683E6B0BC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EC923E-1349-08AC-FEFC-879F18EBFB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FC5FF-2439-F51B-FC3D-0BF7AB399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1AC4B9-AA20-8C83-01D5-AEA15CEC5707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EAD3F-8E6B-651F-36EA-69F592BA2EE3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A265F-A3EC-990F-905E-3D1F39D7E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086FAE-DBB9-FF74-82C4-B87B727E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D62EDB-4B15-A5F9-089C-CF6A790F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0FE979-A52F-CCD6-46F0-0DA13897F8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9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“Manage Customization Package” tab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2D794-8F50-CA3E-38E2-02A4971F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89"/>
            <a:ext cx="12192000" cy="3764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3D624-3A79-67FA-ABC3-58BDE4A38A2C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4E29A-090A-4E3B-7B43-03A95B8225CE}"/>
              </a:ext>
            </a:extLst>
          </p:cNvPr>
          <p:cNvSpPr txBox="1"/>
          <p:nvPr/>
        </p:nvSpPr>
        <p:spPr>
          <a:xfrm>
            <a:off x="8087360" y="4338320"/>
            <a:ext cx="2570480" cy="619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This is new for Primo VE NDE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A09831-2919-4A03-3981-0374E60F6B2F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112000" y="4648200"/>
            <a:ext cx="975360" cy="269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44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42E3-F4A5-3305-5D85-D012AFC1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2D3EB8-BC65-0F39-C469-F7B6D665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688B18-2593-0409-B106-E9387284B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509EA6A-29BD-3615-AF0E-9EE36798D6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Here is the “Before” color scheme in Primo VE NDE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AA670-3CC0-EBE3-3C96-A3D810EC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347"/>
            <a:ext cx="12192000" cy="4511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970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55497-2DA5-39DC-BCAB-9891D3F2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F3C939-E65B-825C-947C-F3209B7E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724"/>
            <a:ext cx="12192000" cy="3745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1E381E5-7981-6C8D-45A0-ACF5C4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5B1E0F-8C2B-32ED-0C11-D45EDB398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10266-001C-D0D6-5613-508FE00A6407}"/>
              </a:ext>
            </a:extLst>
          </p:cNvPr>
          <p:cNvSpPr txBox="1"/>
          <p:nvPr/>
        </p:nvSpPr>
        <p:spPr>
          <a:xfrm>
            <a:off x="6756400" y="3376218"/>
            <a:ext cx="2611120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select Maroon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F6B68-9D49-8E57-FD54-CAD0FB347CF4}"/>
              </a:ext>
            </a:extLst>
          </p:cNvPr>
          <p:cNvSpPr/>
          <p:nvPr/>
        </p:nvSpPr>
        <p:spPr>
          <a:xfrm>
            <a:off x="7246123" y="4832836"/>
            <a:ext cx="556757" cy="775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F7CF12-8358-E00D-A6AF-72E01DD1C9AF}"/>
              </a:ext>
            </a:extLst>
          </p:cNvPr>
          <p:cNvCxnSpPr>
            <a:cxnSpLocks/>
          </p:cNvCxnSpPr>
          <p:nvPr/>
        </p:nvCxnSpPr>
        <p:spPr>
          <a:xfrm flipH="1">
            <a:off x="7538720" y="3778652"/>
            <a:ext cx="477520" cy="9559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A07100-CF0F-B5B4-7137-DF50A92D31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the Color Theme - New UI section, select a color icon. Purple is the default color. We will select Maroon.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703482-D6DB-499A-2A19-29D61EC78F9A}"/>
              </a:ext>
            </a:extLst>
          </p:cNvPr>
          <p:cNvCxnSpPr/>
          <p:nvPr/>
        </p:nvCxnSpPr>
        <p:spPr>
          <a:xfrm flipV="1">
            <a:off x="11125200" y="2387600"/>
            <a:ext cx="581246" cy="904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11D817-F18A-9916-F49D-E7AFA734EC29}"/>
              </a:ext>
            </a:extLst>
          </p:cNvPr>
          <p:cNvSpPr txBox="1"/>
          <p:nvPr/>
        </p:nvSpPr>
        <p:spPr>
          <a:xfrm>
            <a:off x="9631680" y="3251826"/>
            <a:ext cx="2074766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Save when done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A22C3D-3AE4-3CE4-0ED9-FAC6355DF57F}"/>
              </a:ext>
            </a:extLst>
          </p:cNvPr>
          <p:cNvSpPr/>
          <p:nvPr/>
        </p:nvSpPr>
        <p:spPr>
          <a:xfrm>
            <a:off x="11591612" y="1938097"/>
            <a:ext cx="585107" cy="402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5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9428-9144-4839-511F-98BDA04D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98B71-1E3A-B031-2135-1650423A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711"/>
            <a:ext cx="12192000" cy="3278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7543673-7D8E-A52B-D859-579FF377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396B7E-97AF-BDAF-94CD-847129F25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32AEF-8F40-BB4F-CCB7-75AED780388E}"/>
              </a:ext>
            </a:extLst>
          </p:cNvPr>
          <p:cNvSpPr/>
          <p:nvPr/>
        </p:nvSpPr>
        <p:spPr>
          <a:xfrm>
            <a:off x="10355083" y="1788159"/>
            <a:ext cx="1836917" cy="4876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DBD48A-E8CD-5DB6-6C11-1E4FE939F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clicking “Save” the customization package is deployed successfully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990A41-95DA-B44B-1659-12F40145F198}"/>
              </a:ext>
            </a:extLst>
          </p:cNvPr>
          <p:cNvCxnSpPr/>
          <p:nvPr/>
        </p:nvCxnSpPr>
        <p:spPr>
          <a:xfrm flipH="1">
            <a:off x="6357668" y="3769743"/>
            <a:ext cx="362309" cy="681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13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512B-17AC-7F18-257C-9D40DE6E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BE50D5-B34D-75CD-113E-AAE6529E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A2774-4A7F-7916-E6CA-3867C0501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1538124-97BD-780A-BC2D-1899C67C6B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color has changed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34F54-2DD4-B879-DBED-7747037E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85"/>
            <a:ext cx="12192000" cy="4587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77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5F79-4764-9169-56EB-B47F4A85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134017-A183-8722-1FC2-A82CDAE6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</p:spPr>
        <p:txBody>
          <a:bodyPr anchor="t">
            <a:normAutofit/>
          </a:bodyPr>
          <a:lstStyle/>
          <a:p>
            <a:r>
              <a:rPr lang="en-US" sz="2200"/>
              <a:t>Selecting a Color Theme</a:t>
            </a:r>
            <a:endParaRPr lang="en-NL" sz="22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862FD7-C32C-56B4-D134-FC7CB04E1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</p:spPr>
        <p:txBody>
          <a:bodyPr vert="horz" lIns="0" tIns="0" rIns="0" bIns="0" rtlCol="0" anchor="ctr">
            <a:norm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spcAft>
                <a:spcPts val="600"/>
              </a:spcAft>
            </a:pPr>
            <a:fld id="{F59CD943-D024-467A-B36E-F11E1285ED75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CE4E1-CA3D-111D-9A12-9A949796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91" y="1143000"/>
            <a:ext cx="6055629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390DC-AB68-02E2-BB1E-0796F49C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52" y="4062353"/>
            <a:ext cx="6177905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AA756-AAA8-D141-347C-81B277B46AFD}"/>
              </a:ext>
            </a:extLst>
          </p:cNvPr>
          <p:cNvSpPr txBox="1"/>
          <p:nvPr/>
        </p:nvSpPr>
        <p:spPr>
          <a:xfrm>
            <a:off x="701040" y="184912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A7696-539E-4EE1-DCD7-EEE542C0223F}"/>
              </a:ext>
            </a:extLst>
          </p:cNvPr>
          <p:cNvSpPr txBox="1"/>
          <p:nvPr/>
        </p:nvSpPr>
        <p:spPr>
          <a:xfrm>
            <a:off x="690880" y="477520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19209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BC27-B689-F0DF-6E72-D2C13829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90DCBE-2A11-5033-EA60-1C8B5C728A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63E093A-72F0-D27F-3447-E499042F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17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C31EA-7FAE-6481-E973-A388E50F84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883600"/>
          </a:xfrm>
        </p:spPr>
        <p:txBody>
          <a:bodyPr/>
          <a:lstStyle/>
          <a:p>
            <a:r>
              <a:rPr lang="en-US" dirty="0"/>
              <a:t>The institution can quickly and easily specify a link that opens a page when users click the logo.</a:t>
            </a:r>
          </a:p>
          <a:p>
            <a:r>
              <a:rPr lang="en-US" dirty="0"/>
              <a:t>If no URL is configured, the Discovery home page is displayed when a user clicks the logo. </a:t>
            </a:r>
          </a:p>
        </p:txBody>
      </p:sp>
    </p:spTree>
    <p:extLst>
      <p:ext uri="{BB962C8B-B14F-4D97-AF65-F5344CB8AC3E}">
        <p14:creationId xmlns:p14="http://schemas.microsoft.com/office/powerpoint/2010/main" val="126292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352B-07AF-D1D9-3A3B-2DD9EBF9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1A562EC-97DA-7961-1039-EDD2E297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A274B0-A970-4E80-7B9D-850634D52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14584-3AF2-C5F1-538F-7769053ED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2484207"/>
          </a:xfrm>
        </p:spPr>
        <p:txBody>
          <a:bodyPr/>
          <a:lstStyle/>
          <a:p>
            <a:r>
              <a:rPr lang="en-US" dirty="0"/>
              <a:t>To add a clickable link for the logo: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“General” tab</a:t>
            </a:r>
          </a:p>
          <a:p>
            <a:pPr lvl="1"/>
            <a:r>
              <a:rPr lang="en-US" sz="1800" dirty="0"/>
              <a:t>In the “Logo Clickable URL” field </a:t>
            </a:r>
            <a:r>
              <a:rPr lang="en-US" sz="2000" dirty="0"/>
              <a:t>specify the redirection URL </a:t>
            </a:r>
          </a:p>
        </p:txBody>
      </p:sp>
    </p:spTree>
    <p:extLst>
      <p:ext uri="{BB962C8B-B14F-4D97-AF65-F5344CB8AC3E}">
        <p14:creationId xmlns:p14="http://schemas.microsoft.com/office/powerpoint/2010/main" val="309619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NL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3" y="834891"/>
            <a:ext cx="6964362" cy="551960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Selecting a Color Theme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Adding a Clickable Link for the Logo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Updating Page Titles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Using the Customization Package Manager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Specific examples using the Customization Package Manager</a:t>
            </a:r>
            <a:endParaRPr lang="en-NL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8119C-D79D-1ED5-B84B-E6DCA150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144BEBF-E59A-DBB3-505D-AC4DFE65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8D4713-46BB-BE0D-A3E7-5EF23347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CC2859-0BB7-FE50-0657-7C9E6B039E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C666-453E-134F-3565-1CE892B3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FF332-6456-3CD3-57EE-FF287256754D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FFFA4-9ACC-1A77-CE1B-4EAA659520F3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ACAE-E120-6F6A-C75F-DCD6E687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F85B11-DF28-18E2-0554-253549A8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3CF0B7-7779-6880-4D12-030442AFB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01BFB8-5ACF-B53C-4528-D067248FA8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8D282-A864-5B09-CDBD-DDC5F3FF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A8F84C-62B9-6A19-545C-43BA79A92E6E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917502-81C0-B300-40A9-F46CFA12A8A0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7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7F866-7AD5-5648-C40B-E3C12892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05F4BA6-D8E9-E95A-DEE6-D595F9F4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59D080-67BD-7F35-7CD1-2E50FFEEC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48FB2A-B374-88E9-A31D-0EA3BAF1E1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“General” tab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5E5EC-082F-F00B-5FF9-617C2591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682"/>
            <a:ext cx="12192000" cy="4799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73FA9-068C-87CB-C08C-0162ABE2333A}"/>
              </a:ext>
            </a:extLst>
          </p:cNvPr>
          <p:cNvSpPr txBox="1"/>
          <p:nvPr/>
        </p:nvSpPr>
        <p:spPr>
          <a:xfrm>
            <a:off x="8833595" y="5416767"/>
            <a:ext cx="2570480" cy="9315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Note that this is a partial screenshot of the “General” tab</a:t>
            </a:r>
          </a:p>
        </p:txBody>
      </p:sp>
    </p:spTree>
    <p:extLst>
      <p:ext uri="{BB962C8B-B14F-4D97-AF65-F5344CB8AC3E}">
        <p14:creationId xmlns:p14="http://schemas.microsoft.com/office/powerpoint/2010/main" val="293119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1B02-0A99-A386-0C30-2B592A46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82B03-F61F-CE3B-1E7C-2D103E8A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670"/>
            <a:ext cx="12192000" cy="3204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B5A56E-F276-3E41-F7B8-FE8E8EF8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7304DA-C666-9EAE-E4DF-319CEBC76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15173-0496-265A-8386-C1CC5786DAB8}"/>
              </a:ext>
            </a:extLst>
          </p:cNvPr>
          <p:cNvSpPr txBox="1"/>
          <p:nvPr/>
        </p:nvSpPr>
        <p:spPr>
          <a:xfrm>
            <a:off x="8329623" y="2412998"/>
            <a:ext cx="3667760" cy="93472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 user will be redirected to </a:t>
            </a:r>
            <a:r>
              <a:rPr lang="en-US" dirty="0">
                <a:hlinkClick r:id="rId3"/>
              </a:rPr>
              <a:t>https://www.ntu.edu.tw/english/</a:t>
            </a:r>
            <a:r>
              <a:rPr lang="en-US" dirty="0"/>
              <a:t> (The National Taiwan University)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1D1CA-B1B1-CAE3-73A1-F6C12C190AA9}"/>
              </a:ext>
            </a:extLst>
          </p:cNvPr>
          <p:cNvSpPr/>
          <p:nvPr/>
        </p:nvSpPr>
        <p:spPr>
          <a:xfrm>
            <a:off x="6733987" y="4563823"/>
            <a:ext cx="3429516" cy="385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E7BE7B-8268-6748-2AE9-E91384254219}"/>
              </a:ext>
            </a:extLst>
          </p:cNvPr>
          <p:cNvCxnSpPr>
            <a:cxnSpLocks/>
          </p:cNvCxnSpPr>
          <p:nvPr/>
        </p:nvCxnSpPr>
        <p:spPr>
          <a:xfrm flipH="1">
            <a:off x="8792982" y="3347718"/>
            <a:ext cx="266935" cy="1015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1BC238-D519-7987-A4D0-4D00CF4B9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In the “Logo Clickable URL” field specify the redirection URL 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5FB4611-7143-ABFE-BD81-E28EB6069F00}"/>
              </a:ext>
            </a:extLst>
          </p:cNvPr>
          <p:cNvSpPr txBox="1">
            <a:spLocks/>
          </p:cNvSpPr>
          <p:nvPr/>
        </p:nvSpPr>
        <p:spPr>
          <a:xfrm>
            <a:off x="299543" y="5259895"/>
            <a:ext cx="11335783" cy="59584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that before the advent of Primo VE </a:t>
            </a:r>
            <a:r>
              <a:rPr lang="en-US" b="1" dirty="0"/>
              <a:t>NDE</a:t>
            </a:r>
            <a:r>
              <a:rPr lang="en-US" dirty="0"/>
              <a:t> the “Logo Clickable URL” field was in the “Manage Customization Package” tab in the “Upload Logo” section.</a:t>
            </a:r>
          </a:p>
        </p:txBody>
      </p:sp>
    </p:spTree>
    <p:extLst>
      <p:ext uri="{BB962C8B-B14F-4D97-AF65-F5344CB8AC3E}">
        <p14:creationId xmlns:p14="http://schemas.microsoft.com/office/powerpoint/2010/main" val="205936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D0A12-39A5-4C9A-C4FD-A103F990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3DE20-E85F-EB39-F79D-65CB03B6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145"/>
            <a:ext cx="12192000" cy="4570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11838A-2EAE-49A8-71E0-71731662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ABEF7-F9E4-C873-95F1-B9159EB5B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1BB6BE9-0147-5710-1B42-1200B63AB8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test this the end user will now click the logo in primo VE NDE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A6D082-452E-29B3-A911-1870336BFEEC}"/>
              </a:ext>
            </a:extLst>
          </p:cNvPr>
          <p:cNvSpPr/>
          <p:nvPr/>
        </p:nvSpPr>
        <p:spPr>
          <a:xfrm>
            <a:off x="99944" y="1737707"/>
            <a:ext cx="1077215" cy="540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BACE8-0AE9-5676-3196-5C0632697C5C}"/>
              </a:ext>
            </a:extLst>
          </p:cNvPr>
          <p:cNvSpPr txBox="1"/>
          <p:nvPr/>
        </p:nvSpPr>
        <p:spPr>
          <a:xfrm>
            <a:off x="574963" y="3325947"/>
            <a:ext cx="2851409" cy="65024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End user in Primo VE NDE will click the logo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035F64-72B2-202D-2D4C-21F03B682D51}"/>
              </a:ext>
            </a:extLst>
          </p:cNvPr>
          <p:cNvCxnSpPr>
            <a:cxnSpLocks/>
          </p:cNvCxnSpPr>
          <p:nvPr/>
        </p:nvCxnSpPr>
        <p:spPr>
          <a:xfrm flipH="1" flipV="1">
            <a:off x="992049" y="2304507"/>
            <a:ext cx="616034" cy="1033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21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0244-6FB0-2C65-1B3F-64EAAF14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348C3-A4B5-D909-11CF-CB094B8E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3" y="1615115"/>
            <a:ext cx="11908103" cy="5211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87DA9AB-F610-2386-607A-665D89B0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Clickable Link for the Logo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B3DC11-00DD-406A-4F8C-F1B6ABB72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9508B28-ABA4-CB04-C15B-24FFAB3D5F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end user is correctly redirected to </a:t>
            </a:r>
            <a:r>
              <a:rPr lang="en-US" dirty="0">
                <a:hlinkClick r:id="rId3"/>
              </a:rPr>
              <a:t>https://www.ntu.edu.tw/english/</a:t>
            </a:r>
            <a:r>
              <a:rPr lang="en-US" dirty="0"/>
              <a:t> which is what we defined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74B3DC-F175-180C-358F-F3A85EE671D6}"/>
              </a:ext>
            </a:extLst>
          </p:cNvPr>
          <p:cNvSpPr/>
          <p:nvPr/>
        </p:nvSpPr>
        <p:spPr>
          <a:xfrm>
            <a:off x="2764221" y="1615115"/>
            <a:ext cx="1902372" cy="332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60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7927-709E-AC16-7DEF-73492D15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FE5CD1-C1EF-828F-670E-6DDD2B2FD8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FFFCBE3-0CD7-7DF5-1FD1-B90EAA0A4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3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26F51-EFCE-EFD6-E025-B4F832F93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7EBAE7-16CE-1635-3472-609C9355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97B7F3-DA96-9A55-ED93-C3820F7D7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B84BCEF-9476-FC4F-1750-4771F9E5E0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217001"/>
          </a:xfrm>
        </p:spPr>
        <p:txBody>
          <a:bodyPr/>
          <a:lstStyle/>
          <a:p>
            <a:r>
              <a:rPr lang="en-US" dirty="0"/>
              <a:t>The Header/Footer Tiles Labels code table allow the institution to customize the following titles in the NDE UI:</a:t>
            </a:r>
          </a:p>
          <a:p>
            <a:pPr lvl="1"/>
            <a:r>
              <a:rPr lang="en-US" sz="1800" dirty="0" err="1"/>
              <a:t>main.title</a:t>
            </a:r>
            <a:r>
              <a:rPr lang="en-US" sz="1800" dirty="0"/>
              <a:t>—Discovery</a:t>
            </a:r>
          </a:p>
          <a:p>
            <a:pPr lvl="1"/>
            <a:r>
              <a:rPr lang="en-US" sz="1800" dirty="0" err="1"/>
              <a:t>main.description</a:t>
            </a:r>
            <a:r>
              <a:rPr lang="en-US" sz="1800" dirty="0"/>
              <a:t>—Discovery - {{query}}</a:t>
            </a:r>
          </a:p>
          <a:p>
            <a:pPr lvl="1"/>
            <a:r>
              <a:rPr lang="en-US" sz="1800" dirty="0" err="1"/>
              <a:t>nui.full.display.title</a:t>
            </a:r>
            <a:r>
              <a:rPr lang="en-US" sz="1800" dirty="0"/>
              <a:t>—Primo by Ex Libris</a:t>
            </a:r>
          </a:p>
          <a:p>
            <a:pPr lvl="1"/>
            <a:r>
              <a:rPr lang="en-US" sz="1800" dirty="0" err="1"/>
              <a:t>nui.brief.title</a:t>
            </a:r>
            <a:r>
              <a:rPr lang="en-US" sz="1800" dirty="0"/>
              <a:t>—{{</a:t>
            </a:r>
            <a:r>
              <a:rPr lang="en-US" sz="1800" dirty="0" err="1"/>
              <a:t>recordTitle</a:t>
            </a:r>
            <a:r>
              <a:rPr lang="en-US" sz="1800" dirty="0"/>
              <a:t>}} - {{</a:t>
            </a:r>
            <a:r>
              <a:rPr lang="en-US" sz="1800" dirty="0" err="1"/>
              <a:t>institutionName</a:t>
            </a:r>
            <a:r>
              <a:rPr lang="en-US" sz="1800" dirty="0"/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51559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0C146-068E-0AB0-A10E-5DA2D3705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7A5F71A-15F5-D5B7-31D9-06C31FF4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DAEADC-9F52-BB17-0D9C-EAE8A0380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570FA6-B351-ADD6-DB45-26519E835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29529"/>
          </a:xfrm>
        </p:spPr>
        <p:txBody>
          <a:bodyPr/>
          <a:lstStyle/>
          <a:p>
            <a:r>
              <a:rPr lang="en-US" dirty="0"/>
              <a:t>The Header/Footer Tiles Labels code table is accessed at “Configuration &gt; Discovery &gt; Display Configuration &gt; Labels”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DF3E9-154E-4B0D-ED85-BA692730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879600"/>
            <a:ext cx="7046068" cy="4897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D73F3-6C77-30C3-6326-51DA4B02D9A3}"/>
              </a:ext>
            </a:extLst>
          </p:cNvPr>
          <p:cNvSpPr/>
          <p:nvPr/>
        </p:nvSpPr>
        <p:spPr>
          <a:xfrm>
            <a:off x="2336800" y="3789680"/>
            <a:ext cx="640080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4CC5B-9522-01CB-6833-C34EDD4E3F76}"/>
              </a:ext>
            </a:extLst>
          </p:cNvPr>
          <p:cNvSpPr/>
          <p:nvPr/>
        </p:nvSpPr>
        <p:spPr>
          <a:xfrm>
            <a:off x="3158229" y="4003040"/>
            <a:ext cx="468891" cy="233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0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7328B-99E9-343D-6413-EA979DAA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9D8F31F-CCE8-CC91-8C03-A61AD9AF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3E2336-8DC6-CD0C-6397-64D1F51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DA4414-65D9-FBCE-5779-A657D6F370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58409"/>
          </a:xfrm>
        </p:spPr>
        <p:txBody>
          <a:bodyPr/>
          <a:lstStyle/>
          <a:p>
            <a:r>
              <a:rPr lang="en-US" dirty="0"/>
              <a:t>We will now look at the Header/Footer Tiles Labels code table.  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5C00-2834-20D1-60F2-D20F6177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089"/>
            <a:ext cx="12192000" cy="2251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48E0BD-AC61-ED79-D6CA-344A0524022F}"/>
              </a:ext>
            </a:extLst>
          </p:cNvPr>
          <p:cNvSpPr/>
          <p:nvPr/>
        </p:nvSpPr>
        <p:spPr>
          <a:xfrm>
            <a:off x="365688" y="4074160"/>
            <a:ext cx="157487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0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7989-F812-F86C-2C34-6E5AEEC1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2B7710-AFA9-CE2A-10A1-B7F182A881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F3D1D57-1162-150E-4192-F42BFCAD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67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BDECB-144C-535D-E32E-F7D47473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148F8-1959-681C-B267-116200ED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348"/>
            <a:ext cx="12192000" cy="3663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AA0406-3F8E-9C2F-E388-3F60EE7F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D1E72C-BDD6-2121-4C47-9F90292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6F13AD-FBF0-426A-2797-9F1B94182F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begin using Primo and have not yet done any searches or other activities, then the page title is “Ex Libris Discovery”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D121C-6EC8-7440-6562-5AFC3B8AE92E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8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B241-C87A-C956-7C3D-98DE6A15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48339-A609-E572-9ADD-265BD100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1372"/>
            <a:ext cx="12192000" cy="3099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0B883C3-2347-B87F-A8F9-14D8A158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6E0372-07CF-9B8A-FC38-9CA34DB44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41D4F-6760-FB33-EE49-6C4530352C28}"/>
              </a:ext>
            </a:extLst>
          </p:cNvPr>
          <p:cNvSpPr/>
          <p:nvPr/>
        </p:nvSpPr>
        <p:spPr>
          <a:xfrm>
            <a:off x="619760" y="436196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B1250A-DE21-29ED-A668-874810A165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46030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13EE-A770-82EF-A3C9-6F63398A7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AA5CB-0FA4-30BE-08B1-CC2953AD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520"/>
            <a:ext cx="12192000" cy="3054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1B5BBD8-2E7F-F0E7-9EE8-17BB680F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119AF-618E-649D-5DAC-62AB09E43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BE4837-84B5-C089-63F2-2AE1BB781104}"/>
              </a:ext>
            </a:extLst>
          </p:cNvPr>
          <p:cNvSpPr/>
          <p:nvPr/>
        </p:nvSpPr>
        <p:spPr>
          <a:xfrm>
            <a:off x="558800" y="358980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EE2340-3819-F2A3-4807-046EC6F9E5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Discovery” to “Alma U. One Search”</a:t>
            </a:r>
          </a:p>
        </p:txBody>
      </p:sp>
    </p:spTree>
    <p:extLst>
      <p:ext uri="{BB962C8B-B14F-4D97-AF65-F5344CB8AC3E}">
        <p14:creationId xmlns:p14="http://schemas.microsoft.com/office/powerpoint/2010/main" val="3494018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653A-AB53-F6ED-1EC4-8981B276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49544-CF04-0F15-A461-72677D14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988"/>
            <a:ext cx="12192000" cy="369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384414-FDCB-219D-E354-0C6C2B69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F26436-7720-AD6F-ECD1-CD69F00E8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CA15FF-D7AD-D738-45A1-01AAFF198F1E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33520B-1F55-C2F7-EE12-0314ABF492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4257515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FBF6-1A95-413F-45A3-CB92F1A6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55FEA4-D40F-3E1F-8803-98280DDA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CD675-3464-A697-186F-6C5BB635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5123B5-52E3-8ECC-BB49-7835BB8726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search Primo VE NDE for “Librarianship in Taiwan” then the page title is “Ex Libris Discovery – librarianship in Taiwan”.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BF7E6-329E-466C-07CF-56FBCB91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922"/>
            <a:ext cx="12192000" cy="4055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56D79A-831B-37E4-2063-BDD84F98228D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A07A9-11C3-8B00-F2CD-FDAD560A9D6E}"/>
              </a:ext>
            </a:extLst>
          </p:cNvPr>
          <p:cNvSpPr/>
          <p:nvPr/>
        </p:nvSpPr>
        <p:spPr>
          <a:xfrm>
            <a:off x="2895600" y="352552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5660C-C109-0030-52D0-B26CA713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1DB60-EB5C-7479-63B8-6A0A42AE7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063"/>
            <a:ext cx="12192000" cy="304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3446590-D358-1207-03BA-CC8CAAAF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851A86-818D-4958-7126-89EA2A06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4B60E-D056-B0B0-E4D5-85E47836CD24}"/>
              </a:ext>
            </a:extLst>
          </p:cNvPr>
          <p:cNvSpPr/>
          <p:nvPr/>
        </p:nvSpPr>
        <p:spPr>
          <a:xfrm>
            <a:off x="579120" y="4047008"/>
            <a:ext cx="5740400" cy="311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174672-4059-A24E-35C0-7F68192229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 – librarianship in Taiwan”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1893018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9658-0FD8-5E71-082C-E2E1651E0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75D1A-8BB5-41D1-2972-62FD70B5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91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F5746F3-E4C7-74F0-9345-9F929C61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A358D6-66A6-796A-C236-81726ACC5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8AE88-2C55-B13A-BBA7-2D148136DB52}"/>
              </a:ext>
            </a:extLst>
          </p:cNvPr>
          <p:cNvSpPr/>
          <p:nvPr/>
        </p:nvSpPr>
        <p:spPr>
          <a:xfrm>
            <a:off x="558800" y="397588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3323B6-389D-43B0-BF35-EA7B1519D5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 - {{query}}” to “One Search - {{query}}”</a:t>
            </a:r>
          </a:p>
        </p:txBody>
      </p:sp>
    </p:spTree>
    <p:extLst>
      <p:ext uri="{BB962C8B-B14F-4D97-AF65-F5344CB8AC3E}">
        <p14:creationId xmlns:p14="http://schemas.microsoft.com/office/powerpoint/2010/main" val="1718198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E2C2D-FAAC-D2DA-AE96-49C3A4FD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7DC6DC-F5B8-7AF6-3948-EDC4439B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631"/>
            <a:ext cx="12192000" cy="4068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DE99C2D-6307-74BA-3782-4BF2361A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F869D9-C5A4-B9A2-4EC0-397E3AC82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ED25E-AF50-D514-88FC-6EDD2768422F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AFC6DAE-812D-38E8-CDF7-7D1544581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18666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00F8-687F-0BA8-346C-D1E22A1B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204FB2-4B2F-6101-12A4-7F847ED9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106"/>
            <a:ext cx="12192000" cy="4406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6F906FE-C85D-23CB-9C7F-1A042068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BAE733-F0B7-A3D0-AF38-791032426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D12AE0-AA15-4A02-A6DC-A2C3CA4ADD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click a search result title “Librarianship in Taiwan” to get to the full view, then the page title is “Librarianship in Taiwan – Alma University” (my institution name is ”Alma University”).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3A9C4-7CDC-886F-D5D8-DA54933718ED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9D2806-FBBF-857B-E969-FBD5BD05B50F}"/>
              </a:ext>
            </a:extLst>
          </p:cNvPr>
          <p:cNvSpPr/>
          <p:nvPr/>
        </p:nvSpPr>
        <p:spPr>
          <a:xfrm>
            <a:off x="2306320" y="459232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2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53E1F-81BD-6BFF-3705-DFB4BBDA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436F-610C-CDD0-7CAA-C906AB07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67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6F92981-82AC-2269-24F4-569675B9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Page Titles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751FC8-29E4-2C07-DC86-0D840CD00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71DFE-A814-E594-552B-6C05A1143E5E}"/>
              </a:ext>
            </a:extLst>
          </p:cNvPr>
          <p:cNvSpPr/>
          <p:nvPr/>
        </p:nvSpPr>
        <p:spPr>
          <a:xfrm>
            <a:off x="457200" y="4961408"/>
            <a:ext cx="5882640" cy="330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243D0D-78F6-DC06-E557-FA28F1B45C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““Librarianship in Taiwan – Alma University””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407870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71736"/>
          </a:xfrm>
        </p:spPr>
        <p:txBody>
          <a:bodyPr/>
          <a:lstStyle/>
          <a:p>
            <a:r>
              <a:rPr lang="en-US" dirty="0"/>
              <a:t>This presentation will focus primarily on what’s new in Primo VE NDE configurations.</a:t>
            </a:r>
          </a:p>
          <a:p>
            <a:pPr lvl="1"/>
            <a:r>
              <a:rPr lang="en-US" sz="1800" dirty="0"/>
              <a:t>Those configurations which existed in Primo VE and have not changed in the Primo VE NDE will not be the focus of this presentation.  </a:t>
            </a:r>
          </a:p>
          <a:p>
            <a:pPr lvl="1"/>
            <a:r>
              <a:rPr lang="en-US" sz="1800" dirty="0"/>
              <a:t>They may be mentioned in passing, but do not constitute the purpose of this presentation.</a:t>
            </a:r>
          </a:p>
          <a:p>
            <a:endParaRPr lang="en-US" dirty="0"/>
          </a:p>
          <a:p>
            <a:r>
              <a:rPr lang="en-US" dirty="0"/>
              <a:t>See also: </a:t>
            </a:r>
          </a:p>
          <a:p>
            <a:pPr lvl="1"/>
            <a:r>
              <a:rPr lang="en-US" sz="1800" dirty="0">
                <a:hlinkClick r:id="rId2"/>
              </a:rPr>
              <a:t>Primo VE NDE User Interface Customization - Best Practices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603F-5A47-1EC2-FEE5-89984905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08C393-66C7-10F2-DBBE-AC7B0DDC30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7760A6F-771E-6744-770D-B995584EC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40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66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3AF2-5A6B-225A-E31A-EDEEE7AC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D7A5CD-DCED-8081-FC9B-FE5EE891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8D31F-66CA-DD47-E7EA-51452891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A17C08-C6C9-2BA1-CFB6-FDA2C4B548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297648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dirty="0"/>
              <a:t>Manage</a:t>
            </a:r>
            <a:r>
              <a:rPr lang="en-US" sz="2000" dirty="0"/>
              <a:t> Customization Package allows the institution to you upload and manage customization packages, enabling the branding and customization of Primo VE. </a:t>
            </a:r>
          </a:p>
          <a:p>
            <a:r>
              <a:rPr lang="en-US" sz="2000" dirty="0"/>
              <a:t>If no packages are loaded, the system uses the out-of-the-box configurations. </a:t>
            </a:r>
          </a:p>
        </p:txBody>
      </p:sp>
    </p:spTree>
    <p:extLst>
      <p:ext uri="{BB962C8B-B14F-4D97-AF65-F5344CB8AC3E}">
        <p14:creationId xmlns:p14="http://schemas.microsoft.com/office/powerpoint/2010/main" val="772738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D579-4B44-BEDF-86CE-5E94852B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AAC126-E08F-D7FD-EAFB-470E158D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8A5DE4-FA68-7838-BA04-0DA9B9FC6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5EFE0A-8A8F-6067-9D84-9EB594ACE2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33871"/>
          </a:xfrm>
        </p:spPr>
        <p:txBody>
          <a:bodyPr/>
          <a:lstStyle/>
          <a:p>
            <a:r>
              <a:rPr lang="en-US" dirty="0"/>
              <a:t>To access the Customization Package Manager:</a:t>
            </a:r>
          </a:p>
          <a:p>
            <a:pPr lvl="1"/>
            <a:r>
              <a:rPr lang="en-US" sz="1800" dirty="0"/>
              <a:t>Access “Configure Views”</a:t>
            </a:r>
          </a:p>
          <a:p>
            <a:pPr lvl="1"/>
            <a:r>
              <a:rPr lang="en-US" sz="1800" dirty="0"/>
              <a:t>Edit the View</a:t>
            </a:r>
          </a:p>
          <a:p>
            <a:pPr lvl="1"/>
            <a:r>
              <a:rPr lang="en-US" sz="1800" dirty="0"/>
              <a:t>Select the “Manage Customization Package” tab</a:t>
            </a:r>
          </a:p>
          <a:p>
            <a:pPr lvl="1"/>
            <a:r>
              <a:rPr lang="en-US" sz="1800" dirty="0"/>
              <a:t>Use the “Download Package” and “Upload Package” sections.</a:t>
            </a:r>
          </a:p>
        </p:txBody>
      </p:sp>
    </p:spTree>
    <p:extLst>
      <p:ext uri="{BB962C8B-B14F-4D97-AF65-F5344CB8AC3E}">
        <p14:creationId xmlns:p14="http://schemas.microsoft.com/office/powerpoint/2010/main" val="3650016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3248D-2614-A5B2-38B4-1B1E204F6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881320-B31A-A129-5501-AB17402E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99CC1F-A044-D791-EA49-3D0112710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A66D6E-BA26-9A5A-D347-7FB9B0162D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00FB4-2004-6F01-1D14-99164088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E9ADBD-4912-E9F4-85EF-D61D99986FCA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4BCFA-2C03-C80C-8424-0978A24AC8D2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22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3BF3-96F4-1304-1F42-1B8B2672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AC90961-2F33-196B-B6EB-1E5B935F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C463B4-2233-78E2-829B-A095BAE7B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89BE1E-A32F-94DB-5D33-85BE3B798D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Edit the View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6A021-9B8D-3DF1-FFC4-80367FAB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FE0638-6929-404D-B890-7245AA40EAB4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3B99E-5FBF-CF04-06C0-5739A7AA3B7F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8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9C1F-A5DE-61BE-F376-3983A0E0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82AF66-15FE-9F05-44CE-DA266980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ADC954-F93C-7E53-D1BC-5FA58800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DFC5E91-6642-4B75-6D9B-F5D62DE810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337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 the “Manage Customization Package” tab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346E-6858-B419-258C-4197CFA0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89"/>
            <a:ext cx="12192000" cy="3764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C503BC-70AA-1AD6-87C7-E4E461D1C92E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93BD6-99A6-798B-D080-1C9C8DA7E8C6}"/>
              </a:ext>
            </a:extLst>
          </p:cNvPr>
          <p:cNvSpPr txBox="1"/>
          <p:nvPr/>
        </p:nvSpPr>
        <p:spPr>
          <a:xfrm>
            <a:off x="7839166" y="3124199"/>
            <a:ext cx="2570480" cy="9238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Use the “Download Package” and “Upload Package” sections.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A7AB0B-E14A-7822-5135-1BD00065958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96000" y="3586107"/>
            <a:ext cx="17431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069555A-C777-3E96-0527-55E7A16C137C}"/>
              </a:ext>
            </a:extLst>
          </p:cNvPr>
          <p:cNvSpPr/>
          <p:nvPr/>
        </p:nvSpPr>
        <p:spPr>
          <a:xfrm>
            <a:off x="182880" y="2865120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EFBEB-32AD-4FF1-DA14-75AC74804726}"/>
              </a:ext>
            </a:extLst>
          </p:cNvPr>
          <p:cNvSpPr/>
          <p:nvPr/>
        </p:nvSpPr>
        <p:spPr>
          <a:xfrm>
            <a:off x="182880" y="3984171"/>
            <a:ext cx="1293223" cy="25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6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C3C6-39E7-B1A7-1BA8-747631AA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4A2499-6EF6-30A4-2194-2491EDED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1B2439-9E92-9A96-0FF6-416C9C5A1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C28123-5DD9-68BF-9F36-3A74844853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57010"/>
          </a:xfrm>
        </p:spPr>
        <p:txBody>
          <a:bodyPr/>
          <a:lstStyle/>
          <a:p>
            <a:r>
              <a:rPr lang="en-US" dirty="0"/>
              <a:t>The Customization Package must be named as follows (and it will automatically get this name structure when downloaded): &lt;</a:t>
            </a:r>
            <a:r>
              <a:rPr lang="en-US" i="1" dirty="0" err="1"/>
              <a:t>institution_code</a:t>
            </a:r>
            <a:r>
              <a:rPr lang="en-US" dirty="0"/>
              <a:t>&gt;-&lt;</a:t>
            </a:r>
            <a:r>
              <a:rPr lang="en-US" i="1" dirty="0" err="1"/>
              <a:t>view_code</a:t>
            </a:r>
            <a:r>
              <a:rPr lang="en-US" dirty="0"/>
              <a:t>&gt;</a:t>
            </a:r>
          </a:p>
          <a:p>
            <a:r>
              <a:rPr lang="en-US" dirty="0"/>
              <a:t>In our example the institution code is EXLDEV1_INST and the view code is </a:t>
            </a:r>
            <a:r>
              <a:rPr lang="en-US" dirty="0" err="1"/>
              <a:t>Alma_NDE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F1EF1-97A2-C989-B3B6-3E1B953A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50" y="2446340"/>
            <a:ext cx="164782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38C82-7619-AC6D-2816-548A3286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44" y="2584453"/>
            <a:ext cx="3543300" cy="146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4A1F9-A5AF-5560-A915-5545870AA495}"/>
              </a:ext>
            </a:extLst>
          </p:cNvPr>
          <p:cNvSpPr/>
          <p:nvPr/>
        </p:nvSpPr>
        <p:spPr>
          <a:xfrm>
            <a:off x="1627550" y="3161211"/>
            <a:ext cx="985021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9D3EFD-18B3-0127-0062-5501F82A706C}"/>
              </a:ext>
            </a:extLst>
          </p:cNvPr>
          <p:cNvSpPr/>
          <p:nvPr/>
        </p:nvSpPr>
        <p:spPr>
          <a:xfrm>
            <a:off x="8307977" y="3801291"/>
            <a:ext cx="548640" cy="250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CC797414-F6F9-B621-B155-5C4F482EE347}"/>
              </a:ext>
            </a:extLst>
          </p:cNvPr>
          <p:cNvSpPr txBox="1">
            <a:spLocks/>
          </p:cNvSpPr>
          <p:nvPr/>
        </p:nvSpPr>
        <p:spPr>
          <a:xfrm>
            <a:off x="343509" y="4347393"/>
            <a:ext cx="11335783" cy="65568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Therefore, the package is named EXLDEV1_INST-Alma_NDE.zip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A9D50-FF9A-485F-21BC-1CCF2F561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91" y="5151506"/>
            <a:ext cx="3599279" cy="57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10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4E5E-8BB9-6BC7-AB64-E4A79A4E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8493CF-643F-D07A-135A-735F918B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C59662-70BC-0997-80AF-F5F93A86E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0BEB925-ADAA-6605-B58C-B619D76AD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Customization Package must contain a folder with the name of the package and then the following subfolders under EXLDEV1_INST-Alma_NDE\assets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75AB6-4C7F-CD35-9BD8-C5B4D23C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97" y="2308700"/>
            <a:ext cx="2734057" cy="333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A539C-731B-8364-B598-77C28C701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7" y="3429000"/>
            <a:ext cx="4925112" cy="2400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1D81DA-E2D5-F5C9-5106-C79FBF0798FA}"/>
              </a:ext>
            </a:extLst>
          </p:cNvPr>
          <p:cNvSpPr txBox="1"/>
          <p:nvPr/>
        </p:nvSpPr>
        <p:spPr>
          <a:xfrm>
            <a:off x="6727371" y="3291840"/>
            <a:ext cx="3396343" cy="12887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These folders are described at </a:t>
            </a:r>
            <a:r>
              <a:rPr lang="en-US" dirty="0">
                <a:hlinkClick r:id="rId4"/>
              </a:rPr>
              <a:t>Understanding the File Structure of a Customization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78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97AA-8DCB-2D6A-4B7E-7D565B78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9DA21-23CA-CB52-00EF-406BD066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91" y="2716748"/>
            <a:ext cx="8162925" cy="3009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936768A-0A5B-CDBD-968A-CDC588F4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6E5C7E-531E-FD0C-E21B-3C2027C1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79CF4-F175-A305-36E8-47E0D5A6C8F8}"/>
              </a:ext>
            </a:extLst>
          </p:cNvPr>
          <p:cNvSpPr/>
          <p:nvPr/>
        </p:nvSpPr>
        <p:spPr>
          <a:xfrm>
            <a:off x="4360346" y="3760127"/>
            <a:ext cx="692964" cy="344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CF7D4-25DB-B08E-79E7-4BD8D3419529}"/>
              </a:ext>
            </a:extLst>
          </p:cNvPr>
          <p:cNvSpPr txBox="1"/>
          <p:nvPr/>
        </p:nvSpPr>
        <p:spPr>
          <a:xfrm>
            <a:off x="1076960" y="4988559"/>
            <a:ext cx="3667760" cy="975359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click “Download” next to “Template View Customization Package”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C16931-87D9-2D44-7826-244C187B7896}"/>
              </a:ext>
            </a:extLst>
          </p:cNvPr>
          <p:cNvCxnSpPr>
            <a:cxnSpLocks/>
          </p:cNvCxnSpPr>
          <p:nvPr/>
        </p:nvCxnSpPr>
        <p:spPr>
          <a:xfrm flipV="1">
            <a:off x="4062549" y="4104642"/>
            <a:ext cx="297797" cy="883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8A3A42A2-8397-0CD7-7820-AE53F7EF61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535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create a customization package, click the “Download” button next to either “Template View Customization Package” or “Current View Customization Package”.</a:t>
            </a:r>
          </a:p>
          <a:p>
            <a:r>
              <a:rPr lang="en-US" dirty="0"/>
              <a:t>If this is the first time using the customization package, download the template package in the Download Package section. Otherwise, download the current package to ensure you use the latest version.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9D7E7-6454-CFE9-2DAF-E6D9FFE24789}"/>
              </a:ext>
            </a:extLst>
          </p:cNvPr>
          <p:cNvSpPr/>
          <p:nvPr/>
        </p:nvSpPr>
        <p:spPr>
          <a:xfrm>
            <a:off x="8540459" y="3132823"/>
            <a:ext cx="1566493" cy="309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0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0F2E-605D-698B-2674-3431E34E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ED899C4-01EE-E42C-98FF-9B07D11B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CBBF35-CD19-2704-DAC4-CA12E3E59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7B0E7023-0B66-21FE-D6E2-8C6C02080E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738088"/>
          </a:xfrm>
        </p:spPr>
        <p:txBody>
          <a:bodyPr/>
          <a:lstStyle/>
          <a:p>
            <a:r>
              <a:rPr lang="en-US" sz="2000" dirty="0"/>
              <a:t>After clicking “Download” next to “Template View Customization Package” file “template_package.zip” has been downloaded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EAD1C-7F3D-C7E5-2B7D-9A2B1017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27" y="2322198"/>
            <a:ext cx="2560334" cy="886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D52B85-C401-6803-02CA-C82BD66357FF}"/>
              </a:ext>
            </a:extLst>
          </p:cNvPr>
          <p:cNvSpPr txBox="1">
            <a:spLocks/>
          </p:cNvSpPr>
          <p:nvPr/>
        </p:nvSpPr>
        <p:spPr>
          <a:xfrm>
            <a:off x="235509" y="3429000"/>
            <a:ext cx="11335783" cy="73808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will unzip the file</a:t>
            </a:r>
          </a:p>
        </p:txBody>
      </p:sp>
    </p:spTree>
    <p:extLst>
      <p:ext uri="{BB962C8B-B14F-4D97-AF65-F5344CB8AC3E}">
        <p14:creationId xmlns:p14="http://schemas.microsoft.com/office/powerpoint/2010/main" val="168591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03288"/>
          </a:xfrm>
        </p:spPr>
        <p:txBody>
          <a:bodyPr/>
          <a:lstStyle/>
          <a:p>
            <a:r>
              <a:rPr lang="en-US" b="1" dirty="0"/>
              <a:t>Branding the NDE UI</a:t>
            </a:r>
          </a:p>
          <a:p>
            <a:r>
              <a:rPr lang="en-US" dirty="0"/>
              <a:t>Primo VE offers many configuration options, some requiring little or no coding or development experience. The following sections describe each of these options.</a:t>
            </a:r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54CD-24A5-6EDD-8A37-50C3C1034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BEFE67-0C20-E537-7A82-2AE42105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4A0EC1-7B10-9FC5-6DBA-AB79FE67F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B9A9391-EFB6-D1E5-4D1F-764C493BE6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Under “</a:t>
            </a:r>
            <a:r>
              <a:rPr lang="en-US" sz="2000" dirty="0" err="1"/>
              <a:t>template_package</a:t>
            </a:r>
            <a:r>
              <a:rPr lang="en-US" sz="2000" dirty="0"/>
              <a:t>/VIEW_CODE/assets” we have the previously-mentioned six folders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14658-8CDD-27F7-B519-975AEF4F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54" y="1861919"/>
            <a:ext cx="5496692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1305A-AA89-D122-D148-D99615E39E57}"/>
              </a:ext>
            </a:extLst>
          </p:cNvPr>
          <p:cNvSpPr/>
          <p:nvPr/>
        </p:nvSpPr>
        <p:spPr>
          <a:xfrm>
            <a:off x="5255574" y="1861919"/>
            <a:ext cx="3181059" cy="355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0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61F8-6166-F3CA-B392-0EDAA116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C083F-073C-3309-D00E-E5B78184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53" y="1861919"/>
            <a:ext cx="6220693" cy="3134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79F5FAE-7196-B3EA-677D-87468B72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Customization Package Manager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9AAE90-001A-9393-BB2E-3B4901116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FA3B09-7D33-E396-9049-17939C4CDC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68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have renamed the VIEW_CODE to the previously-mentioned correct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97E78-27F0-7F6A-7BDC-E36E54D2470C}"/>
              </a:ext>
            </a:extLst>
          </p:cNvPr>
          <p:cNvSpPr/>
          <p:nvPr/>
        </p:nvSpPr>
        <p:spPr>
          <a:xfrm>
            <a:off x="6461187" y="1861918"/>
            <a:ext cx="1613140" cy="38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0FCDE49-8FA5-A129-023C-FA47B121AB07}"/>
              </a:ext>
            </a:extLst>
          </p:cNvPr>
          <p:cNvSpPr txBox="1">
            <a:spLocks/>
          </p:cNvSpPr>
          <p:nvPr/>
        </p:nvSpPr>
        <p:spPr>
          <a:xfrm>
            <a:off x="235509" y="5498240"/>
            <a:ext cx="11335783" cy="45681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can now make changes to the folders, zip the package and reload it to Alma.</a:t>
            </a:r>
          </a:p>
        </p:txBody>
      </p:sp>
    </p:spTree>
    <p:extLst>
      <p:ext uri="{BB962C8B-B14F-4D97-AF65-F5344CB8AC3E}">
        <p14:creationId xmlns:p14="http://schemas.microsoft.com/office/powerpoint/2010/main" val="3764927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A1C26-A9FD-33E4-05A1-3CFFD7746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EF71A4-EF15-24BC-F45F-F7619B55F8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1999" cy="1567891"/>
          </a:xfrm>
        </p:spPr>
        <p:txBody>
          <a:bodyPr/>
          <a:lstStyle/>
          <a:p>
            <a:r>
              <a:rPr lang="en-US" sz="3200" dirty="0"/>
              <a:t>Specific examples using the Customization Package Manager</a:t>
            </a:r>
            <a:endParaRPr lang="en-NL" sz="32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33C3B0-B3D8-10CB-EA77-F01D3B9FB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52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7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ED1B-51DA-7796-02E6-1FE4B620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2A6CD6-BF26-9D05-AA1F-BA63ADE8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Specific examples using the Customization Package Manager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F184C-04F1-D7E4-8670-887E839B2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D0FF45-448C-FECF-B71F-6D956B9A1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992074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Specific examples using the Primo VE NDE Customization Package Manager</a:t>
            </a:r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sz="1800" dirty="0">
                <a:hlinkClick r:id="rId3"/>
              </a:rPr>
              <a:t>How to use the Primo VE NDE Customization Package to customize the library logo</a:t>
            </a:r>
            <a:endParaRPr lang="en-US" sz="1800" dirty="0"/>
          </a:p>
          <a:p>
            <a:pPr lvl="1"/>
            <a:r>
              <a:rPr lang="en-US" sz="1800" dirty="0">
                <a:hlinkClick r:id="rId4"/>
              </a:rPr>
              <a:t>How to use the Primo VE NDE Customization Package to customize a color theme</a:t>
            </a:r>
            <a:endParaRPr lang="en-US" sz="1800" dirty="0"/>
          </a:p>
          <a:p>
            <a:pPr lvl="1"/>
            <a:r>
              <a:rPr lang="en-US" sz="1800" dirty="0">
                <a:hlinkClick r:id="rId5"/>
              </a:rPr>
              <a:t>How to use the Primo VE NDE Customization Package to add headers and footers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How to use the Primo VE NDE Customization Package to change the Homepage</a:t>
            </a:r>
            <a:endParaRPr lang="en-US" sz="1800" dirty="0"/>
          </a:p>
          <a:p>
            <a:endParaRPr lang="en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51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5A047ED-0DD0-A0D8-6D35-69A4F881D544}"/>
              </a:ext>
            </a:extLst>
          </p:cNvPr>
          <p:cNvSpPr txBox="1"/>
          <p:nvPr/>
        </p:nvSpPr>
        <p:spPr>
          <a:xfrm>
            <a:off x="2430049" y="2821236"/>
            <a:ext cx="7503091" cy="626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Thank You</a:t>
            </a:r>
            <a:endParaRPr lang="en-GB" sz="5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92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E64A6-9CA1-F7B4-CC21-6DD48FF31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A031640-27B4-E213-635C-7661F60FDE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E363773-FEA5-AEE6-9B52-CE14D80D9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9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B4BA-849C-2354-F7D1-9DAD57D92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6C623F-21A1-7E61-9324-DBD39AF4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1F841E-A2FA-3081-23A5-1CEEC3004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C25F0B-8CE3-14C2-CF26-03819F64B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54488"/>
          </a:xfrm>
        </p:spPr>
        <p:txBody>
          <a:bodyPr/>
          <a:lstStyle/>
          <a:p>
            <a:r>
              <a:rPr lang="en-US" dirty="0"/>
              <a:t>The institution can quickly and easily change the color theme of a Primo view with no need to create a customization package. </a:t>
            </a:r>
          </a:p>
          <a:p>
            <a:r>
              <a:rPr lang="en-US" dirty="0"/>
              <a:t>The color schemes affect many elements in the NDE UI and adhere to the accessibility guidelines for color and contrast. </a:t>
            </a:r>
          </a:p>
          <a:p>
            <a:r>
              <a:rPr lang="en-US" dirty="0"/>
              <a:t>For an additional method (to what is </a:t>
            </a:r>
            <a:r>
              <a:rPr lang="en-US"/>
              <a:t>now being shown </a:t>
            </a:r>
            <a:r>
              <a:rPr lang="en-US" dirty="0"/>
              <a:t>here) for changing the color scheme, see </a:t>
            </a:r>
            <a:r>
              <a:rPr lang="en-US" dirty="0">
                <a:hlinkClick r:id="rId2" tooltip="NDE UI Customization - Best Practices"/>
              </a:rPr>
              <a:t>Customizing a Color Theme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7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CC3A5-B11E-4714-68B7-AC8A2D92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2FE824-4BFC-322A-3BC8-15CF52CD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86B394-337B-7CE7-EE44-CD0C5A37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FA9912-7D2A-86CB-6C4E-025F0FD4F5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54488"/>
          </a:xfrm>
        </p:spPr>
        <p:txBody>
          <a:bodyPr/>
          <a:lstStyle/>
          <a:p>
            <a:r>
              <a:rPr lang="en-US" dirty="0"/>
              <a:t>To select a color theme: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Access “Configure Views”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Edit the View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Select the “Manage Customization Package” tab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In the Color Theme - New UI section, select a color icon. Purple is the default color.</a:t>
            </a:r>
          </a:p>
        </p:txBody>
      </p:sp>
    </p:spTree>
    <p:extLst>
      <p:ext uri="{BB962C8B-B14F-4D97-AF65-F5344CB8AC3E}">
        <p14:creationId xmlns:p14="http://schemas.microsoft.com/office/powerpoint/2010/main" val="58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3BEC-AB7F-9D1C-3A8A-C2B271D1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D90246-3E90-BB48-983C-DF0F0409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Color Theme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F80871-4573-5CDB-BCDA-6218161EB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D67ED5-28B3-572E-B1E6-4FF29470FE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dirty="0"/>
              <a:t>Access “Configure Views”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3E469-7FBA-2739-2C13-F8F9D248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E59DE3-A9A7-674C-BCE5-4E9A0731F0CB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960BC-0555-3BF0-4700-4799D5116A42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10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6075</TotalTime>
  <Words>1587</Words>
  <Application>Microsoft Office PowerPoint</Application>
  <PresentationFormat>Widescreen</PresentationFormat>
  <Paragraphs>208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Selecting a Color Theme</vt:lpstr>
      <vt:lpstr>PowerPoint Presentation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Adding a Clickable Link for the Logo</vt:lpstr>
      <vt:lpstr>PowerPoint Presentation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Updating Page Titles</vt:lpstr>
      <vt:lpstr>PowerPoint Presentation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Using the Customization Package Manager</vt:lpstr>
      <vt:lpstr>PowerPoint Presentation</vt:lpstr>
      <vt:lpstr>Specific examples using the Customization Package Manager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Lynn Wolf</cp:lastModifiedBy>
  <cp:revision>3</cp:revision>
  <dcterms:created xsi:type="dcterms:W3CDTF">2023-07-24T19:21:55Z</dcterms:created>
  <dcterms:modified xsi:type="dcterms:W3CDTF">2025-11-04T21:49:43Z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