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  <p:sldId id="261" r:id="rId7"/>
    <p:sldId id="265" r:id="rId8"/>
    <p:sldId id="266" r:id="rId9"/>
    <p:sldId id="262" r:id="rId10"/>
    <p:sldId id="260" r:id="rId11"/>
    <p:sldId id="264" r:id="rId12"/>
    <p:sldId id="263" r:id="rId13"/>
    <p:sldId id="271" r:id="rId14"/>
    <p:sldId id="276" r:id="rId15"/>
    <p:sldId id="258" r:id="rId16"/>
    <p:sldId id="269" r:id="rId17"/>
    <p:sldId id="270" r:id="rId18"/>
    <p:sldId id="281" r:id="rId19"/>
    <p:sldId id="277" r:id="rId20"/>
    <p:sldId id="278" r:id="rId21"/>
    <p:sldId id="272" r:id="rId22"/>
    <p:sldId id="275" r:id="rId23"/>
    <p:sldId id="273" r:id="rId24"/>
    <p:sldId id="274" r:id="rId25"/>
    <p:sldId id="259" r:id="rId26"/>
    <p:sldId id="268" r:id="rId27"/>
    <p:sldId id="267" r:id="rId28"/>
    <p:sldId id="279" r:id="rId29"/>
    <p:sldId id="280" r:id="rId30"/>
    <p:sldId id="28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16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8DC63F"/>
    <a:srgbClr val="0046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>
        <p:guide orient="horz" pos="1416"/>
        <p:guide orient="horz" pos="100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1185" y="629469"/>
            <a:ext cx="8961120" cy="2339974"/>
          </a:xfrm>
        </p:spPr>
        <p:txBody>
          <a:bodyPr lIns="0" tIns="0" rIns="0" bIns="0" anchor="ctr">
            <a:noAutofit/>
          </a:bodyPr>
          <a:lstStyle>
            <a:lvl1pPr mar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6000">
                <a:latin typeface="Aptos" panose="020B00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A65DB93-2357-6899-3DDD-DC79C877AD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907086" y="5801722"/>
            <a:ext cx="2115210" cy="1056278"/>
          </a:xfrm>
          <a:custGeom>
            <a:avLst/>
            <a:gdLst>
              <a:gd name="connsiteX0" fmla="*/ 1057605 w 2115210"/>
              <a:gd name="connsiteY0" fmla="*/ 0 h 1056278"/>
              <a:gd name="connsiteX1" fmla="*/ 2109820 w 2115210"/>
              <a:gd name="connsiteY1" fmla="*/ 949535 h 1056278"/>
              <a:gd name="connsiteX2" fmla="*/ 2115210 w 2115210"/>
              <a:gd name="connsiteY2" fmla="*/ 1056278 h 1056278"/>
              <a:gd name="connsiteX3" fmla="*/ 0 w 2115210"/>
              <a:gd name="connsiteY3" fmla="*/ 1056278 h 1056278"/>
              <a:gd name="connsiteX4" fmla="*/ 5390 w 2115210"/>
              <a:gd name="connsiteY4" fmla="*/ 949535 h 1056278"/>
              <a:gd name="connsiteX5" fmla="*/ 1057605 w 2115210"/>
              <a:gd name="connsiteY5" fmla="*/ 0 h 1056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15210" h="1056278">
                <a:moveTo>
                  <a:pt x="1057605" y="0"/>
                </a:moveTo>
                <a:cubicBezTo>
                  <a:pt x="1605234" y="0"/>
                  <a:pt x="2055657" y="416196"/>
                  <a:pt x="2109820" y="949535"/>
                </a:cubicBezTo>
                <a:lnTo>
                  <a:pt x="2115210" y="1056278"/>
                </a:lnTo>
                <a:lnTo>
                  <a:pt x="0" y="1056278"/>
                </a:lnTo>
                <a:lnTo>
                  <a:pt x="5390" y="949535"/>
                </a:lnTo>
                <a:cubicBezTo>
                  <a:pt x="59553" y="416196"/>
                  <a:pt x="509976" y="0"/>
                  <a:pt x="105760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1" name="Object 1">
            <a:extLst>
              <a:ext uri="{FF2B5EF4-FFF2-40B4-BE49-F238E27FC236}">
                <a16:creationId xmlns:a16="http://schemas.microsoft.com/office/drawing/2014/main" id="{056E6431-5C32-6197-AA1B-3763794313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270170" y="0"/>
            <a:ext cx="1574573" cy="3954463"/>
          </a:xfrm>
          <a:prstGeom prst="rect">
            <a:avLst/>
          </a:prstGeom>
        </p:spPr>
      </p:pic>
      <p:pic>
        <p:nvPicPr>
          <p:cNvPr id="3" name="Picture 2" descr="A black and white logo&#10;&#10;AI-generated content may be incorrect.">
            <a:extLst>
              <a:ext uri="{FF2B5EF4-FFF2-40B4-BE49-F238E27FC236}">
                <a16:creationId xmlns:a16="http://schemas.microsoft.com/office/drawing/2014/main" id="{07353F11-1645-E2C8-115B-BD15A22708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0455" y="5699463"/>
            <a:ext cx="1725087" cy="84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583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D978EB2-1AE7-BB87-954B-F3DBF50805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753" y="417787"/>
            <a:ext cx="10569634" cy="612024"/>
          </a:xfrm>
        </p:spPr>
        <p:txBody>
          <a:bodyPr lIns="0" tIns="0" rIns="0" bIns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4D2A92BD-8372-F61F-9551-6FA12079139B}"/>
              </a:ext>
            </a:extLst>
          </p:cNvPr>
          <p:cNvSpPr>
            <a:spLocks noGrp="1"/>
          </p:cNvSpPr>
          <p:nvPr>
            <p:ph type="tbl" sz="quarter" idx="28" hasCustomPrompt="1"/>
          </p:nvPr>
        </p:nvSpPr>
        <p:spPr>
          <a:xfrm>
            <a:off x="7714866" y="1449773"/>
            <a:ext cx="4053264" cy="314801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table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C1C8B-C2AC-EF5F-59D6-35F8473366A8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672445" y="1233996"/>
            <a:ext cx="6400799" cy="4736237"/>
          </a:xfrm>
        </p:spPr>
        <p:txBody>
          <a:bodyPr lIns="0" tIns="0" rIns="0" bIns="0"/>
          <a:lstStyle>
            <a:lvl1pPr marL="285750" indent="-285750">
              <a:buFont typeface="Arial" panose="020B0604020202020204" pitchFamily="34" charset="0"/>
              <a:buChar char="•"/>
              <a:defRPr sz="2800"/>
            </a:lvl1pPr>
            <a:lvl2pPr marL="411480">
              <a:defRPr sz="2400"/>
            </a:lvl2pPr>
            <a:lvl3pPr marL="685800">
              <a:defRPr sz="2000"/>
            </a:lvl3pPr>
            <a:lvl4pPr marL="1051560">
              <a:defRPr sz="1800"/>
            </a:lvl4pPr>
            <a:lvl5pPr marL="1417320"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Picture 1" descr="A black and white logo&#10;&#10;AI-generated content may be incorrect.">
            <a:extLst>
              <a:ext uri="{FF2B5EF4-FFF2-40B4-BE49-F238E27FC236}">
                <a16:creationId xmlns:a16="http://schemas.microsoft.com/office/drawing/2014/main" id="{E0FEA4AC-5E52-C486-EEB7-61C5401C43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85532" y="5699463"/>
            <a:ext cx="1725087" cy="84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618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1008">
          <p15:clr>
            <a:srgbClr val="FBAE40"/>
          </p15:clr>
        </p15:guide>
        <p15:guide id="3" orient="horz" pos="1560">
          <p15:clr>
            <a:srgbClr val="FBAE40"/>
          </p15:clr>
        </p15:guide>
        <p15:guide id="4" pos="312">
          <p15:clr>
            <a:srgbClr val="FBAE40"/>
          </p15:clr>
        </p15:guide>
        <p15:guide id="5" pos="816">
          <p15:clr>
            <a:srgbClr val="FBAE40"/>
          </p15:clr>
        </p15:guide>
        <p15:guide id="6" pos="7344">
          <p15:clr>
            <a:srgbClr val="FBAE40"/>
          </p15:clr>
        </p15:guide>
        <p15:guide id="7" orient="horz" pos="1416">
          <p15:clr>
            <a:srgbClr val="FBAE40"/>
          </p15:clr>
        </p15:guide>
        <p15:guide id="9" orient="horz" pos="384">
          <p15:clr>
            <a:srgbClr val="FBAE40"/>
          </p15:clr>
        </p15:guide>
        <p15:guide id="10" orient="horz" pos="374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69EF52E1-6F3C-5D9B-32DC-A156BDDE2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647" b="86709"/>
          <a:stretch/>
        </p:blipFill>
        <p:spPr>
          <a:xfrm>
            <a:off x="-1" y="5946505"/>
            <a:ext cx="5304866" cy="911495"/>
          </a:xfrm>
          <a:custGeom>
            <a:avLst/>
            <a:gdLst>
              <a:gd name="connsiteX0" fmla="*/ 0 w 5304866"/>
              <a:gd name="connsiteY0" fmla="*/ 0 h 1912980"/>
              <a:gd name="connsiteX1" fmla="*/ 5304866 w 5304866"/>
              <a:gd name="connsiteY1" fmla="*/ 0 h 1912980"/>
              <a:gd name="connsiteX2" fmla="*/ 5304866 w 5304866"/>
              <a:gd name="connsiteY2" fmla="*/ 1912980 h 1912980"/>
              <a:gd name="connsiteX3" fmla="*/ 5304865 w 5304866"/>
              <a:gd name="connsiteY3" fmla="*/ 1912980 h 1912980"/>
              <a:gd name="connsiteX4" fmla="*/ 0 w 5304866"/>
              <a:gd name="connsiteY4" fmla="*/ 1912980 h 1912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4866" h="1912980">
                <a:moveTo>
                  <a:pt x="0" y="0"/>
                </a:moveTo>
                <a:lnTo>
                  <a:pt x="5304866" y="0"/>
                </a:lnTo>
                <a:lnTo>
                  <a:pt x="5304866" y="1912980"/>
                </a:lnTo>
                <a:lnTo>
                  <a:pt x="5304865" y="1912980"/>
                </a:lnTo>
                <a:lnTo>
                  <a:pt x="0" y="1912980"/>
                </a:lnTo>
                <a:close/>
              </a:path>
            </a:pathLst>
          </a:cu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4510996E-0672-63AB-DCBF-25B251B228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497680" y="0"/>
            <a:ext cx="1694321" cy="2692400"/>
          </a:xfrm>
          <a:custGeom>
            <a:avLst/>
            <a:gdLst>
              <a:gd name="connsiteX0" fmla="*/ 1346200 w 1694321"/>
              <a:gd name="connsiteY0" fmla="*/ 0 h 2692400"/>
              <a:gd name="connsiteX1" fmla="*/ 1617506 w 1694321"/>
              <a:gd name="connsiteY1" fmla="*/ 27350 h 2692400"/>
              <a:gd name="connsiteX2" fmla="*/ 1694321 w 1694321"/>
              <a:gd name="connsiteY2" fmla="*/ 47101 h 2692400"/>
              <a:gd name="connsiteX3" fmla="*/ 1694321 w 1694321"/>
              <a:gd name="connsiteY3" fmla="*/ 528114 h 2692400"/>
              <a:gd name="connsiteX4" fmla="*/ 1692265 w 1694321"/>
              <a:gd name="connsiteY4" fmla="*/ 526998 h 2692400"/>
              <a:gd name="connsiteX5" fmla="*/ 1346199 w 1694321"/>
              <a:gd name="connsiteY5" fmla="*/ 457130 h 2692400"/>
              <a:gd name="connsiteX6" fmla="*/ 457130 w 1694321"/>
              <a:gd name="connsiteY6" fmla="*/ 1346199 h 2692400"/>
              <a:gd name="connsiteX7" fmla="*/ 1346199 w 1694321"/>
              <a:gd name="connsiteY7" fmla="*/ 2235268 h 2692400"/>
              <a:gd name="connsiteX8" fmla="*/ 1692265 w 1694321"/>
              <a:gd name="connsiteY8" fmla="*/ 2165401 h 2692400"/>
              <a:gd name="connsiteX9" fmla="*/ 1694321 w 1694321"/>
              <a:gd name="connsiteY9" fmla="*/ 2164285 h 2692400"/>
              <a:gd name="connsiteX10" fmla="*/ 1694321 w 1694321"/>
              <a:gd name="connsiteY10" fmla="*/ 2645299 h 2692400"/>
              <a:gd name="connsiteX11" fmla="*/ 1617506 w 1694321"/>
              <a:gd name="connsiteY11" fmla="*/ 2665050 h 2692400"/>
              <a:gd name="connsiteX12" fmla="*/ 1346200 w 1694321"/>
              <a:gd name="connsiteY12" fmla="*/ 2692400 h 2692400"/>
              <a:gd name="connsiteX13" fmla="*/ 0 w 1694321"/>
              <a:gd name="connsiteY13" fmla="*/ 1346200 h 2692400"/>
              <a:gd name="connsiteX14" fmla="*/ 1346200 w 1694321"/>
              <a:gd name="connsiteY14" fmla="*/ 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94321" h="2692400">
                <a:moveTo>
                  <a:pt x="1346200" y="0"/>
                </a:moveTo>
                <a:cubicBezTo>
                  <a:pt x="1439136" y="0"/>
                  <a:pt x="1529872" y="9417"/>
                  <a:pt x="1617506" y="27350"/>
                </a:cubicBezTo>
                <a:lnTo>
                  <a:pt x="1694321" y="47101"/>
                </a:lnTo>
                <a:lnTo>
                  <a:pt x="1694321" y="528114"/>
                </a:lnTo>
                <a:lnTo>
                  <a:pt x="1692265" y="526998"/>
                </a:lnTo>
                <a:cubicBezTo>
                  <a:pt x="1585898" y="482008"/>
                  <a:pt x="1468954" y="457130"/>
                  <a:pt x="1346199" y="457130"/>
                </a:cubicBezTo>
                <a:cubicBezTo>
                  <a:pt x="855180" y="457130"/>
                  <a:pt x="457130" y="855180"/>
                  <a:pt x="457130" y="1346199"/>
                </a:cubicBezTo>
                <a:cubicBezTo>
                  <a:pt x="457130" y="1837218"/>
                  <a:pt x="855180" y="2235268"/>
                  <a:pt x="1346199" y="2235268"/>
                </a:cubicBezTo>
                <a:cubicBezTo>
                  <a:pt x="1468954" y="2235268"/>
                  <a:pt x="1585898" y="2210390"/>
                  <a:pt x="1692265" y="2165401"/>
                </a:cubicBezTo>
                <a:lnTo>
                  <a:pt x="1694321" y="2164285"/>
                </a:lnTo>
                <a:lnTo>
                  <a:pt x="1694321" y="2645299"/>
                </a:lnTo>
                <a:lnTo>
                  <a:pt x="1617506" y="2665050"/>
                </a:lnTo>
                <a:cubicBezTo>
                  <a:pt x="1529872" y="2682983"/>
                  <a:pt x="1439136" y="2692400"/>
                  <a:pt x="1346200" y="2692400"/>
                </a:cubicBezTo>
                <a:cubicBezTo>
                  <a:pt x="602714" y="2692400"/>
                  <a:pt x="0" y="2089686"/>
                  <a:pt x="0" y="1346200"/>
                </a:cubicBezTo>
                <a:cubicBezTo>
                  <a:pt x="0" y="602714"/>
                  <a:pt x="602714" y="0"/>
                  <a:pt x="13462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A089D1-3F91-4EA1-F598-0EDD4632E4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997" y="472420"/>
            <a:ext cx="9247215" cy="628411"/>
          </a:xfrm>
        </p:spPr>
        <p:txBody>
          <a:bodyPr lIns="0" tIns="0" rIns="0" bIns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F759C7F-F700-03D5-644E-97B7B0BEF3F7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643687" y="1479185"/>
            <a:ext cx="9627777" cy="4708551"/>
          </a:xfrm>
        </p:spPr>
        <p:txBody>
          <a:bodyPr lIns="0" tIns="0" rIns="0" bIns="0"/>
          <a:lstStyle>
            <a:lvl1pPr marL="285750" indent="-285750">
              <a:buFont typeface="Arial" panose="020B0604020202020204" pitchFamily="34" charset="0"/>
              <a:buChar char="•"/>
              <a:defRPr sz="2400"/>
            </a:lvl1pPr>
            <a:lvl2pPr marL="411480">
              <a:defRPr sz="2200"/>
            </a:lvl2pPr>
            <a:lvl3pPr marL="685800">
              <a:defRPr sz="2000"/>
            </a:lvl3pPr>
            <a:lvl4pPr marL="1051560">
              <a:defRPr sz="1800"/>
            </a:lvl4pPr>
            <a:lvl5pPr marL="1417320"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Picture 1" descr="A black and white logo&#10;&#10;AI-generated content may be incorrect.">
            <a:extLst>
              <a:ext uri="{FF2B5EF4-FFF2-40B4-BE49-F238E27FC236}">
                <a16:creationId xmlns:a16="http://schemas.microsoft.com/office/drawing/2014/main" id="{91C7C923-E04F-1F87-5013-175E765F599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78836" y="5705965"/>
            <a:ext cx="1725087" cy="84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945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1008">
          <p15:clr>
            <a:srgbClr val="FBAE40"/>
          </p15:clr>
        </p15:guide>
        <p15:guide id="3" orient="horz" pos="1560">
          <p15:clr>
            <a:srgbClr val="FBAE40"/>
          </p15:clr>
        </p15:guide>
        <p15:guide id="4" pos="312">
          <p15:clr>
            <a:srgbClr val="FBAE40"/>
          </p15:clr>
        </p15:guide>
        <p15:guide id="5" pos="816">
          <p15:clr>
            <a:srgbClr val="FBAE40"/>
          </p15:clr>
        </p15:guide>
        <p15:guide id="6" pos="6336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D8C74DBB-978B-8EA5-44E6-3AF3F58B7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028" b="67254"/>
          <a:stretch>
            <a:fillRect/>
          </a:stretch>
        </p:blipFill>
        <p:spPr>
          <a:xfrm>
            <a:off x="0" y="4612248"/>
            <a:ext cx="3769950" cy="2245753"/>
          </a:xfrm>
          <a:custGeom>
            <a:avLst/>
            <a:gdLst>
              <a:gd name="connsiteX0" fmla="*/ 0 w 3769950"/>
              <a:gd name="connsiteY0" fmla="*/ 0 h 2245753"/>
              <a:gd name="connsiteX1" fmla="*/ 3769950 w 3769950"/>
              <a:gd name="connsiteY1" fmla="*/ 0 h 2245753"/>
              <a:gd name="connsiteX2" fmla="*/ 3769950 w 3769950"/>
              <a:gd name="connsiteY2" fmla="*/ 2245753 h 2245753"/>
              <a:gd name="connsiteX3" fmla="*/ 0 w 3769950"/>
              <a:gd name="connsiteY3" fmla="*/ 2245753 h 2245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9950" h="2245753">
                <a:moveTo>
                  <a:pt x="0" y="0"/>
                </a:moveTo>
                <a:lnTo>
                  <a:pt x="3769950" y="0"/>
                </a:lnTo>
                <a:lnTo>
                  <a:pt x="3769950" y="2245753"/>
                </a:lnTo>
                <a:lnTo>
                  <a:pt x="0" y="2245753"/>
                </a:lnTo>
                <a:close/>
              </a:path>
            </a:pathLst>
          </a:cu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1CBEC63C-AA69-807D-2A93-BC45B1BDF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30" y="488807"/>
            <a:ext cx="7309086" cy="718556"/>
          </a:xfrm>
        </p:spPr>
        <p:txBody>
          <a:bodyPr lIns="0" tIns="0" rIns="0" bIns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3E0C7AAD-1535-12DC-133E-2253BF501721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633630" y="1505736"/>
            <a:ext cx="10548967" cy="3399964"/>
          </a:xfrm>
        </p:spPr>
        <p:txBody>
          <a:bodyPr/>
          <a:lstStyle/>
          <a:p>
            <a:r>
              <a:rPr lang="en-US" dirty="0"/>
              <a:t>Click icon to insert table</a:t>
            </a:r>
          </a:p>
        </p:txBody>
      </p:sp>
      <p:pic>
        <p:nvPicPr>
          <p:cNvPr id="2" name="Picture 1" descr="A black and white logo&#10;&#10;AI-generated content may be incorrect.">
            <a:extLst>
              <a:ext uri="{FF2B5EF4-FFF2-40B4-BE49-F238E27FC236}">
                <a16:creationId xmlns:a16="http://schemas.microsoft.com/office/drawing/2014/main" id="{DB03530E-D76E-1302-D060-A16AC624FAA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2210" y="5699465"/>
            <a:ext cx="1725087" cy="84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9749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1008">
          <p15:clr>
            <a:srgbClr val="FBAE40"/>
          </p15:clr>
        </p15:guide>
        <p15:guide id="3" orient="horz" pos="1560">
          <p15:clr>
            <a:srgbClr val="FBAE40"/>
          </p15:clr>
        </p15:guide>
        <p15:guide id="4" pos="312">
          <p15:clr>
            <a:srgbClr val="FBAE40"/>
          </p15:clr>
        </p15:guide>
        <p15:guide id="5" pos="816">
          <p15:clr>
            <a:srgbClr val="FBAE40"/>
          </p15:clr>
        </p15:guide>
        <p15:guide id="6" pos="633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48AC6985-AA41-BCAE-CEDF-E736D973B5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1184" y="612647"/>
            <a:ext cx="10002589" cy="3657600"/>
          </a:xfrm>
        </p:spPr>
        <p:txBody>
          <a:bodyPr lIns="0" tIns="0" rIns="0" bIns="0" anchor="b">
            <a:noAutofit/>
          </a:bodyPr>
          <a:lstStyle>
            <a:lvl1pPr mar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7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A7B85660-94E4-85D1-95CA-415513A035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1185" y="4724033"/>
            <a:ext cx="7000972" cy="1709423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14B3BE5-2D39-542C-00BB-A940C568E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2884" r="34757"/>
          <a:stretch>
            <a:fillRect/>
          </a:stretch>
        </p:blipFill>
        <p:spPr>
          <a:xfrm>
            <a:off x="7717670" y="0"/>
            <a:ext cx="4474331" cy="3231221"/>
          </a:xfrm>
          <a:custGeom>
            <a:avLst/>
            <a:gdLst>
              <a:gd name="connsiteX0" fmla="*/ 0 w 4474331"/>
              <a:gd name="connsiteY0" fmla="*/ 0 h 3231221"/>
              <a:gd name="connsiteX1" fmla="*/ 4474331 w 4474331"/>
              <a:gd name="connsiteY1" fmla="*/ 0 h 3231221"/>
              <a:gd name="connsiteX2" fmla="*/ 4474331 w 4474331"/>
              <a:gd name="connsiteY2" fmla="*/ 3231221 h 3231221"/>
              <a:gd name="connsiteX3" fmla="*/ 0 w 4474331"/>
              <a:gd name="connsiteY3" fmla="*/ 3231221 h 3231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74331" h="3231221">
                <a:moveTo>
                  <a:pt x="0" y="0"/>
                </a:moveTo>
                <a:lnTo>
                  <a:pt x="4474331" y="0"/>
                </a:lnTo>
                <a:lnTo>
                  <a:pt x="4474331" y="3231221"/>
                </a:lnTo>
                <a:lnTo>
                  <a:pt x="0" y="3231221"/>
                </a:lnTo>
                <a:close/>
              </a:path>
            </a:pathLst>
          </a:custGeom>
        </p:spPr>
      </p:pic>
      <p:pic>
        <p:nvPicPr>
          <p:cNvPr id="7" name="Picture 6" descr="A black and white logo&#10;&#10;AI-generated content may be incorrect.">
            <a:extLst>
              <a:ext uri="{FF2B5EF4-FFF2-40B4-BE49-F238E27FC236}">
                <a16:creationId xmlns:a16="http://schemas.microsoft.com/office/drawing/2014/main" id="{05B8FC60-A211-BE89-38ED-858E1389588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14383" y="4620515"/>
            <a:ext cx="3495878" cy="170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813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754" y="421997"/>
            <a:ext cx="8412714" cy="736310"/>
          </a:xfrm>
        </p:spPr>
        <p:txBody>
          <a:bodyPr lIns="0" tIns="0" rIns="0" bIns="0">
            <a:noAutofit/>
          </a:bodyPr>
          <a:lstStyle>
            <a:lvl1pPr>
              <a:defRPr sz="4400" baseline="0"/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3606A3B-5B75-C830-0580-02B3AF648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6698" r="40000"/>
          <a:stretch>
            <a:fillRect/>
          </a:stretch>
        </p:blipFill>
        <p:spPr>
          <a:xfrm>
            <a:off x="10093911" y="-8877"/>
            <a:ext cx="2098089" cy="2912903"/>
          </a:xfrm>
          <a:custGeom>
            <a:avLst/>
            <a:gdLst>
              <a:gd name="connsiteX0" fmla="*/ 0 w 4114800"/>
              <a:gd name="connsiteY0" fmla="*/ 0 h 5712824"/>
              <a:gd name="connsiteX1" fmla="*/ 4114800 w 4114800"/>
              <a:gd name="connsiteY1" fmla="*/ 0 h 5712824"/>
              <a:gd name="connsiteX2" fmla="*/ 4114800 w 4114800"/>
              <a:gd name="connsiteY2" fmla="*/ 5712824 h 5712824"/>
              <a:gd name="connsiteX3" fmla="*/ 0 w 4114800"/>
              <a:gd name="connsiteY3" fmla="*/ 5712824 h 5712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4800" h="5712824">
                <a:moveTo>
                  <a:pt x="0" y="0"/>
                </a:moveTo>
                <a:lnTo>
                  <a:pt x="4114800" y="0"/>
                </a:lnTo>
                <a:lnTo>
                  <a:pt x="4114800" y="5712824"/>
                </a:lnTo>
                <a:lnTo>
                  <a:pt x="0" y="5712824"/>
                </a:lnTo>
                <a:close/>
              </a:path>
            </a:pathLst>
          </a:cu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45B92DB2-64DD-608F-360F-52958A93E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640618" y="226194"/>
            <a:ext cx="906586" cy="96762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A1AC91-E5AE-A457-178C-6A577DAAF4C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4753" y="1447574"/>
            <a:ext cx="9389259" cy="4678018"/>
          </a:xfrm>
        </p:spPr>
        <p:txBody>
          <a:bodyPr lIns="0"/>
          <a:lstStyle>
            <a:lvl1pPr marL="342900" indent="-342900">
              <a:buFont typeface="Arial" panose="020B0604020202020204" pitchFamily="34" charset="0"/>
              <a:buChar char="•"/>
              <a:defRPr sz="28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45874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1008">
          <p15:clr>
            <a:srgbClr val="FBAE40"/>
          </p15:clr>
        </p15:guide>
        <p15:guide id="3" orient="horz" pos="1560">
          <p15:clr>
            <a:srgbClr val="FBAE40"/>
          </p15:clr>
        </p15:guide>
        <p15:guide id="4" pos="312">
          <p15:clr>
            <a:srgbClr val="FBAE40"/>
          </p15:clr>
        </p15:guide>
        <p15:guide id="5" pos="81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EC223C2-E475-8E7A-48D4-A9BC2EB693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795828" y="873940"/>
            <a:ext cx="2268268" cy="2270619"/>
          </a:xfrm>
          <a:custGeom>
            <a:avLst/>
            <a:gdLst>
              <a:gd name="connsiteX0" fmla="*/ 1346200 w 2692400"/>
              <a:gd name="connsiteY0" fmla="*/ 0 h 2692400"/>
              <a:gd name="connsiteX1" fmla="*/ 2692400 w 2692400"/>
              <a:gd name="connsiteY1" fmla="*/ 1346200 h 2692400"/>
              <a:gd name="connsiteX2" fmla="*/ 1346200 w 2692400"/>
              <a:gd name="connsiteY2" fmla="*/ 2692400 h 2692400"/>
              <a:gd name="connsiteX3" fmla="*/ 0 w 2692400"/>
              <a:gd name="connsiteY3" fmla="*/ 1346200 h 2692400"/>
              <a:gd name="connsiteX4" fmla="*/ 1346200 w 2692400"/>
              <a:gd name="connsiteY4" fmla="*/ 0 h 2692400"/>
              <a:gd name="connsiteX5" fmla="*/ 1346199 w 2692400"/>
              <a:gd name="connsiteY5" fmla="*/ 457130 h 2692400"/>
              <a:gd name="connsiteX6" fmla="*/ 457130 w 2692400"/>
              <a:gd name="connsiteY6" fmla="*/ 1346199 h 2692400"/>
              <a:gd name="connsiteX7" fmla="*/ 1346199 w 2692400"/>
              <a:gd name="connsiteY7" fmla="*/ 2235268 h 2692400"/>
              <a:gd name="connsiteX8" fmla="*/ 2235268 w 2692400"/>
              <a:gd name="connsiteY8" fmla="*/ 1346199 h 2692400"/>
              <a:gd name="connsiteX9" fmla="*/ 1346199 w 2692400"/>
              <a:gd name="connsiteY9" fmla="*/ 45713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2400" h="2692400">
                <a:moveTo>
                  <a:pt x="1346200" y="0"/>
                </a:moveTo>
                <a:cubicBezTo>
                  <a:pt x="2089686" y="0"/>
                  <a:pt x="2692400" y="602714"/>
                  <a:pt x="2692400" y="1346200"/>
                </a:cubicBezTo>
                <a:cubicBezTo>
                  <a:pt x="2692400" y="2089686"/>
                  <a:pt x="2089686" y="2692400"/>
                  <a:pt x="1346200" y="2692400"/>
                </a:cubicBezTo>
                <a:cubicBezTo>
                  <a:pt x="602714" y="2692400"/>
                  <a:pt x="0" y="2089686"/>
                  <a:pt x="0" y="1346200"/>
                </a:cubicBezTo>
                <a:cubicBezTo>
                  <a:pt x="0" y="602714"/>
                  <a:pt x="602714" y="0"/>
                  <a:pt x="1346200" y="0"/>
                </a:cubicBezTo>
                <a:close/>
                <a:moveTo>
                  <a:pt x="1346199" y="457130"/>
                </a:moveTo>
                <a:cubicBezTo>
                  <a:pt x="855180" y="457130"/>
                  <a:pt x="457130" y="855180"/>
                  <a:pt x="457130" y="1346199"/>
                </a:cubicBezTo>
                <a:cubicBezTo>
                  <a:pt x="457130" y="1837218"/>
                  <a:pt x="855180" y="2235268"/>
                  <a:pt x="1346199" y="2235268"/>
                </a:cubicBezTo>
                <a:cubicBezTo>
                  <a:pt x="1837218" y="2235268"/>
                  <a:pt x="2235268" y="1837218"/>
                  <a:pt x="2235268" y="1346199"/>
                </a:cubicBezTo>
                <a:cubicBezTo>
                  <a:pt x="2235268" y="855180"/>
                  <a:pt x="1837218" y="457130"/>
                  <a:pt x="1346199" y="45713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BD9D7CE-BCD9-0B12-1945-C5FFE31A7D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147841" y="318995"/>
            <a:ext cx="1782121" cy="178396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455275E-28AB-F0B7-E799-5116B11205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2264" y="207926"/>
            <a:ext cx="7294128" cy="3549384"/>
          </a:xfrm>
        </p:spPr>
        <p:txBody>
          <a:bodyPr lIns="0" tIns="0" rIns="0" bIns="0" anchor="ctr">
            <a:noAutofit/>
          </a:bodyPr>
          <a:lstStyle>
            <a:lvl1pPr>
              <a:defRPr sz="6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7BD7E0A-39A9-0CF7-F1CE-E777075BFA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6226" y="3144559"/>
            <a:ext cx="3456590" cy="3456590"/>
          </a:xfrm>
          <a:custGeom>
            <a:avLst/>
            <a:gdLst>
              <a:gd name="connsiteX0" fmla="*/ 1728295 w 3456590"/>
              <a:gd name="connsiteY0" fmla="*/ 0 h 3456590"/>
              <a:gd name="connsiteX1" fmla="*/ 3456590 w 3456590"/>
              <a:gd name="connsiteY1" fmla="*/ 1728295 h 3456590"/>
              <a:gd name="connsiteX2" fmla="*/ 1728295 w 3456590"/>
              <a:gd name="connsiteY2" fmla="*/ 3456590 h 3456590"/>
              <a:gd name="connsiteX3" fmla="*/ 0 w 3456590"/>
              <a:gd name="connsiteY3" fmla="*/ 1728295 h 3456590"/>
              <a:gd name="connsiteX4" fmla="*/ 1728295 w 3456590"/>
              <a:gd name="connsiteY4" fmla="*/ 0 h 3456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590" h="3456590">
                <a:moveTo>
                  <a:pt x="1728295" y="0"/>
                </a:moveTo>
                <a:cubicBezTo>
                  <a:pt x="2682806" y="0"/>
                  <a:pt x="3456590" y="773784"/>
                  <a:pt x="3456590" y="1728295"/>
                </a:cubicBezTo>
                <a:cubicBezTo>
                  <a:pt x="3456590" y="2682806"/>
                  <a:pt x="2682806" y="3456590"/>
                  <a:pt x="1728295" y="3456590"/>
                </a:cubicBezTo>
                <a:cubicBezTo>
                  <a:pt x="773784" y="3456590"/>
                  <a:pt x="0" y="2682806"/>
                  <a:pt x="0" y="1728295"/>
                </a:cubicBezTo>
                <a:cubicBezTo>
                  <a:pt x="0" y="773784"/>
                  <a:pt x="773784" y="0"/>
                  <a:pt x="1728295" y="0"/>
                </a:cubicBezTo>
                <a:close/>
              </a:path>
            </a:pathLst>
          </a:custGeom>
          <a:ln w="57150">
            <a:noFill/>
          </a:ln>
        </p:spPr>
        <p:txBody>
          <a:bodyPr wrap="square" tIns="137160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3" name="Picture 2" descr="A black and white logo&#10;&#10;AI-generated content may be incorrect.">
            <a:extLst>
              <a:ext uri="{FF2B5EF4-FFF2-40B4-BE49-F238E27FC236}">
                <a16:creationId xmlns:a16="http://schemas.microsoft.com/office/drawing/2014/main" id="{00140FB3-9D5D-B13C-0540-89225D8314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2264" y="5691128"/>
            <a:ext cx="1725087" cy="84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1636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1008">
          <p15:clr>
            <a:srgbClr val="FBAE40"/>
          </p15:clr>
        </p15:guide>
        <p15:guide id="3" orient="horz" pos="1560">
          <p15:clr>
            <a:srgbClr val="FBAE40"/>
          </p15:clr>
        </p15:guide>
        <p15:guide id="4" pos="312">
          <p15:clr>
            <a:srgbClr val="FBAE40"/>
          </p15:clr>
        </p15:guide>
        <p15:guide id="5" pos="816">
          <p15:clr>
            <a:srgbClr val="FBAE40"/>
          </p15:clr>
        </p15:guide>
        <p15:guide id="6" pos="7344">
          <p15:clr>
            <a:srgbClr val="FBAE40"/>
          </p15:clr>
        </p15:guide>
        <p15:guide id="7" orient="horz" pos="1416">
          <p15:clr>
            <a:srgbClr val="FBAE40"/>
          </p15:clr>
        </p15:guide>
        <p15:guide id="9" orient="horz" pos="384">
          <p15:clr>
            <a:srgbClr val="FBAE40"/>
          </p15:clr>
        </p15:guide>
        <p15:guide id="10" orient="horz" pos="374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>
            <a:extLst>
              <a:ext uri="{FF2B5EF4-FFF2-40B4-BE49-F238E27FC236}">
                <a16:creationId xmlns:a16="http://schemas.microsoft.com/office/drawing/2014/main" id="{269C21E5-B8EE-7438-A771-34BC8006E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5898" y="0"/>
            <a:ext cx="1574573" cy="395446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B87953E-96F2-8BCC-B295-E1033E7D27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185" y="621972"/>
            <a:ext cx="7599718" cy="3051394"/>
          </a:xfrm>
        </p:spPr>
        <p:txBody>
          <a:bodyPr lIns="0" tIns="0" rIns="0" bIns="0" anchor="b">
            <a:noAutofit/>
          </a:bodyPr>
          <a:lstStyle>
            <a:lvl1pPr>
              <a:defRPr sz="54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0A627B70-91C8-40B9-6189-B29749FF6E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1185" y="3965028"/>
            <a:ext cx="7599718" cy="149378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0" i="0">
                <a:solidFill>
                  <a:srgbClr val="FFFFFF"/>
                </a:solidFill>
                <a:latin typeface="Aptos" panose="020B00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 b="1" i="0">
                <a:latin typeface="Arial Black" panose="020B0604020202020204" pitchFamily="34" charset="0"/>
                <a:cs typeface="Arial Black" panose="020B0604020202020204" pitchFamily="34" charset="0"/>
              </a:defRPr>
            </a:lvl2pPr>
          </a:lstStyle>
          <a:p>
            <a:r>
              <a:rPr lang="en-US" dirty="0"/>
              <a:t>Click to add subtitle</a:t>
            </a:r>
          </a:p>
        </p:txBody>
      </p:sp>
      <p:pic>
        <p:nvPicPr>
          <p:cNvPr id="7" name="Picture 6" descr="A black and white logo&#10;&#10;AI-generated content may be incorrect.">
            <a:extLst>
              <a:ext uri="{FF2B5EF4-FFF2-40B4-BE49-F238E27FC236}">
                <a16:creationId xmlns:a16="http://schemas.microsoft.com/office/drawing/2014/main" id="{06D130E5-81D9-4C43-F5F7-CD67B6A900C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83332" y="5708341"/>
            <a:ext cx="1725087" cy="84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9470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1008">
          <p15:clr>
            <a:srgbClr val="FBAE40"/>
          </p15:clr>
        </p15:guide>
        <p15:guide id="3" orient="horz" pos="1560">
          <p15:clr>
            <a:srgbClr val="FBAE40"/>
          </p15:clr>
        </p15:guide>
        <p15:guide id="4" pos="312">
          <p15:clr>
            <a:srgbClr val="FBAE40"/>
          </p15:clr>
        </p15:guide>
        <p15:guide id="5" pos="816">
          <p15:clr>
            <a:srgbClr val="FBAE40"/>
          </p15:clr>
        </p15:guide>
        <p15:guide id="6" pos="7344">
          <p15:clr>
            <a:srgbClr val="FBAE40"/>
          </p15:clr>
        </p15:guide>
        <p15:guide id="7" orient="horz" pos="1416">
          <p15:clr>
            <a:srgbClr val="FBAE40"/>
          </p15:clr>
        </p15:guide>
        <p15:guide id="9" orient="horz" pos="384">
          <p15:clr>
            <a:srgbClr val="FBAE40"/>
          </p15:clr>
        </p15:guide>
        <p15:guide id="10" orient="horz" pos="374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7C12813-DBA6-41C2-2418-83919E059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0" y="0"/>
            <a:ext cx="2133966" cy="2133966"/>
            <a:chOff x="9654699" y="2229295"/>
            <a:chExt cx="2133966" cy="2133966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2A74540-7988-B712-8AB1-9EE03FE1EC8A}"/>
                </a:ext>
              </a:extLst>
            </p:cNvPr>
            <p:cNvSpPr/>
            <p:nvPr/>
          </p:nvSpPr>
          <p:spPr>
            <a:xfrm>
              <a:off x="9655348" y="3309113"/>
              <a:ext cx="2132669" cy="1054148"/>
            </a:xfrm>
            <a:custGeom>
              <a:avLst/>
              <a:gdLst>
                <a:gd name="connsiteX0" fmla="*/ 1345382 w 2690764"/>
                <a:gd name="connsiteY0" fmla="*/ 0 h 1330006"/>
                <a:gd name="connsiteX1" fmla="*/ 2684632 w 2690764"/>
                <a:gd name="connsiteY1" fmla="*/ 1208559 h 1330006"/>
                <a:gd name="connsiteX2" fmla="*/ 2690764 w 2690764"/>
                <a:gd name="connsiteY2" fmla="*/ 1330006 h 1330006"/>
                <a:gd name="connsiteX3" fmla="*/ 0 w 2690764"/>
                <a:gd name="connsiteY3" fmla="*/ 1330006 h 1330006"/>
                <a:gd name="connsiteX4" fmla="*/ 6132 w 2690764"/>
                <a:gd name="connsiteY4" fmla="*/ 1208559 h 1330006"/>
                <a:gd name="connsiteX5" fmla="*/ 1345382 w 2690764"/>
                <a:gd name="connsiteY5" fmla="*/ 0 h 133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0764" h="1330006">
                  <a:moveTo>
                    <a:pt x="1345382" y="0"/>
                  </a:moveTo>
                  <a:cubicBezTo>
                    <a:pt x="2042400" y="0"/>
                    <a:pt x="2615693" y="529729"/>
                    <a:pt x="2684632" y="1208559"/>
                  </a:cubicBezTo>
                  <a:lnTo>
                    <a:pt x="2690764" y="1330006"/>
                  </a:lnTo>
                  <a:lnTo>
                    <a:pt x="0" y="1330006"/>
                  </a:lnTo>
                  <a:lnTo>
                    <a:pt x="6132" y="1208559"/>
                  </a:lnTo>
                  <a:cubicBezTo>
                    <a:pt x="75071" y="529729"/>
                    <a:pt x="648364" y="0"/>
                    <a:pt x="134538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736CF9A1-91DA-6419-08F2-4CC262EA4D1E}"/>
                </a:ext>
              </a:extLst>
            </p:cNvPr>
            <p:cNvSpPr/>
            <p:nvPr/>
          </p:nvSpPr>
          <p:spPr>
            <a:xfrm>
              <a:off x="9654699" y="2229295"/>
              <a:ext cx="2133966" cy="1079818"/>
            </a:xfrm>
            <a:custGeom>
              <a:avLst/>
              <a:gdLst>
                <a:gd name="connsiteX0" fmla="*/ 818 w 2692400"/>
                <a:gd name="connsiteY0" fmla="*/ 0 h 1362394"/>
                <a:gd name="connsiteX1" fmla="*/ 2691582 w 2692400"/>
                <a:gd name="connsiteY1" fmla="*/ 0 h 1362394"/>
                <a:gd name="connsiteX2" fmla="*/ 2692400 w 2692400"/>
                <a:gd name="connsiteY2" fmla="*/ 16194 h 1362394"/>
                <a:gd name="connsiteX3" fmla="*/ 1346200 w 2692400"/>
                <a:gd name="connsiteY3" fmla="*/ 1362394 h 1362394"/>
                <a:gd name="connsiteX4" fmla="*/ 0 w 2692400"/>
                <a:gd name="connsiteY4" fmla="*/ 16194 h 1362394"/>
                <a:gd name="connsiteX5" fmla="*/ 818 w 2692400"/>
                <a:gd name="connsiteY5" fmla="*/ 0 h 136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1362394">
                  <a:moveTo>
                    <a:pt x="818" y="0"/>
                  </a:moveTo>
                  <a:lnTo>
                    <a:pt x="2691582" y="0"/>
                  </a:lnTo>
                  <a:lnTo>
                    <a:pt x="2692400" y="16194"/>
                  </a:lnTo>
                  <a:cubicBezTo>
                    <a:pt x="2692400" y="759680"/>
                    <a:pt x="2089686" y="1362394"/>
                    <a:pt x="1346200" y="1362394"/>
                  </a:cubicBezTo>
                  <a:cubicBezTo>
                    <a:pt x="602714" y="1362394"/>
                    <a:pt x="0" y="759680"/>
                    <a:pt x="0" y="16194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7B29A2F3-C289-9762-6F9F-DA18D322DF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4726" y="424369"/>
            <a:ext cx="9223899" cy="629779"/>
          </a:xfrm>
        </p:spPr>
        <p:txBody>
          <a:bodyPr lIns="0" tIns="0" rIns="0" bIns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F2A1870-E86B-5125-7AB3-A1F5DF7E7528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2414726" y="1392005"/>
            <a:ext cx="9223899" cy="5041626"/>
          </a:xfrm>
        </p:spPr>
        <p:txBody>
          <a:bodyPr lIns="0" tIns="0" rIns="0" bIns="0"/>
          <a:lstStyle>
            <a:lvl1pPr marL="285750" indent="-285750">
              <a:buFont typeface="Arial" panose="020B0604020202020204" pitchFamily="34" charset="0"/>
              <a:buChar char="•"/>
              <a:defRPr sz="2800"/>
            </a:lvl1pPr>
            <a:lvl2pPr marL="411480">
              <a:defRPr sz="2400"/>
            </a:lvl2pPr>
            <a:lvl3pPr marL="685800">
              <a:defRPr sz="2400"/>
            </a:lvl3pPr>
            <a:lvl4pPr marL="1051560">
              <a:defRPr sz="2000"/>
            </a:lvl4pPr>
            <a:lvl5pPr marL="1417320">
              <a:defRPr sz="20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9982A38-0965-38B2-D2A5-C23F46991B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6698" r="40000"/>
          <a:stretch>
            <a:fillRect/>
          </a:stretch>
        </p:blipFill>
        <p:spPr>
          <a:xfrm rot="10800000">
            <a:off x="0" y="4948273"/>
            <a:ext cx="1375527" cy="1909727"/>
          </a:xfrm>
          <a:custGeom>
            <a:avLst/>
            <a:gdLst>
              <a:gd name="connsiteX0" fmla="*/ 0 w 4114800"/>
              <a:gd name="connsiteY0" fmla="*/ 0 h 5712824"/>
              <a:gd name="connsiteX1" fmla="*/ 4114800 w 4114800"/>
              <a:gd name="connsiteY1" fmla="*/ 0 h 5712824"/>
              <a:gd name="connsiteX2" fmla="*/ 4114800 w 4114800"/>
              <a:gd name="connsiteY2" fmla="*/ 5712824 h 5712824"/>
              <a:gd name="connsiteX3" fmla="*/ 0 w 4114800"/>
              <a:gd name="connsiteY3" fmla="*/ 5712824 h 5712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4800" h="5712824">
                <a:moveTo>
                  <a:pt x="0" y="0"/>
                </a:moveTo>
                <a:lnTo>
                  <a:pt x="4114800" y="0"/>
                </a:lnTo>
                <a:lnTo>
                  <a:pt x="4114800" y="5712824"/>
                </a:lnTo>
                <a:lnTo>
                  <a:pt x="0" y="571282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688256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1008">
          <p15:clr>
            <a:srgbClr val="FBAE40"/>
          </p15:clr>
        </p15:guide>
        <p15:guide id="3" orient="horz" pos="1560">
          <p15:clr>
            <a:srgbClr val="FBAE40"/>
          </p15:clr>
        </p15:guide>
        <p15:guide id="4" pos="312">
          <p15:clr>
            <a:srgbClr val="FBAE40"/>
          </p15:clr>
        </p15:guide>
        <p15:guide id="5" pos="816">
          <p15:clr>
            <a:srgbClr val="FBAE40"/>
          </p15:clr>
        </p15:guide>
        <p15:guide id="6" pos="7344">
          <p15:clr>
            <a:srgbClr val="FBAE40"/>
          </p15:clr>
        </p15:guide>
        <p15:guide id="7" orient="horz" pos="1416">
          <p15:clr>
            <a:srgbClr val="FBAE40"/>
          </p15:clr>
        </p15:guide>
        <p15:guide id="9" orient="horz" pos="384">
          <p15:clr>
            <a:srgbClr val="FBAE40"/>
          </p15:clr>
        </p15:guide>
        <p15:guide id="10" orient="horz" pos="374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Subtit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4223" y="1762025"/>
            <a:ext cx="6400800" cy="946350"/>
          </a:xfrm>
        </p:spPr>
        <p:txBody>
          <a:bodyPr lIns="0" tIns="0" rIns="0" bIns="0" anchor="b">
            <a:noAutofit/>
          </a:bodyPr>
          <a:lstStyle>
            <a:lvl1pPr>
              <a:defRPr sz="54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E0CDAE70-42DC-AB0D-6734-B9944B7993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4223" y="3058931"/>
            <a:ext cx="6400799" cy="740137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3600" b="0" i="0" dirty="0">
                <a:solidFill>
                  <a:srgbClr val="FFFFFF"/>
                </a:solidFill>
                <a:latin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 marL="228600" lvl="0" indent="-228600"/>
            <a:r>
              <a:rPr lang="en-US" dirty="0"/>
              <a:t>Click to add subtitle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3606A3B-5B75-C830-0580-02B3AF648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6698" r="40000"/>
          <a:stretch>
            <a:fillRect/>
          </a:stretch>
        </p:blipFill>
        <p:spPr>
          <a:xfrm>
            <a:off x="8077200" y="0"/>
            <a:ext cx="4114800" cy="5712824"/>
          </a:xfrm>
          <a:custGeom>
            <a:avLst/>
            <a:gdLst>
              <a:gd name="connsiteX0" fmla="*/ 0 w 4114800"/>
              <a:gd name="connsiteY0" fmla="*/ 0 h 5712824"/>
              <a:gd name="connsiteX1" fmla="*/ 4114800 w 4114800"/>
              <a:gd name="connsiteY1" fmla="*/ 0 h 5712824"/>
              <a:gd name="connsiteX2" fmla="*/ 4114800 w 4114800"/>
              <a:gd name="connsiteY2" fmla="*/ 5712824 h 5712824"/>
              <a:gd name="connsiteX3" fmla="*/ 0 w 4114800"/>
              <a:gd name="connsiteY3" fmla="*/ 5712824 h 5712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4800" h="5712824">
                <a:moveTo>
                  <a:pt x="0" y="0"/>
                </a:moveTo>
                <a:lnTo>
                  <a:pt x="4114800" y="0"/>
                </a:lnTo>
                <a:lnTo>
                  <a:pt x="4114800" y="5712824"/>
                </a:lnTo>
                <a:lnTo>
                  <a:pt x="0" y="5712824"/>
                </a:lnTo>
                <a:close/>
              </a:path>
            </a:pathLst>
          </a:cu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45B92DB2-64DD-608F-360F-52958A93E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45683" y="944192"/>
            <a:ext cx="1291008" cy="129100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38EDAF-6CF8-D96E-EB91-CAFEBE0CA19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91187" y="2475185"/>
            <a:ext cx="3456590" cy="3456590"/>
          </a:xfrm>
          <a:custGeom>
            <a:avLst/>
            <a:gdLst>
              <a:gd name="connsiteX0" fmla="*/ 1728295 w 3456590"/>
              <a:gd name="connsiteY0" fmla="*/ 0 h 3456590"/>
              <a:gd name="connsiteX1" fmla="*/ 3456590 w 3456590"/>
              <a:gd name="connsiteY1" fmla="*/ 1728295 h 3456590"/>
              <a:gd name="connsiteX2" fmla="*/ 1728295 w 3456590"/>
              <a:gd name="connsiteY2" fmla="*/ 3456590 h 3456590"/>
              <a:gd name="connsiteX3" fmla="*/ 0 w 3456590"/>
              <a:gd name="connsiteY3" fmla="*/ 1728295 h 3456590"/>
              <a:gd name="connsiteX4" fmla="*/ 1728295 w 3456590"/>
              <a:gd name="connsiteY4" fmla="*/ 0 h 3456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590" h="3456590">
                <a:moveTo>
                  <a:pt x="1728295" y="0"/>
                </a:moveTo>
                <a:cubicBezTo>
                  <a:pt x="2682806" y="0"/>
                  <a:pt x="3456590" y="773784"/>
                  <a:pt x="3456590" y="1728295"/>
                </a:cubicBezTo>
                <a:cubicBezTo>
                  <a:pt x="3456590" y="2682806"/>
                  <a:pt x="2682806" y="3456590"/>
                  <a:pt x="1728295" y="3456590"/>
                </a:cubicBezTo>
                <a:cubicBezTo>
                  <a:pt x="773784" y="3456590"/>
                  <a:pt x="0" y="2682806"/>
                  <a:pt x="0" y="1728295"/>
                </a:cubicBezTo>
                <a:cubicBezTo>
                  <a:pt x="0" y="773784"/>
                  <a:pt x="773784" y="0"/>
                  <a:pt x="1728295" y="0"/>
                </a:cubicBezTo>
                <a:close/>
              </a:path>
            </a:pathLst>
          </a:custGeom>
          <a:solidFill>
            <a:srgbClr val="8DC63F"/>
          </a:solidFill>
          <a:ln w="57150">
            <a:solidFill>
              <a:srgbClr val="8DC63F"/>
            </a:solidFill>
          </a:ln>
        </p:spPr>
        <p:txBody>
          <a:bodyPr wrap="square" tIns="118872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4" name="Picture 3" descr="A black and white logo&#10;&#10;AI-generated content may be incorrect.">
            <a:extLst>
              <a:ext uri="{FF2B5EF4-FFF2-40B4-BE49-F238E27FC236}">
                <a16:creationId xmlns:a16="http://schemas.microsoft.com/office/drawing/2014/main" id="{464815E4-A2AC-2FE3-8865-2FAAF36C2F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8209" y="5686190"/>
            <a:ext cx="1725087" cy="84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8837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1008">
          <p15:clr>
            <a:srgbClr val="FBAE40"/>
          </p15:clr>
        </p15:guide>
        <p15:guide id="3" orient="horz" pos="1560">
          <p15:clr>
            <a:srgbClr val="FBAE40"/>
          </p15:clr>
        </p15:guide>
        <p15:guide id="4" pos="312">
          <p15:clr>
            <a:srgbClr val="FBAE40"/>
          </p15:clr>
        </p15:guide>
        <p15:guide id="5" pos="81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A22F8239-92F5-595B-5DD3-ACBA1C19E6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82969"/>
          <a:stretch/>
        </p:blipFill>
        <p:spPr>
          <a:xfrm>
            <a:off x="3459002" y="5609995"/>
            <a:ext cx="7328137" cy="1248005"/>
          </a:xfrm>
          <a:custGeom>
            <a:avLst/>
            <a:gdLst>
              <a:gd name="connsiteX0" fmla="*/ 0 w 7328137"/>
              <a:gd name="connsiteY0" fmla="*/ 0 h 1912980"/>
              <a:gd name="connsiteX1" fmla="*/ 7328137 w 7328137"/>
              <a:gd name="connsiteY1" fmla="*/ 0 h 1912980"/>
              <a:gd name="connsiteX2" fmla="*/ 7328137 w 7328137"/>
              <a:gd name="connsiteY2" fmla="*/ 1912980 h 1912980"/>
              <a:gd name="connsiteX3" fmla="*/ 0 w 7328137"/>
              <a:gd name="connsiteY3" fmla="*/ 1912980 h 1912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8137" h="1912980">
                <a:moveTo>
                  <a:pt x="0" y="0"/>
                </a:moveTo>
                <a:lnTo>
                  <a:pt x="7328137" y="0"/>
                </a:lnTo>
                <a:lnTo>
                  <a:pt x="7328137" y="1912980"/>
                </a:lnTo>
                <a:lnTo>
                  <a:pt x="0" y="1912980"/>
                </a:lnTo>
                <a:close/>
              </a:path>
            </a:pathLst>
          </a:cu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F9E987C-6F3E-FB11-D796-2D5F9075A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10058034" y="-88777"/>
            <a:ext cx="2133966" cy="2133966"/>
            <a:chOff x="9654699" y="2229295"/>
            <a:chExt cx="2133966" cy="2133966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3342B09-3192-492F-3F5F-19163C83F9EE}"/>
                </a:ext>
              </a:extLst>
            </p:cNvPr>
            <p:cNvSpPr/>
            <p:nvPr/>
          </p:nvSpPr>
          <p:spPr>
            <a:xfrm>
              <a:off x="9655348" y="3309113"/>
              <a:ext cx="2132669" cy="1054148"/>
            </a:xfrm>
            <a:custGeom>
              <a:avLst/>
              <a:gdLst>
                <a:gd name="connsiteX0" fmla="*/ 1345382 w 2690764"/>
                <a:gd name="connsiteY0" fmla="*/ 0 h 1330006"/>
                <a:gd name="connsiteX1" fmla="*/ 2684632 w 2690764"/>
                <a:gd name="connsiteY1" fmla="*/ 1208559 h 1330006"/>
                <a:gd name="connsiteX2" fmla="*/ 2690764 w 2690764"/>
                <a:gd name="connsiteY2" fmla="*/ 1330006 h 1330006"/>
                <a:gd name="connsiteX3" fmla="*/ 0 w 2690764"/>
                <a:gd name="connsiteY3" fmla="*/ 1330006 h 1330006"/>
                <a:gd name="connsiteX4" fmla="*/ 6132 w 2690764"/>
                <a:gd name="connsiteY4" fmla="*/ 1208559 h 1330006"/>
                <a:gd name="connsiteX5" fmla="*/ 1345382 w 2690764"/>
                <a:gd name="connsiteY5" fmla="*/ 0 h 133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0764" h="1330006">
                  <a:moveTo>
                    <a:pt x="1345382" y="0"/>
                  </a:moveTo>
                  <a:cubicBezTo>
                    <a:pt x="2042400" y="0"/>
                    <a:pt x="2615693" y="529729"/>
                    <a:pt x="2684632" y="1208559"/>
                  </a:cubicBezTo>
                  <a:lnTo>
                    <a:pt x="2690764" y="1330006"/>
                  </a:lnTo>
                  <a:lnTo>
                    <a:pt x="0" y="1330006"/>
                  </a:lnTo>
                  <a:lnTo>
                    <a:pt x="6132" y="1208559"/>
                  </a:lnTo>
                  <a:cubicBezTo>
                    <a:pt x="75071" y="529729"/>
                    <a:pt x="648364" y="0"/>
                    <a:pt x="134538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62E2B15-36A9-C2C7-6306-EEA512B646D0}"/>
                </a:ext>
              </a:extLst>
            </p:cNvPr>
            <p:cNvSpPr/>
            <p:nvPr/>
          </p:nvSpPr>
          <p:spPr>
            <a:xfrm>
              <a:off x="9654699" y="2229295"/>
              <a:ext cx="2133966" cy="1079818"/>
            </a:xfrm>
            <a:custGeom>
              <a:avLst/>
              <a:gdLst>
                <a:gd name="connsiteX0" fmla="*/ 818 w 2692400"/>
                <a:gd name="connsiteY0" fmla="*/ 0 h 1362394"/>
                <a:gd name="connsiteX1" fmla="*/ 2691582 w 2692400"/>
                <a:gd name="connsiteY1" fmla="*/ 0 h 1362394"/>
                <a:gd name="connsiteX2" fmla="*/ 2692400 w 2692400"/>
                <a:gd name="connsiteY2" fmla="*/ 16194 h 1362394"/>
                <a:gd name="connsiteX3" fmla="*/ 1346200 w 2692400"/>
                <a:gd name="connsiteY3" fmla="*/ 1362394 h 1362394"/>
                <a:gd name="connsiteX4" fmla="*/ 0 w 2692400"/>
                <a:gd name="connsiteY4" fmla="*/ 16194 h 1362394"/>
                <a:gd name="connsiteX5" fmla="*/ 818 w 2692400"/>
                <a:gd name="connsiteY5" fmla="*/ 0 h 136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1362394">
                  <a:moveTo>
                    <a:pt x="818" y="0"/>
                  </a:moveTo>
                  <a:lnTo>
                    <a:pt x="2691582" y="0"/>
                  </a:lnTo>
                  <a:lnTo>
                    <a:pt x="2692400" y="16194"/>
                  </a:lnTo>
                  <a:cubicBezTo>
                    <a:pt x="2692400" y="759680"/>
                    <a:pt x="2089686" y="1362394"/>
                    <a:pt x="1346200" y="1362394"/>
                  </a:cubicBezTo>
                  <a:cubicBezTo>
                    <a:pt x="602714" y="1362394"/>
                    <a:pt x="0" y="759680"/>
                    <a:pt x="0" y="16194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52DD956C-BC83-8F97-6FF5-5A11028FEF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5141" y="408728"/>
            <a:ext cx="8180412" cy="645420"/>
          </a:xfrm>
        </p:spPr>
        <p:txBody>
          <a:bodyPr lIns="0" tIns="0" rIns="0" bIns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3CF4077-2EEF-D903-3C2C-1AC6F69C8B25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6154135" y="1402301"/>
            <a:ext cx="5001706" cy="4803189"/>
          </a:xfrm>
        </p:spPr>
        <p:txBody>
          <a:bodyPr lIns="0" tIns="0" rIns="0" bIns="0"/>
          <a:lstStyle>
            <a:lvl1pPr marL="285750" indent="-285750">
              <a:buFont typeface="Arial" panose="020B0604020202020204" pitchFamily="34" charset="0"/>
              <a:buChar char="•"/>
              <a:defRPr sz="2800"/>
            </a:lvl1pPr>
            <a:lvl2pPr marL="411480">
              <a:defRPr sz="2600"/>
            </a:lvl2pPr>
            <a:lvl3pPr marL="685800">
              <a:defRPr sz="2400"/>
            </a:lvl3pPr>
            <a:lvl4pPr marL="1051560">
              <a:defRPr sz="2000"/>
            </a:lvl4pPr>
            <a:lvl5pPr marL="1417320">
              <a:defRPr sz="20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00E75A7-D58F-6DE7-41AF-5DCE940B491E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645141" y="1402302"/>
            <a:ext cx="5282185" cy="4803189"/>
          </a:xfrm>
        </p:spPr>
        <p:txBody>
          <a:bodyPr lIns="0" tIns="0" rIns="0" bIns="0"/>
          <a:lstStyle>
            <a:lvl1pPr marL="285750" indent="-285750">
              <a:buFont typeface="Arial" panose="020B0604020202020204" pitchFamily="34" charset="0"/>
              <a:buChar char="•"/>
              <a:defRPr sz="2800"/>
            </a:lvl1pPr>
            <a:lvl2pPr marL="411480">
              <a:defRPr sz="2600"/>
            </a:lvl2pPr>
            <a:lvl3pPr marL="685800">
              <a:defRPr sz="2400"/>
            </a:lvl3pPr>
            <a:lvl4pPr marL="1051560">
              <a:defRPr sz="2000"/>
            </a:lvl4pPr>
            <a:lvl5pPr marL="1417320">
              <a:defRPr sz="20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68865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1008">
          <p15:clr>
            <a:srgbClr val="FBAE40"/>
          </p15:clr>
        </p15:guide>
        <p15:guide id="3" orient="horz" pos="1560">
          <p15:clr>
            <a:srgbClr val="FBAE40"/>
          </p15:clr>
        </p15:guide>
        <p15:guide id="4" pos="312">
          <p15:clr>
            <a:srgbClr val="FBAE40"/>
          </p15:clr>
        </p15:guide>
        <p15:guide id="5" pos="816">
          <p15:clr>
            <a:srgbClr val="FBAE40"/>
          </p15:clr>
        </p15:guide>
        <p15:guide id="6" pos="7344">
          <p15:clr>
            <a:srgbClr val="FBAE40"/>
          </p15:clr>
        </p15:guide>
        <p15:guide id="7" orient="horz" pos="1416">
          <p15:clr>
            <a:srgbClr val="FBAE40"/>
          </p15:clr>
        </p15:guide>
        <p15:guide id="9" orient="horz" pos="384">
          <p15:clr>
            <a:srgbClr val="FBAE40"/>
          </p15:clr>
        </p15:guide>
        <p15:guide id="10" orient="horz" pos="374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1">
            <a:extLst>
              <a:ext uri="{FF2B5EF4-FFF2-40B4-BE49-F238E27FC236}">
                <a16:creationId xmlns:a16="http://schemas.microsoft.com/office/drawing/2014/main" id="{83F8143D-16B1-4CE2-1910-9E5074922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0800000">
            <a:off x="433755" y="4586287"/>
            <a:ext cx="1574573" cy="2271713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F6BE63D1-6CC6-AD50-D587-0514090FB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163366" y="2184400"/>
            <a:ext cx="2115351" cy="21153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A089D1-3F91-4EA1-F598-0EDD4632E4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385" y="445358"/>
            <a:ext cx="10571734" cy="708740"/>
          </a:xfrm>
        </p:spPr>
        <p:txBody>
          <a:bodyPr lIns="0" tIns="0" rIns="0" bIns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2DE6614-889D-2DB5-4C2F-DCBD22BA3B22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2461275" y="1654426"/>
            <a:ext cx="4168004" cy="4576264"/>
          </a:xfrm>
        </p:spPr>
        <p:txBody>
          <a:bodyPr lIns="0" tIns="0" rIns="0" bIns="0"/>
          <a:lstStyle>
            <a:lvl1pPr marL="342900" indent="-342900">
              <a:buFont typeface="Arial" panose="020B0604020202020204" pitchFamily="34" charset="0"/>
              <a:buChar char="•"/>
              <a:defRPr sz="2800"/>
            </a:lvl1pPr>
            <a:lvl2pPr marL="525780" indent="-342900">
              <a:buFont typeface="Arial" panose="020B0604020202020204" pitchFamily="34" charset="0"/>
              <a:buChar char="•"/>
              <a:defRPr sz="2400"/>
            </a:lvl2pPr>
            <a:lvl3pPr marL="800100" indent="-342900">
              <a:buFont typeface="Arial" panose="020B0604020202020204" pitchFamily="34" charset="0"/>
              <a:buChar char="•"/>
              <a:defRPr sz="2000"/>
            </a:lvl3pPr>
            <a:lvl4pPr marL="1108710" indent="-285750">
              <a:buFont typeface="Arial" panose="020B0604020202020204" pitchFamily="34" charset="0"/>
              <a:buChar char="•"/>
              <a:defRPr sz="1800"/>
            </a:lvl4pPr>
            <a:lvl5pPr marL="1474470" indent="-285750"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FFCC3-D820-D243-9C0E-96745C693213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7031115" y="1654426"/>
            <a:ext cx="4168004" cy="4576264"/>
          </a:xfrm>
        </p:spPr>
        <p:txBody>
          <a:bodyPr lIns="0" tIns="0" rIns="0" bIns="0"/>
          <a:lstStyle>
            <a:lvl1pPr marL="342900" indent="-342900">
              <a:buFont typeface="Arial" panose="020B0604020202020204" pitchFamily="34" charset="0"/>
              <a:buChar char="•"/>
              <a:defRPr sz="2800"/>
            </a:lvl1pPr>
            <a:lvl2pPr marL="525780" indent="-342900">
              <a:buFont typeface="Arial" panose="020B0604020202020204" pitchFamily="34" charset="0"/>
              <a:buChar char="•"/>
              <a:defRPr sz="2400"/>
            </a:lvl2pPr>
            <a:lvl3pPr marL="800100" indent="-342900">
              <a:buFont typeface="Arial" panose="020B0604020202020204" pitchFamily="34" charset="0"/>
              <a:buChar char="•"/>
              <a:defRPr sz="2000"/>
            </a:lvl3pPr>
            <a:lvl4pPr marL="1108710" indent="-285750">
              <a:buFont typeface="Arial" panose="020B0604020202020204" pitchFamily="34" charset="0"/>
              <a:buChar char="•"/>
              <a:defRPr sz="1800"/>
            </a:lvl4pPr>
            <a:lvl5pPr marL="1474470" indent="-285750"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76989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1008">
          <p15:clr>
            <a:srgbClr val="FBAE40"/>
          </p15:clr>
        </p15:guide>
        <p15:guide id="3" orient="horz" pos="1560">
          <p15:clr>
            <a:srgbClr val="FBAE40"/>
          </p15:clr>
        </p15:guide>
        <p15:guide id="4" pos="312">
          <p15:clr>
            <a:srgbClr val="FBAE40"/>
          </p15:clr>
        </p15:guide>
        <p15:guide id="5" pos="816">
          <p15:clr>
            <a:srgbClr val="FBAE40"/>
          </p15:clr>
        </p15:guide>
        <p15:guide id="6" pos="633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D8C74DBB-978B-8EA5-44E6-3AF3F58B7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028" b="78285"/>
          <a:stretch/>
        </p:blipFill>
        <p:spPr>
          <a:xfrm>
            <a:off x="0" y="5368807"/>
            <a:ext cx="3769950" cy="1489194"/>
          </a:xfrm>
          <a:custGeom>
            <a:avLst/>
            <a:gdLst>
              <a:gd name="connsiteX0" fmla="*/ 0 w 3769950"/>
              <a:gd name="connsiteY0" fmla="*/ 0 h 2245753"/>
              <a:gd name="connsiteX1" fmla="*/ 3769950 w 3769950"/>
              <a:gd name="connsiteY1" fmla="*/ 0 h 2245753"/>
              <a:gd name="connsiteX2" fmla="*/ 3769950 w 3769950"/>
              <a:gd name="connsiteY2" fmla="*/ 2245753 h 2245753"/>
              <a:gd name="connsiteX3" fmla="*/ 0 w 3769950"/>
              <a:gd name="connsiteY3" fmla="*/ 2245753 h 2245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9950" h="2245753">
                <a:moveTo>
                  <a:pt x="0" y="0"/>
                </a:moveTo>
                <a:lnTo>
                  <a:pt x="3769950" y="0"/>
                </a:lnTo>
                <a:lnTo>
                  <a:pt x="3769950" y="2245753"/>
                </a:lnTo>
                <a:lnTo>
                  <a:pt x="0" y="2245753"/>
                </a:lnTo>
                <a:close/>
              </a:path>
            </a:pathLst>
          </a:cu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F7D965D3-2ED5-0347-F848-6C2A1D36A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55513" b="14154"/>
          <a:stretch>
            <a:fillRect/>
          </a:stretch>
        </p:blipFill>
        <p:spPr>
          <a:xfrm>
            <a:off x="9141088" y="970666"/>
            <a:ext cx="3050912" cy="5887335"/>
          </a:xfrm>
          <a:custGeom>
            <a:avLst/>
            <a:gdLst>
              <a:gd name="connsiteX0" fmla="*/ 0 w 3050912"/>
              <a:gd name="connsiteY0" fmla="*/ 0 h 5887335"/>
              <a:gd name="connsiteX1" fmla="*/ 3050912 w 3050912"/>
              <a:gd name="connsiteY1" fmla="*/ 0 h 5887335"/>
              <a:gd name="connsiteX2" fmla="*/ 3050912 w 3050912"/>
              <a:gd name="connsiteY2" fmla="*/ 5887335 h 5887335"/>
              <a:gd name="connsiteX3" fmla="*/ 0 w 3050912"/>
              <a:gd name="connsiteY3" fmla="*/ 5887335 h 588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50912" h="5887335">
                <a:moveTo>
                  <a:pt x="0" y="0"/>
                </a:moveTo>
                <a:lnTo>
                  <a:pt x="3050912" y="0"/>
                </a:lnTo>
                <a:lnTo>
                  <a:pt x="3050912" y="5887335"/>
                </a:lnTo>
                <a:lnTo>
                  <a:pt x="0" y="5887335"/>
                </a:lnTo>
                <a:close/>
              </a:path>
            </a:pathLst>
          </a:cu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1CBEC63C-AA69-807D-2A93-BC45B1BDF6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242" y="459137"/>
            <a:ext cx="6275416" cy="641694"/>
          </a:xfrm>
        </p:spPr>
        <p:txBody>
          <a:bodyPr lIns="0" tIns="0" rIns="0" bIns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21" name="Freeform 4">
            <a:extLst>
              <a:ext uri="{FF2B5EF4-FFF2-40B4-BE49-F238E27FC236}">
                <a16:creationId xmlns:a16="http://schemas.microsoft.com/office/drawing/2014/main" id="{E58C5299-758C-70DA-D929-E0BC719E9A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7852" y="4585937"/>
            <a:ext cx="2130921" cy="2130921"/>
          </a:xfrm>
          <a:custGeom>
            <a:avLst/>
            <a:gdLst>
              <a:gd name="connsiteX0" fmla="*/ 1346200 w 2692400"/>
              <a:gd name="connsiteY0" fmla="*/ 0 h 2692400"/>
              <a:gd name="connsiteX1" fmla="*/ 2692400 w 2692400"/>
              <a:gd name="connsiteY1" fmla="*/ 1346200 h 2692400"/>
              <a:gd name="connsiteX2" fmla="*/ 1346200 w 2692400"/>
              <a:gd name="connsiteY2" fmla="*/ 2692400 h 2692400"/>
              <a:gd name="connsiteX3" fmla="*/ 0 w 2692400"/>
              <a:gd name="connsiteY3" fmla="*/ 1346200 h 2692400"/>
              <a:gd name="connsiteX4" fmla="*/ 1346200 w 2692400"/>
              <a:gd name="connsiteY4" fmla="*/ 0 h 2692400"/>
              <a:gd name="connsiteX5" fmla="*/ 1346199 w 2692400"/>
              <a:gd name="connsiteY5" fmla="*/ 457130 h 2692400"/>
              <a:gd name="connsiteX6" fmla="*/ 457130 w 2692400"/>
              <a:gd name="connsiteY6" fmla="*/ 1346199 h 2692400"/>
              <a:gd name="connsiteX7" fmla="*/ 1346199 w 2692400"/>
              <a:gd name="connsiteY7" fmla="*/ 2235268 h 2692400"/>
              <a:gd name="connsiteX8" fmla="*/ 2235268 w 2692400"/>
              <a:gd name="connsiteY8" fmla="*/ 1346199 h 2692400"/>
              <a:gd name="connsiteX9" fmla="*/ 1346199 w 2692400"/>
              <a:gd name="connsiteY9" fmla="*/ 45713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2400" h="2692400">
                <a:moveTo>
                  <a:pt x="1346200" y="0"/>
                </a:moveTo>
                <a:cubicBezTo>
                  <a:pt x="2089686" y="0"/>
                  <a:pt x="2692400" y="602714"/>
                  <a:pt x="2692400" y="1346200"/>
                </a:cubicBezTo>
                <a:cubicBezTo>
                  <a:pt x="2692400" y="2089686"/>
                  <a:pt x="2089686" y="2692400"/>
                  <a:pt x="1346200" y="2692400"/>
                </a:cubicBezTo>
                <a:cubicBezTo>
                  <a:pt x="602714" y="2692400"/>
                  <a:pt x="0" y="2089686"/>
                  <a:pt x="0" y="1346200"/>
                </a:cubicBezTo>
                <a:cubicBezTo>
                  <a:pt x="0" y="602714"/>
                  <a:pt x="602714" y="0"/>
                  <a:pt x="1346200" y="0"/>
                </a:cubicBezTo>
                <a:close/>
                <a:moveTo>
                  <a:pt x="1346199" y="457130"/>
                </a:moveTo>
                <a:cubicBezTo>
                  <a:pt x="855180" y="457130"/>
                  <a:pt x="457130" y="855180"/>
                  <a:pt x="457130" y="1346199"/>
                </a:cubicBezTo>
                <a:cubicBezTo>
                  <a:pt x="457130" y="1837218"/>
                  <a:pt x="855180" y="2235268"/>
                  <a:pt x="1346199" y="2235268"/>
                </a:cubicBezTo>
                <a:cubicBezTo>
                  <a:pt x="1837218" y="2235268"/>
                  <a:pt x="2235268" y="1837218"/>
                  <a:pt x="2235268" y="1346199"/>
                </a:cubicBezTo>
                <a:cubicBezTo>
                  <a:pt x="2235268" y="855180"/>
                  <a:pt x="1837218" y="457130"/>
                  <a:pt x="1346199" y="457130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C0463C33-FF99-2443-BE5D-682AC8CB8B7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709054" y="459137"/>
            <a:ext cx="4126800" cy="4126800"/>
          </a:xfrm>
          <a:custGeom>
            <a:avLst/>
            <a:gdLst>
              <a:gd name="connsiteX0" fmla="*/ 2063400 w 4126800"/>
              <a:gd name="connsiteY0" fmla="*/ 0 h 4126800"/>
              <a:gd name="connsiteX1" fmla="*/ 4126800 w 4126800"/>
              <a:gd name="connsiteY1" fmla="*/ 2063400 h 4126800"/>
              <a:gd name="connsiteX2" fmla="*/ 2063400 w 4126800"/>
              <a:gd name="connsiteY2" fmla="*/ 4126800 h 4126800"/>
              <a:gd name="connsiteX3" fmla="*/ 0 w 4126800"/>
              <a:gd name="connsiteY3" fmla="*/ 2063400 h 4126800"/>
              <a:gd name="connsiteX4" fmla="*/ 2063400 w 4126800"/>
              <a:gd name="connsiteY4" fmla="*/ 0 h 412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26800" h="4126800">
                <a:moveTo>
                  <a:pt x="2063400" y="0"/>
                </a:moveTo>
                <a:cubicBezTo>
                  <a:pt x="3202984" y="0"/>
                  <a:pt x="4126800" y="923816"/>
                  <a:pt x="4126800" y="2063400"/>
                </a:cubicBezTo>
                <a:cubicBezTo>
                  <a:pt x="4126800" y="3202984"/>
                  <a:pt x="3202984" y="4126800"/>
                  <a:pt x="2063400" y="4126800"/>
                </a:cubicBezTo>
                <a:cubicBezTo>
                  <a:pt x="923816" y="4126800"/>
                  <a:pt x="0" y="3202984"/>
                  <a:pt x="0" y="2063400"/>
                </a:cubicBezTo>
                <a:cubicBezTo>
                  <a:pt x="0" y="923816"/>
                  <a:pt x="923816" y="0"/>
                  <a:pt x="2063400" y="0"/>
                </a:cubicBezTo>
                <a:close/>
              </a:path>
            </a:pathLst>
          </a:custGeom>
        </p:spPr>
        <p:txBody>
          <a:bodyPr wrap="square" tIns="73152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B7BFF6F-9314-45FA-AF82-0E4D1271C834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632241" y="1313397"/>
            <a:ext cx="6913777" cy="4576264"/>
          </a:xfrm>
        </p:spPr>
        <p:txBody>
          <a:bodyPr lIns="0" tIns="0" rIns="0" bIns="0"/>
          <a:lstStyle>
            <a:lvl1pPr marL="342900" indent="-342900">
              <a:buFont typeface="Arial" panose="020B0604020202020204" pitchFamily="34" charset="0"/>
              <a:buChar char="•"/>
              <a:defRPr sz="2800"/>
            </a:lvl1pPr>
            <a:lvl2pPr marL="525780" indent="-342900">
              <a:buFont typeface="Arial" panose="020B0604020202020204" pitchFamily="34" charset="0"/>
              <a:buChar char="•"/>
              <a:defRPr sz="2400"/>
            </a:lvl2pPr>
            <a:lvl3pPr marL="800100" indent="-342900">
              <a:buFont typeface="Arial" panose="020B0604020202020204" pitchFamily="34" charset="0"/>
              <a:buChar char="•"/>
              <a:defRPr sz="2000"/>
            </a:lvl3pPr>
            <a:lvl4pPr marL="1108710" indent="-285750">
              <a:buFont typeface="Arial" panose="020B0604020202020204" pitchFamily="34" charset="0"/>
              <a:buChar char="•"/>
              <a:defRPr sz="1800"/>
            </a:lvl4pPr>
            <a:lvl5pPr marL="1474470" indent="-285750"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1806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1008">
          <p15:clr>
            <a:srgbClr val="FBAE40"/>
          </p15:clr>
        </p15:guide>
        <p15:guide id="3" orient="horz" pos="1560">
          <p15:clr>
            <a:srgbClr val="FBAE40"/>
          </p15:clr>
        </p15:guide>
        <p15:guide id="4" pos="312">
          <p15:clr>
            <a:srgbClr val="FBAE40"/>
          </p15:clr>
        </p15:guide>
        <p15:guide id="5" pos="816">
          <p15:clr>
            <a:srgbClr val="FBAE40"/>
          </p15:clr>
        </p15:guide>
        <p15:guide id="6" pos="633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6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31" y="391153"/>
            <a:ext cx="10969484" cy="10687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3630" y="1648070"/>
            <a:ext cx="10969483" cy="46550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5" r:id="rId3"/>
    <p:sldLayoutId id="2147483683" r:id="rId4"/>
    <p:sldLayoutId id="2147483684" r:id="rId5"/>
    <p:sldLayoutId id="2147483685" r:id="rId6"/>
    <p:sldLayoutId id="2147483671" r:id="rId7"/>
    <p:sldLayoutId id="2147483679" r:id="rId8"/>
    <p:sldLayoutId id="2147483676" r:id="rId9"/>
    <p:sldLayoutId id="2147483669" r:id="rId10"/>
    <p:sldLayoutId id="2147483673" r:id="rId11"/>
    <p:sldLayoutId id="2147483682" r:id="rId12"/>
    <p:sldLayoutId id="2147483656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 spc="100" baseline="0">
          <a:solidFill>
            <a:schemeClr val="bg1"/>
          </a:solidFill>
          <a:latin typeface="Aptos" panose="020B0004020202020204" pitchFamily="34" charset="0"/>
          <a:ea typeface="+mj-ea"/>
          <a:cs typeface="Aptos" panose="020B00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ptos" panose="020B00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ptos" panose="020B00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ptos" panose="020B00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ptos" panose="020B00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ptos" panose="020B00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din.nodak.edu/events/announcement/almaprimo-ve-november-feature-release-highlights" TargetMode="External"/><Relationship Id="rId2" Type="http://schemas.openxmlformats.org/officeDocument/2006/relationships/hyperlink" Target="https://knowledge.exlibrisgroup.com/Alma/Product_Documentation/010Alma_Online_Help_(English)/050Administration/Alma_AI_Insights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s.exlibrisgroup.com/appcenter/item-creator-by-excel/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teams.microsoft.com/l/meetup-join/19%3ameeting_ZDM0OGY3OWItMjkxMi00NTE0LTkyZjAtZjAxMDA0NzgyZjgw%40thread.v2/0?context=%7b%22Tid%22%3a%22ec37a091-b9a6-47e5-98d0-903d4a419203%22%2c%22Oid%22%3a%224a35c87a-317f-484a-b28d-7b13848f4fa3%22%7d" TargetMode="External"/><Relationship Id="rId4" Type="http://schemas.openxmlformats.org/officeDocument/2006/relationships/hyperlink" Target="https://developers.exlibrisgroup.com/appcenter/alma-refine/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teams.microsoft.com/l/entity/26bc2873-6023-480c-a11b-76b66605ce8c/_djb2_msteams_prefix_4242883703?context=%7B%22channelId%22%3A%2219%3A18cf0a7f2a7b4abfa494bb8ca2dece2e%40thread.tacv2%22%7D&amp;tenantId=ec37a091-b9a6-47e5-98d0-903d4a419203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da.gov/resources/small-entity-compliance-guide/" TargetMode="External"/><Relationship Id="rId2" Type="http://schemas.openxmlformats.org/officeDocument/2006/relationships/hyperlink" Target="https://www.ada.gov/resources/2024-03-08-web-rule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hkhIGSvJC2o?si=LrwjqaACBNxSxjnl" TargetMode="External"/><Relationship Id="rId5" Type="http://schemas.openxmlformats.org/officeDocument/2006/relationships/hyperlink" Target="https://www.ada.gov/assets/pdfs/web-rule.pdf" TargetMode="External"/><Relationship Id="rId4" Type="http://schemas.openxmlformats.org/officeDocument/2006/relationships/hyperlink" Target="https://www.ada.gov/resources/web-rule-first-steps/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odinhelp@listserv.nodak.edu" TargetMode="External"/><Relationship Id="rId2" Type="http://schemas.openxmlformats.org/officeDocument/2006/relationships/hyperlink" Target="http://www.odin.nodak.edu/helpticket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ideas.iii.com/forums/951742/suggestions/49874658" TargetMode="External"/><Relationship Id="rId2" Type="http://schemas.openxmlformats.org/officeDocument/2006/relationships/hyperlink" Target="https://ideas.iii.com/forums/951742/suggestions/50013876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ideas.iii.com/forums/951742-ils-polaris" TargetMode="External"/><Relationship Id="rId5" Type="http://schemas.openxmlformats.org/officeDocument/2006/relationships/hyperlink" Target="https://ideas.iii.com/forums/951742/suggestions/49822161" TargetMode="External"/><Relationship Id="rId4" Type="http://schemas.openxmlformats.org/officeDocument/2006/relationships/hyperlink" Target="https://ideas.iii.com/forums/951742/suggestions/46514749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C5A8A-C8CA-4B01-65EF-972031E5C5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208" y="713232"/>
            <a:ext cx="9187089" cy="2562737"/>
          </a:xfrm>
        </p:spPr>
        <p:txBody>
          <a:bodyPr/>
          <a:lstStyle/>
          <a:p>
            <a:pPr algn="l"/>
            <a:br>
              <a:rPr lang="en-US" dirty="0"/>
            </a:br>
            <a:br>
              <a:rPr lang="en-US" dirty="0"/>
            </a:br>
            <a:r>
              <a:rPr lang="en-US" dirty="0"/>
              <a:t>Winter 2025 OAC Meeting</a:t>
            </a:r>
            <a:br>
              <a:rPr lang="en-US" sz="6600" dirty="0"/>
            </a:br>
            <a:br>
              <a:rPr lang="en-US" sz="6600" dirty="0"/>
            </a:br>
            <a:endParaRPr lang="en-US" sz="6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C5CD75-12CD-94DD-7834-C928E261D264}"/>
              </a:ext>
            </a:extLst>
          </p:cNvPr>
          <p:cNvSpPr txBox="1"/>
          <p:nvPr/>
        </p:nvSpPr>
        <p:spPr>
          <a:xfrm>
            <a:off x="3300984" y="3044952"/>
            <a:ext cx="62645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>
                <a:solidFill>
                  <a:schemeClr val="bg1"/>
                </a:solidFill>
                <a:latin typeface="Aptos" panose="020B0004020202020204" pitchFamily="34" charset="0"/>
              </a:rPr>
              <a:t>ODIN Director’s Report</a:t>
            </a:r>
            <a:endParaRPr lang="en-US" sz="32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algn="r"/>
            <a:endParaRPr lang="en-US" sz="24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algn="r"/>
            <a:r>
              <a:rPr lang="en-US" sz="2400" dirty="0">
                <a:solidFill>
                  <a:schemeClr val="bg1"/>
                </a:solidFill>
                <a:latin typeface="Aptos" panose="020B0004020202020204" pitchFamily="34" charset="0"/>
              </a:rPr>
              <a:t>Jason Bedsaul</a:t>
            </a:r>
          </a:p>
          <a:p>
            <a:pPr algn="r"/>
            <a:r>
              <a:rPr lang="en-US" sz="2400" dirty="0">
                <a:solidFill>
                  <a:schemeClr val="bg1"/>
                </a:solidFill>
                <a:latin typeface="Aptos" panose="020B0004020202020204" pitchFamily="34" charset="0"/>
              </a:rPr>
              <a:t>December 8, 2025</a:t>
            </a:r>
          </a:p>
        </p:txBody>
      </p:sp>
      <p:pic>
        <p:nvPicPr>
          <p:cNvPr id="5" name="Picture 4" descr="Online Dakota Information Network - ODIN Logo">
            <a:extLst>
              <a:ext uri="{FF2B5EF4-FFF2-40B4-BE49-F238E27FC236}">
                <a16:creationId xmlns:a16="http://schemas.microsoft.com/office/drawing/2014/main" id="{2C560A8D-D3A2-2F6E-C233-553539C50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3045" y="5644134"/>
            <a:ext cx="3819525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0790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96963-95F5-1E9D-48FC-CD6766691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241" y="459137"/>
            <a:ext cx="8099777" cy="641694"/>
          </a:xfrm>
        </p:spPr>
        <p:txBody>
          <a:bodyPr/>
          <a:lstStyle/>
          <a:p>
            <a:r>
              <a:rPr lang="en-US" dirty="0"/>
              <a:t>SSRS Rollout</a:t>
            </a:r>
          </a:p>
        </p:txBody>
      </p:sp>
      <p:pic>
        <p:nvPicPr>
          <p:cNvPr id="6" name="Picture Placeholder 5" descr="A screenshot of the SQL Server Reporting Services - SSRS - Platform">
            <a:extLst>
              <a:ext uri="{FF2B5EF4-FFF2-40B4-BE49-F238E27FC236}">
                <a16:creationId xmlns:a16="http://schemas.microsoft.com/office/drawing/2014/main" id="{693D3A6C-1BB3-79C6-025A-A971F1C29C0A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11847" r="11847"/>
          <a:stretch/>
        </p:blipFill>
        <p:spPr>
          <a:custGeom>
            <a:avLst/>
            <a:gdLst>
              <a:gd name="connsiteX0" fmla="*/ 2063400 w 4126800"/>
              <a:gd name="connsiteY0" fmla="*/ 0 h 4126800"/>
              <a:gd name="connsiteX1" fmla="*/ 4126800 w 4126800"/>
              <a:gd name="connsiteY1" fmla="*/ 2063400 h 4126800"/>
              <a:gd name="connsiteX2" fmla="*/ 2063400 w 4126800"/>
              <a:gd name="connsiteY2" fmla="*/ 4126800 h 4126800"/>
              <a:gd name="connsiteX3" fmla="*/ 0 w 4126800"/>
              <a:gd name="connsiteY3" fmla="*/ 2063400 h 4126800"/>
              <a:gd name="connsiteX4" fmla="*/ 2063400 w 4126800"/>
              <a:gd name="connsiteY4" fmla="*/ 0 h 412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26800" h="4126800">
                <a:moveTo>
                  <a:pt x="2063400" y="0"/>
                </a:moveTo>
                <a:cubicBezTo>
                  <a:pt x="3202984" y="0"/>
                  <a:pt x="4126800" y="923816"/>
                  <a:pt x="4126800" y="2063400"/>
                </a:cubicBezTo>
                <a:cubicBezTo>
                  <a:pt x="4126800" y="3202984"/>
                  <a:pt x="3202984" y="4126800"/>
                  <a:pt x="2063400" y="4126800"/>
                </a:cubicBezTo>
                <a:cubicBezTo>
                  <a:pt x="923816" y="4126800"/>
                  <a:pt x="0" y="3202984"/>
                  <a:pt x="0" y="2063400"/>
                </a:cubicBezTo>
                <a:cubicBezTo>
                  <a:pt x="0" y="923816"/>
                  <a:pt x="923816" y="0"/>
                  <a:pt x="2063400" y="0"/>
                </a:cubicBezTo>
                <a:close/>
              </a:path>
            </a:pathLst>
          </a:cu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565B57-0F4A-9FC8-C832-871CFE86BCC3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32240" y="1257520"/>
            <a:ext cx="7076814" cy="4576264"/>
          </a:xfrm>
        </p:spPr>
        <p:txBody>
          <a:bodyPr/>
          <a:lstStyle/>
          <a:p>
            <a:pPr fontAlgn="base"/>
            <a:r>
              <a:rPr lang="en-US" dirty="0"/>
              <a:t>No longer need to access the client (Web Based) to run standard ‘canned’ reports</a:t>
            </a:r>
          </a:p>
          <a:p>
            <a:pPr fontAlgn="base"/>
            <a:r>
              <a:rPr lang="en-US" dirty="0"/>
              <a:t>Uses Staff Account to login</a:t>
            </a:r>
          </a:p>
          <a:p>
            <a:pPr fontAlgn="base"/>
            <a:r>
              <a:rPr lang="en-US" dirty="0"/>
              <a:t>Includes a Favorites List</a:t>
            </a:r>
          </a:p>
          <a:p>
            <a:pPr fontAlgn="base"/>
            <a:r>
              <a:rPr lang="en-US" dirty="0"/>
              <a:t>Schedule emailed report delivery (including published Simply Reports)</a:t>
            </a:r>
          </a:p>
          <a:p>
            <a:pPr fontAlgn="base"/>
            <a:r>
              <a:rPr lang="en-US" dirty="0"/>
              <a:t>Save reports directly to PC</a:t>
            </a:r>
          </a:p>
          <a:p>
            <a:pPr fontAlgn="base"/>
            <a:r>
              <a:rPr lang="en-US" dirty="0"/>
              <a:t>ODIN planning to rollout access to SSRS with next Polaris update</a:t>
            </a:r>
          </a:p>
        </p:txBody>
      </p:sp>
    </p:spTree>
    <p:extLst>
      <p:ext uri="{BB962C8B-B14F-4D97-AF65-F5344CB8AC3E}">
        <p14:creationId xmlns:p14="http://schemas.microsoft.com/office/powerpoint/2010/main" val="2928108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5B7894-4909-32E6-B0D4-3D6B687AF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Vega LX Starter</a:t>
            </a:r>
          </a:p>
        </p:txBody>
      </p:sp>
      <p:pic>
        <p:nvPicPr>
          <p:cNvPr id="12" name="Picture Placeholder 11" descr="A screenshot of the LX Start Notices for holds. A person dancing with headphones">
            <a:extLst>
              <a:ext uri="{FF2B5EF4-FFF2-40B4-BE49-F238E27FC236}">
                <a16:creationId xmlns:a16="http://schemas.microsoft.com/office/drawing/2014/main" id="{3A05051F-1260-42F6-F128-13D90D07BA8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10650" r="10650"/>
          <a:stretch/>
        </p:blipFill>
        <p:spPr>
          <a:custGeom>
            <a:avLst/>
            <a:gdLst>
              <a:gd name="connsiteX0" fmla="*/ 2063400 w 4126800"/>
              <a:gd name="connsiteY0" fmla="*/ 0 h 4126800"/>
              <a:gd name="connsiteX1" fmla="*/ 4126800 w 4126800"/>
              <a:gd name="connsiteY1" fmla="*/ 2063400 h 4126800"/>
              <a:gd name="connsiteX2" fmla="*/ 2063400 w 4126800"/>
              <a:gd name="connsiteY2" fmla="*/ 4126800 h 4126800"/>
              <a:gd name="connsiteX3" fmla="*/ 0 w 4126800"/>
              <a:gd name="connsiteY3" fmla="*/ 2063400 h 4126800"/>
              <a:gd name="connsiteX4" fmla="*/ 2063400 w 4126800"/>
              <a:gd name="connsiteY4" fmla="*/ 0 h 412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26800" h="4126800">
                <a:moveTo>
                  <a:pt x="2063400" y="0"/>
                </a:moveTo>
                <a:cubicBezTo>
                  <a:pt x="3202984" y="0"/>
                  <a:pt x="4126800" y="923816"/>
                  <a:pt x="4126800" y="2063400"/>
                </a:cubicBezTo>
                <a:cubicBezTo>
                  <a:pt x="4126800" y="3202984"/>
                  <a:pt x="3202984" y="4126800"/>
                  <a:pt x="2063400" y="4126800"/>
                </a:cubicBezTo>
                <a:cubicBezTo>
                  <a:pt x="923816" y="4126800"/>
                  <a:pt x="0" y="3202984"/>
                  <a:pt x="0" y="2063400"/>
                </a:cubicBezTo>
                <a:cubicBezTo>
                  <a:pt x="0" y="923816"/>
                  <a:pt x="923816" y="0"/>
                  <a:pt x="2063400" y="0"/>
                </a:cubicBezTo>
                <a:close/>
              </a:path>
            </a:pathLst>
          </a:cu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7C1EADA-0B32-CB75-072F-C1670B19F52E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32241" y="1313397"/>
            <a:ext cx="7076813" cy="4576264"/>
          </a:xfrm>
        </p:spPr>
        <p:txBody>
          <a:bodyPr/>
          <a:lstStyle/>
          <a:p>
            <a:r>
              <a:rPr lang="en-US" dirty="0"/>
              <a:t>We are entering the ‘nudge’ and ‘prod’ phase of rollout </a:t>
            </a:r>
          </a:p>
          <a:p>
            <a:r>
              <a:rPr lang="en-US" dirty="0"/>
              <a:t>FREE upgrade to standard text-based email notices</a:t>
            </a:r>
          </a:p>
          <a:p>
            <a:r>
              <a:rPr lang="en-US" dirty="0"/>
              <a:t>More secure and reliable (DMARC Compliant) </a:t>
            </a:r>
          </a:p>
          <a:p>
            <a:r>
              <a:rPr lang="en-US" dirty="0"/>
              <a:t>Can be customized a lot...or…</a:t>
            </a:r>
          </a:p>
          <a:p>
            <a:r>
              <a:rPr lang="en-US" dirty="0"/>
              <a:t>“claim the email”, publish the ODIN-created default templates, and do a happy dance ;-)</a:t>
            </a:r>
          </a:p>
        </p:txBody>
      </p:sp>
    </p:spTree>
    <p:extLst>
      <p:ext uri="{BB962C8B-B14F-4D97-AF65-F5344CB8AC3E}">
        <p14:creationId xmlns:p14="http://schemas.microsoft.com/office/powerpoint/2010/main" val="1866295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C7D6C9-5F28-911A-36CF-75926920D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754" y="421997"/>
            <a:ext cx="8412714" cy="736310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Alma / Primo Updates</a:t>
            </a:r>
          </a:p>
        </p:txBody>
      </p:sp>
      <p:pic>
        <p:nvPicPr>
          <p:cNvPr id="5" name="Content Placeholder 3" descr="Brand Resources - Ex Libris Knowledge Center">
            <a:extLst>
              <a:ext uri="{FF2B5EF4-FFF2-40B4-BE49-F238E27FC236}">
                <a16:creationId xmlns:a16="http://schemas.microsoft.com/office/drawing/2014/main" id="{3DFB1F7C-20D5-01B2-099C-370E1108FC89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842810" y="1447574"/>
            <a:ext cx="8953145" cy="46780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884803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FFC08-3028-60B9-DCCC-7938C78DA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November Release 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6172CF-6322-4278-A179-B94F73B4D09D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AI Insights (opt-in): 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Circs and link resolver views/access (rolling 3 months)</a:t>
            </a:r>
          </a:p>
          <a:p>
            <a:pPr lvl="1"/>
            <a:r>
              <a:rPr lang="it-IT" dirty="0"/>
              <a:t>Configuration &gt; General &gt; AI Features &gt; AI Usage Profile</a:t>
            </a:r>
          </a:p>
          <a:p>
            <a:r>
              <a:rPr lang="en-US" dirty="0"/>
              <a:t>Patron Purge Job Improvements</a:t>
            </a:r>
          </a:p>
          <a:p>
            <a:r>
              <a:rPr lang="it-IT" dirty="0"/>
              <a:t>Metadata Editor Improvements</a:t>
            </a:r>
          </a:p>
          <a:p>
            <a:r>
              <a:rPr lang="it-IT" dirty="0"/>
              <a:t>General release of Primo NDE for Consortia</a:t>
            </a:r>
          </a:p>
          <a:p>
            <a:r>
              <a:rPr lang="it-IT" dirty="0"/>
              <a:t>ODIN Highlights Session: </a:t>
            </a:r>
            <a:r>
              <a:rPr lang="it-IT" dirty="0">
                <a:solidFill>
                  <a:schemeClr val="accent4">
                    <a:lumMod val="40000"/>
                    <a:lumOff val="6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https://www.odin.nodak.edu/events/announcement/almaprimo-ve-november-feature-release-highlights</a:t>
            </a:r>
            <a:r>
              <a:rPr lang="it-IT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557978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D5BD8C4-B430-8CE3-BC05-01DFF602D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242" y="459137"/>
            <a:ext cx="6275416" cy="641694"/>
          </a:xfrm>
        </p:spPr>
        <p:txBody>
          <a:bodyPr anchor="t">
            <a:normAutofit/>
          </a:bodyPr>
          <a:lstStyle/>
          <a:p>
            <a:r>
              <a:rPr lang="en-US" dirty="0"/>
              <a:t>Primo NDE Update</a:t>
            </a:r>
          </a:p>
        </p:txBody>
      </p:sp>
      <p:pic>
        <p:nvPicPr>
          <p:cNvPr id="7" name="Picture Placeholder 6" descr="The Primo NDE Screenshot ">
            <a:extLst>
              <a:ext uri="{FF2B5EF4-FFF2-40B4-BE49-F238E27FC236}">
                <a16:creationId xmlns:a16="http://schemas.microsoft.com/office/drawing/2014/main" id="{3D47B2C2-AB4B-D7A3-CD64-579E6BE28F3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20181" r="22321" b="2"/>
          <a:stretch>
            <a:fillRect/>
          </a:stretch>
        </p:blipFill>
        <p:spPr>
          <a:xfrm>
            <a:off x="7709054" y="459137"/>
            <a:ext cx="4126800" cy="4126800"/>
          </a:xfrm>
          <a:prstGeom prst="rect">
            <a:avLst/>
          </a:prstGeom>
          <a:noFill/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2833BC-9A67-263E-DBB8-748C68A2BFB6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32241" y="1313397"/>
            <a:ext cx="6913777" cy="4576264"/>
          </a:xfrm>
        </p:spPr>
        <p:txBody>
          <a:bodyPr>
            <a:normAutofit/>
          </a:bodyPr>
          <a:lstStyle/>
          <a:p>
            <a:r>
              <a:rPr lang="en-US" dirty="0"/>
              <a:t>ODIN Office currently participating in NDE UI Transition Cohort Program</a:t>
            </a:r>
          </a:p>
          <a:p>
            <a:r>
              <a:rPr lang="en-US" dirty="0"/>
              <a:t>We are developing an implementation schedule and rollout for the Consortium</a:t>
            </a:r>
          </a:p>
          <a:p>
            <a:r>
              <a:rPr lang="en-US" dirty="0"/>
              <a:t>Lynn and the Discovery UG meetings will focus on this for Q1/Q2 of 2026.</a:t>
            </a:r>
          </a:p>
          <a:p>
            <a:r>
              <a:rPr lang="en-US" dirty="0"/>
              <a:t>Expected to wrap up transition(s) by mid-summer.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4218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00E3C-B0D2-368D-FD2C-1D6BCC745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Few Technical Things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072DA-1E14-089D-71DE-835ED2BE3BF7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Email Notices</a:t>
            </a:r>
          </a:p>
          <a:p>
            <a:pPr lvl="1"/>
            <a:r>
              <a:rPr lang="en-US" dirty="0"/>
              <a:t>Fixed DMARC Compliance (NDUS now enforcing)</a:t>
            </a:r>
          </a:p>
          <a:p>
            <a:pPr lvl="1"/>
            <a:r>
              <a:rPr lang="en-US" dirty="0"/>
              <a:t>Replacing SMTP Authentication (Microsoft is deprecating) with </a:t>
            </a:r>
            <a:r>
              <a:rPr lang="en-US" dirty="0" err="1"/>
              <a:t>Oauth</a:t>
            </a:r>
            <a:r>
              <a:rPr lang="en-US" dirty="0"/>
              <a:t> (using Azure Graph)</a:t>
            </a:r>
          </a:p>
          <a:p>
            <a:pPr lvl="1"/>
            <a:r>
              <a:rPr lang="en-US" dirty="0"/>
              <a:t>Still working on a solution to allow multiple “From” emails w/ institution domain</a:t>
            </a:r>
          </a:p>
          <a:p>
            <a:r>
              <a:rPr lang="en-US" dirty="0"/>
              <a:t>SAML Certificate Expiring (Alma)</a:t>
            </a:r>
          </a:p>
          <a:p>
            <a:pPr lvl="1"/>
            <a:r>
              <a:rPr lang="en-US" dirty="0"/>
              <a:t>Expires 12/31</a:t>
            </a:r>
          </a:p>
          <a:p>
            <a:pPr lvl="1"/>
            <a:r>
              <a:rPr lang="en-US" dirty="0"/>
              <a:t>Will update closer to expiration </a:t>
            </a:r>
          </a:p>
        </p:txBody>
      </p:sp>
    </p:spTree>
    <p:extLst>
      <p:ext uri="{BB962C8B-B14F-4D97-AF65-F5344CB8AC3E}">
        <p14:creationId xmlns:p14="http://schemas.microsoft.com/office/powerpoint/2010/main" val="21960776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21508-A40D-1868-A08B-8597AD323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Clarivate Customer Success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8AB62-137C-FC91-CB3D-B662556673C0}"/>
              </a:ext>
            </a:extLst>
          </p:cNvPr>
          <p:cNvSpPr>
            <a:spLocks noGrp="1"/>
          </p:cNvSpPr>
          <p:nvPr>
            <p:ph sz="quarter" idx="26"/>
          </p:nvPr>
        </p:nvSpPr>
        <p:spPr/>
        <p:txBody>
          <a:bodyPr/>
          <a:lstStyle/>
          <a:p>
            <a:r>
              <a:rPr lang="en-US" dirty="0"/>
              <a:t>ODIN has been meeting monthly with Clarivate</a:t>
            </a:r>
          </a:p>
          <a:p>
            <a:r>
              <a:rPr lang="en-US" dirty="0"/>
              <a:t>Review usage and develop plans to improve engagement</a:t>
            </a:r>
          </a:p>
          <a:p>
            <a:r>
              <a:rPr lang="en-US" dirty="0"/>
              <a:t>Reviewing Data collected from survey and will create some action items</a:t>
            </a:r>
          </a:p>
          <a:p>
            <a:r>
              <a:rPr lang="en-US" dirty="0"/>
              <a:t>Four Key Strategic Objectives/Areas for CY 26:</a:t>
            </a:r>
          </a:p>
          <a:p>
            <a:pPr lvl="1"/>
            <a:r>
              <a:rPr lang="en-US" dirty="0"/>
              <a:t>Improve Analytics / Data Visualizations (OBI and </a:t>
            </a:r>
            <a:r>
              <a:rPr lang="en-US" dirty="0" err="1"/>
              <a:t>MixPanel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Workflow Reviews and Automations (On Going)</a:t>
            </a:r>
          </a:p>
          <a:p>
            <a:pPr lvl="1"/>
            <a:r>
              <a:rPr lang="en-US" dirty="0"/>
              <a:t>Primo NDE Adoption and Implementation</a:t>
            </a:r>
          </a:p>
          <a:p>
            <a:pPr lvl="1"/>
            <a:r>
              <a:rPr lang="en-US" dirty="0"/>
              <a:t>AI Integration and Adoption</a:t>
            </a:r>
          </a:p>
        </p:txBody>
      </p:sp>
    </p:spTree>
    <p:extLst>
      <p:ext uri="{BB962C8B-B14F-4D97-AF65-F5344CB8AC3E}">
        <p14:creationId xmlns:p14="http://schemas.microsoft.com/office/powerpoint/2010/main" val="2094654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D4366-BCB5-2E0D-6E1F-33118B1BB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Cloud Apps Training</a:t>
            </a:r>
          </a:p>
        </p:txBody>
      </p:sp>
      <p:pic>
        <p:nvPicPr>
          <p:cNvPr id="8" name="Picture Placeholder 7" descr="A screenshot of the Cloud Apps Interface in Alma">
            <a:extLst>
              <a:ext uri="{FF2B5EF4-FFF2-40B4-BE49-F238E27FC236}">
                <a16:creationId xmlns:a16="http://schemas.microsoft.com/office/drawing/2014/main" id="{7C42009A-B730-F22F-DFF7-76E0A268E1CC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t="4468" b="446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29EF4E-8DA8-4B07-CF8E-C2C267D91E6B}"/>
              </a:ext>
            </a:extLst>
          </p:cNvPr>
          <p:cNvSpPr>
            <a:spLocks noGrp="1"/>
          </p:cNvSpPr>
          <p:nvPr>
            <p:ph sz="quarter" idx="27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Monday, Dec. 15 - 2pm</a:t>
            </a:r>
          </a:p>
          <a:p>
            <a:r>
              <a:rPr lang="en-US" dirty="0"/>
              <a:t>How to enable and access Cloud Apps</a:t>
            </a:r>
          </a:p>
          <a:p>
            <a:r>
              <a:rPr lang="en-US" dirty="0"/>
              <a:t>Overview of </a:t>
            </a:r>
            <a:r>
              <a:rPr lang="en-US" b="1" u="sng" dirty="0">
                <a:solidFill>
                  <a:schemeClr val="accent4">
                    <a:lumMod val="40000"/>
                    <a:lumOff val="6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Item Creator</a:t>
            </a: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dirty="0"/>
              <a:t>and </a:t>
            </a:r>
            <a:r>
              <a:rPr lang="en-US" b="1" u="sng" dirty="0">
                <a:solidFill>
                  <a:schemeClr val="accent4">
                    <a:lumMod val="40000"/>
                    <a:lumOff val="6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Alma Refine</a:t>
            </a:r>
            <a:r>
              <a:rPr lang="en-US" dirty="0"/>
              <a:t>.</a:t>
            </a:r>
          </a:p>
          <a:p>
            <a:r>
              <a:rPr lang="en-US" dirty="0"/>
              <a:t>Use cases and examples.</a:t>
            </a:r>
          </a:p>
          <a:p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 to meeting</a:t>
            </a: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0837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5E170-1FFC-9598-AE74-1C1935BA5D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Other Project Updates</a:t>
            </a:r>
          </a:p>
        </p:txBody>
      </p:sp>
    </p:spTree>
    <p:extLst>
      <p:ext uri="{BB962C8B-B14F-4D97-AF65-F5344CB8AC3E}">
        <p14:creationId xmlns:p14="http://schemas.microsoft.com/office/powerpoint/2010/main" val="30886047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59AB146-1AE2-EB4D-42A7-E9EB1C6A0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242" y="459137"/>
            <a:ext cx="6913776" cy="641694"/>
          </a:xfrm>
        </p:spPr>
        <p:txBody>
          <a:bodyPr/>
          <a:lstStyle/>
          <a:p>
            <a:r>
              <a:rPr lang="en-US" dirty="0"/>
              <a:t>PKS Discovery / Mobile RFP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4C84A55-DDA8-31D3-CCCB-707F94C718A9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32243" y="1313397"/>
            <a:ext cx="7076811" cy="4576264"/>
          </a:xfrm>
        </p:spPr>
        <p:txBody>
          <a:bodyPr/>
          <a:lstStyle/>
          <a:p>
            <a:r>
              <a:rPr lang="en-US" dirty="0"/>
              <a:t>Committee has completed their work</a:t>
            </a:r>
          </a:p>
          <a:p>
            <a:r>
              <a:rPr lang="en-US" dirty="0"/>
              <a:t>Expect to finalize contract first of the year</a:t>
            </a:r>
          </a:p>
          <a:p>
            <a:r>
              <a:rPr lang="en-US" dirty="0"/>
              <a:t>Discovery: Meets new ADA Accessibility Rule changes, Content Rollups, Reader Advisory, Dynamic Content Carousels, Multiple Views (Children, Topics, </a:t>
            </a:r>
            <a:r>
              <a:rPr lang="en-US" dirty="0" err="1"/>
              <a:t>eResource</a:t>
            </a:r>
            <a:r>
              <a:rPr lang="en-US" dirty="0"/>
              <a:t> Collections, etc.)</a:t>
            </a:r>
          </a:p>
          <a:p>
            <a:r>
              <a:rPr lang="en-US" dirty="0"/>
              <a:t>Mobile: Same as above + Digital Cards, Self-Checkout, Location-based services</a:t>
            </a:r>
          </a:p>
        </p:txBody>
      </p:sp>
      <p:pic>
        <p:nvPicPr>
          <p:cNvPr id="13" name="Picture Placeholder 12" descr="A screenshot of a Discovery Interface for a Public Library">
            <a:extLst>
              <a:ext uri="{FF2B5EF4-FFF2-40B4-BE49-F238E27FC236}">
                <a16:creationId xmlns:a16="http://schemas.microsoft.com/office/drawing/2014/main" id="{F5C17B4A-6DA6-2820-7CC6-6F8C222C9FB3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17058" r="17058"/>
          <a:stretch/>
        </p:blipFill>
        <p:spPr>
          <a:custGeom>
            <a:avLst/>
            <a:gdLst>
              <a:gd name="connsiteX0" fmla="*/ 2063400 w 4126800"/>
              <a:gd name="connsiteY0" fmla="*/ 0 h 4126800"/>
              <a:gd name="connsiteX1" fmla="*/ 4126800 w 4126800"/>
              <a:gd name="connsiteY1" fmla="*/ 2063400 h 4126800"/>
              <a:gd name="connsiteX2" fmla="*/ 2063400 w 4126800"/>
              <a:gd name="connsiteY2" fmla="*/ 4126800 h 4126800"/>
              <a:gd name="connsiteX3" fmla="*/ 0 w 4126800"/>
              <a:gd name="connsiteY3" fmla="*/ 2063400 h 4126800"/>
              <a:gd name="connsiteX4" fmla="*/ 2063400 w 4126800"/>
              <a:gd name="connsiteY4" fmla="*/ 0 h 412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26800" h="4126800">
                <a:moveTo>
                  <a:pt x="2063400" y="0"/>
                </a:moveTo>
                <a:cubicBezTo>
                  <a:pt x="3202984" y="0"/>
                  <a:pt x="4126800" y="923816"/>
                  <a:pt x="4126800" y="2063400"/>
                </a:cubicBezTo>
                <a:cubicBezTo>
                  <a:pt x="4126800" y="3202984"/>
                  <a:pt x="3202984" y="4126800"/>
                  <a:pt x="2063400" y="4126800"/>
                </a:cubicBezTo>
                <a:cubicBezTo>
                  <a:pt x="923816" y="4126800"/>
                  <a:pt x="0" y="3202984"/>
                  <a:pt x="0" y="2063400"/>
                </a:cubicBezTo>
                <a:cubicBezTo>
                  <a:pt x="0" y="923816"/>
                  <a:pt x="923816" y="0"/>
                  <a:pt x="206340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30131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5037E-49AE-2216-00AB-81C6CFB39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pic>
        <p:nvPicPr>
          <p:cNvPr id="6" name="Picture Placeholder 5" descr="Smiling snowman wearing a knit hat and scarf">
            <a:extLst>
              <a:ext uri="{FF2B5EF4-FFF2-40B4-BE49-F238E27FC236}">
                <a16:creationId xmlns:a16="http://schemas.microsoft.com/office/drawing/2014/main" id="{7D213479-1EBD-DB05-7F01-19888888329E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16667" r="16667"/>
          <a:stretch>
            <a:fillRect/>
          </a:stretch>
        </p:blipFill>
        <p:spPr/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C65922-45FF-7D11-8F0B-AB0B5AD8B540}"/>
              </a:ext>
            </a:extLst>
          </p:cNvPr>
          <p:cNvSpPr>
            <a:spLocks noGrp="1"/>
          </p:cNvSpPr>
          <p:nvPr>
            <p:ph sz="quarter" idx="27"/>
          </p:nvPr>
        </p:nvSpPr>
        <p:spPr/>
        <p:txBody>
          <a:bodyPr/>
          <a:lstStyle/>
          <a:p>
            <a:r>
              <a:rPr lang="en-US" dirty="0"/>
              <a:t>General Office Updates</a:t>
            </a:r>
          </a:p>
          <a:p>
            <a:r>
              <a:rPr lang="en-US" dirty="0"/>
              <a:t>Election Results</a:t>
            </a:r>
          </a:p>
          <a:p>
            <a:r>
              <a:rPr lang="en-US" dirty="0"/>
              <a:t>Polaris Updates</a:t>
            </a:r>
          </a:p>
          <a:p>
            <a:r>
              <a:rPr lang="en-US" dirty="0"/>
              <a:t>Discovery RFP</a:t>
            </a:r>
          </a:p>
          <a:p>
            <a:r>
              <a:rPr lang="en-US" dirty="0"/>
              <a:t>Alma Updates</a:t>
            </a:r>
          </a:p>
          <a:p>
            <a:r>
              <a:rPr lang="en-US" dirty="0"/>
              <a:t>Primo NDE</a:t>
            </a:r>
          </a:p>
          <a:p>
            <a:r>
              <a:rPr lang="en-US" dirty="0"/>
              <a:t>Other Project Updates</a:t>
            </a:r>
          </a:p>
          <a:p>
            <a:r>
              <a:rPr lang="en-US" dirty="0"/>
              <a:t>System Roadmap</a:t>
            </a:r>
          </a:p>
        </p:txBody>
      </p:sp>
    </p:spTree>
    <p:extLst>
      <p:ext uri="{BB962C8B-B14F-4D97-AF65-F5344CB8AC3E}">
        <p14:creationId xmlns:p14="http://schemas.microsoft.com/office/powerpoint/2010/main" val="20906785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EA885-D69B-2932-42B9-70E673C5D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Shoutbomb Statistics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CC68E-032B-D29E-D9E2-E568F8A56FFD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Working with Shoutbomb on delivering monthly reports to each Library via email</a:t>
            </a:r>
          </a:p>
          <a:p>
            <a:r>
              <a:rPr lang="en-US" dirty="0"/>
              <a:t>Will use same emails associated with Vega LX Starter (email notices)</a:t>
            </a:r>
          </a:p>
          <a:p>
            <a:r>
              <a:rPr lang="en-US" dirty="0"/>
              <a:t>Monthly report will include:</a:t>
            </a:r>
          </a:p>
          <a:p>
            <a:pPr lvl="2"/>
            <a:r>
              <a:rPr lang="en-US" sz="2000" dirty="0"/>
              <a:t>Delivery numbers by notice type</a:t>
            </a:r>
          </a:p>
          <a:p>
            <a:pPr lvl="2"/>
            <a:r>
              <a:rPr lang="en-US" sz="2000" dirty="0"/>
              <a:t>Keyword usage</a:t>
            </a:r>
          </a:p>
          <a:p>
            <a:pPr lvl="2"/>
            <a:r>
              <a:rPr lang="en-US" sz="2000" dirty="0"/>
              <a:t>New accounts</a:t>
            </a:r>
          </a:p>
          <a:p>
            <a:pPr lvl="2"/>
            <a:r>
              <a:rPr lang="en-US" sz="2000" dirty="0"/>
              <a:t>Opted Out, Incorrect, Invalid numbers</a:t>
            </a:r>
          </a:p>
          <a:p>
            <a:r>
              <a:rPr lang="en-US" sz="2400" dirty="0"/>
              <a:t>Reminder: FTC regulations require patrons be allowed to STOP all messages; we recommend email + text as the preferred notices.</a:t>
            </a:r>
          </a:p>
        </p:txBody>
      </p:sp>
    </p:spTree>
    <p:extLst>
      <p:ext uri="{BB962C8B-B14F-4D97-AF65-F5344CB8AC3E}">
        <p14:creationId xmlns:p14="http://schemas.microsoft.com/office/powerpoint/2010/main" val="30220572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86719-5E7A-8314-0CD2-C4062D67D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Shoutbomb Broadcasts</a:t>
            </a:r>
          </a:p>
        </p:txBody>
      </p:sp>
      <p:pic>
        <p:nvPicPr>
          <p:cNvPr id="6" name="Picture Placeholder 5" descr="Children at school">
            <a:extLst>
              <a:ext uri="{FF2B5EF4-FFF2-40B4-BE49-F238E27FC236}">
                <a16:creationId xmlns:a16="http://schemas.microsoft.com/office/drawing/2014/main" id="{B3BB0F21-B90D-9753-E22C-E38AFFE2920C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16667" r="16667"/>
          <a:stretch>
            <a:fillRect/>
          </a:stretch>
        </p:blipFill>
        <p:spPr/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2E1B14-1984-4EFE-7BA8-035345E3FCE7}"/>
              </a:ext>
            </a:extLst>
          </p:cNvPr>
          <p:cNvSpPr>
            <a:spLocks noGrp="1"/>
          </p:cNvSpPr>
          <p:nvPr>
            <p:ph sz="quarter" idx="27"/>
          </p:nvPr>
        </p:nvSpPr>
        <p:spPr/>
        <p:txBody>
          <a:bodyPr/>
          <a:lstStyle/>
          <a:p>
            <a:pPr lvl="1"/>
            <a:r>
              <a:rPr lang="en-US" dirty="0"/>
              <a:t>Broadcast (ALL)</a:t>
            </a:r>
          </a:p>
          <a:p>
            <a:pPr lvl="2"/>
            <a:r>
              <a:rPr lang="en-US" dirty="0"/>
              <a:t>Send a text message to all patrons</a:t>
            </a:r>
          </a:p>
          <a:p>
            <a:pPr lvl="2"/>
            <a:r>
              <a:rPr lang="en-US" dirty="0"/>
              <a:t>Weather closures, emergencies, etc.</a:t>
            </a:r>
          </a:p>
          <a:p>
            <a:pPr lvl="1"/>
            <a:r>
              <a:rPr lang="en-US" dirty="0"/>
              <a:t>Broadcast (Channel)</a:t>
            </a:r>
          </a:p>
          <a:p>
            <a:pPr lvl="2"/>
            <a:r>
              <a:rPr lang="en-US" dirty="0"/>
              <a:t>Create a ‘channel’ patrons can subscribe to for updates/messages</a:t>
            </a:r>
          </a:p>
          <a:p>
            <a:pPr lvl="2"/>
            <a:r>
              <a:rPr lang="en-US" dirty="0"/>
              <a:t>Book Club, Summer Programming, Events, etc. </a:t>
            </a:r>
          </a:p>
          <a:p>
            <a:pPr lvl="1"/>
            <a:r>
              <a:rPr lang="en-US" dirty="0"/>
              <a:t>Broadcast (Closures)</a:t>
            </a:r>
          </a:p>
          <a:p>
            <a:pPr lvl="2"/>
            <a:r>
              <a:rPr lang="en-US" dirty="0"/>
              <a:t>Scheduled reminder to patrons of planned closures</a:t>
            </a:r>
          </a:p>
          <a:p>
            <a:pPr lvl="2"/>
            <a:r>
              <a:rPr lang="en-US" dirty="0"/>
              <a:t>Memorial Day, 4</a:t>
            </a:r>
            <a:r>
              <a:rPr lang="en-US" baseline="30000" dirty="0"/>
              <a:t>th</a:t>
            </a:r>
            <a:r>
              <a:rPr lang="en-US" dirty="0"/>
              <a:t> July, Christmas, etc.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Look for rollout also in early 2026</a:t>
            </a:r>
          </a:p>
        </p:txBody>
      </p:sp>
    </p:spTree>
    <p:extLst>
      <p:ext uri="{BB962C8B-B14F-4D97-AF65-F5344CB8AC3E}">
        <p14:creationId xmlns:p14="http://schemas.microsoft.com/office/powerpoint/2010/main" val="30765445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A12A5A8-D3BE-60B5-AC8C-34FD3F392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look at our History…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884A2-75A3-4235-1275-19F52BBB3ED8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1989 – Live on PALS</a:t>
            </a:r>
          </a:p>
          <a:p>
            <a:pPr marL="0" indent="0">
              <a:buNone/>
            </a:pPr>
            <a:r>
              <a:rPr lang="en-US" dirty="0"/>
              <a:t>		(15 years)</a:t>
            </a:r>
          </a:p>
          <a:p>
            <a:r>
              <a:rPr lang="en-US" dirty="0"/>
              <a:t>2004 – Live on Aleph</a:t>
            </a:r>
          </a:p>
          <a:p>
            <a:pPr marL="0" indent="0">
              <a:buNone/>
            </a:pPr>
            <a:r>
              <a:rPr lang="en-US" dirty="0"/>
              <a:t>		(15 years)</a:t>
            </a:r>
          </a:p>
          <a:p>
            <a:r>
              <a:rPr lang="en-US" dirty="0"/>
              <a:t>2019/20 – Live on Polaris / Alma</a:t>
            </a:r>
          </a:p>
          <a:p>
            <a:pPr marL="0" indent="0">
              <a:buNone/>
            </a:pPr>
            <a:r>
              <a:rPr lang="en-US" dirty="0"/>
              <a:t>		(?? years)</a:t>
            </a:r>
          </a:p>
          <a:p>
            <a:r>
              <a:rPr lang="en-US" dirty="0"/>
              <a:t>20?? – Latest and Greatest Wiz Bang</a:t>
            </a:r>
          </a:p>
          <a:p>
            <a:pPr marL="457200" lvl="1" indent="0">
              <a:buNone/>
            </a:pPr>
            <a:r>
              <a:rPr lang="en-US" dirty="0"/>
              <a:t>	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8548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310D0-7B0A-30AF-ED26-2ABD20995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Takeaways and Thoughts</a:t>
            </a:r>
          </a:p>
        </p:txBody>
      </p:sp>
      <p:pic>
        <p:nvPicPr>
          <p:cNvPr id="6" name="Picture Placeholder 5" descr="Pins in a map">
            <a:extLst>
              <a:ext uri="{FF2B5EF4-FFF2-40B4-BE49-F238E27FC236}">
                <a16:creationId xmlns:a16="http://schemas.microsoft.com/office/drawing/2014/main" id="{0F6DBD98-21A1-1275-8C9B-446E7D304CF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16675" r="16675"/>
          <a:stretch>
            <a:fillRect/>
          </a:stretch>
        </p:blipFill>
        <p:spPr/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8CA4C3-1FB9-E1F1-400D-ACF5604AAAB2}"/>
              </a:ext>
            </a:extLst>
          </p:cNvPr>
          <p:cNvSpPr>
            <a:spLocks noGrp="1"/>
          </p:cNvSpPr>
          <p:nvPr>
            <p:ph sz="quarter" idx="27"/>
          </p:nvPr>
        </p:nvSpPr>
        <p:spPr/>
        <p:txBody>
          <a:bodyPr/>
          <a:lstStyle/>
          <a:p>
            <a:r>
              <a:rPr lang="en-US" dirty="0"/>
              <a:t>Historical System Lifecycle ~ 15 years</a:t>
            </a:r>
          </a:p>
          <a:p>
            <a:r>
              <a:rPr lang="en-US" dirty="0"/>
              <a:t>Transition from Aleph to current systems arguably should have been sooner</a:t>
            </a:r>
          </a:p>
          <a:p>
            <a:r>
              <a:rPr lang="en-US" dirty="0"/>
              <a:t>State Procurement requires us to review contracts every 10 years</a:t>
            </a:r>
          </a:p>
          <a:p>
            <a:r>
              <a:rPr lang="en-US" dirty="0"/>
              <a:t>Transitions are costly (time, money, sanity)</a:t>
            </a:r>
          </a:p>
          <a:p>
            <a:r>
              <a:rPr lang="en-US" dirty="0"/>
              <a:t>Early runway allows for potential to identify challenges and opportunities in current environment to course correct</a:t>
            </a:r>
          </a:p>
        </p:txBody>
      </p:sp>
    </p:spTree>
    <p:extLst>
      <p:ext uri="{BB962C8B-B14F-4D97-AF65-F5344CB8AC3E}">
        <p14:creationId xmlns:p14="http://schemas.microsoft.com/office/powerpoint/2010/main" val="40716641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57B562-3624-F298-26E1-A77F6E06FB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ED8C4-539F-60AF-5041-173D923E2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RFP Timelines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694E3F77-CD21-070E-CB13-5EC0B71BDB8B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3046592911"/>
              </p:ext>
            </p:extLst>
          </p:nvPr>
        </p:nvGraphicFramePr>
        <p:xfrm>
          <a:off x="624754" y="1158307"/>
          <a:ext cx="8839286" cy="5005872"/>
        </p:xfrm>
        <a:graphic>
          <a:graphicData uri="http://schemas.openxmlformats.org/drawingml/2006/table">
            <a:tbl>
              <a:tblPr/>
              <a:tblGrid>
                <a:gridCol w="2540477">
                  <a:extLst>
                    <a:ext uri="{9D8B030D-6E8A-4147-A177-3AD203B41FA5}">
                      <a16:colId xmlns:a16="http://schemas.microsoft.com/office/drawing/2014/main" val="736458061"/>
                    </a:ext>
                  </a:extLst>
                </a:gridCol>
                <a:gridCol w="6298809">
                  <a:extLst>
                    <a:ext uri="{9D8B030D-6E8A-4147-A177-3AD203B41FA5}">
                      <a16:colId xmlns:a16="http://schemas.microsoft.com/office/drawing/2014/main" val="999449106"/>
                    </a:ext>
                  </a:extLst>
                </a:gridCol>
              </a:tblGrid>
              <a:tr h="365213"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Google Sans Text"/>
                        </a:rPr>
                        <a:t>Date</a:t>
                      </a:r>
                    </a:p>
                  </a:txBody>
                  <a:tcPr marL="97825" marR="97825" marT="65217" marB="65217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Google Sans Text"/>
                        </a:rPr>
                        <a:t>Event</a:t>
                      </a:r>
                    </a:p>
                  </a:txBody>
                  <a:tcPr marL="97825" marR="97825" marT="65217" marB="65217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0646117"/>
                  </a:ext>
                </a:extLst>
              </a:tr>
              <a:tr h="365213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b="0" dirty="0">
                          <a:solidFill>
                            <a:schemeClr val="bg1"/>
                          </a:solidFill>
                          <a:effectLst/>
                          <a:latin typeface="Google Sans Text"/>
                        </a:rPr>
                        <a:t>January - September 2027</a:t>
                      </a:r>
                    </a:p>
                  </a:txBody>
                  <a:tcPr marL="97825" marR="97825" marT="65217" marB="65217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b="0" dirty="0">
                          <a:solidFill>
                            <a:schemeClr val="bg1"/>
                          </a:solidFill>
                          <a:effectLst/>
                          <a:latin typeface="Google Sans Text"/>
                        </a:rPr>
                        <a:t>Form committee, review solutions for Public, School, Special Libraries</a:t>
                      </a:r>
                    </a:p>
                  </a:txBody>
                  <a:tcPr marL="97825" marR="97825" marT="65217" marB="65217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4955681"/>
                  </a:ext>
                </a:extLst>
              </a:tr>
              <a:tr h="365213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b="0" dirty="0">
                          <a:solidFill>
                            <a:schemeClr val="bg1"/>
                          </a:solidFill>
                          <a:effectLst/>
                          <a:latin typeface="Google Sans Text"/>
                        </a:rPr>
                        <a:t>September 2027</a:t>
                      </a:r>
                    </a:p>
                  </a:txBody>
                  <a:tcPr marL="97825" marR="97825" marT="65217" marB="65217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b="0" dirty="0">
                          <a:solidFill>
                            <a:schemeClr val="bg1"/>
                          </a:solidFill>
                          <a:effectLst/>
                          <a:latin typeface="Google Sans Text"/>
                        </a:rPr>
                        <a:t>Report to Fall OAC; Consortium votes to stay or explore alternatives </a:t>
                      </a:r>
                    </a:p>
                  </a:txBody>
                  <a:tcPr marL="97825" marR="97825" marT="65217" marB="65217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936478"/>
                  </a:ext>
                </a:extLst>
              </a:tr>
              <a:tr h="365213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b="0" dirty="0">
                          <a:solidFill>
                            <a:schemeClr val="bg1"/>
                          </a:solidFill>
                          <a:effectLst/>
                          <a:latin typeface="Google Sans Text"/>
                        </a:rPr>
                        <a:t>September 2027 - June 2028</a:t>
                      </a:r>
                    </a:p>
                  </a:txBody>
                  <a:tcPr marL="97825" marR="97825" marT="65217" marB="65217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b="0" dirty="0">
                          <a:solidFill>
                            <a:schemeClr val="bg1"/>
                          </a:solidFill>
                          <a:effectLst/>
                          <a:latin typeface="Google Sans Text"/>
                        </a:rPr>
                        <a:t>Form committee, review solutions for Academic Solutions</a:t>
                      </a:r>
                    </a:p>
                  </a:txBody>
                  <a:tcPr marL="97825" marR="97825" marT="65217" marB="65217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0778163"/>
                  </a:ext>
                </a:extLst>
              </a:tr>
              <a:tr h="365213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b="0" dirty="0">
                          <a:solidFill>
                            <a:schemeClr val="bg1"/>
                          </a:solidFill>
                          <a:effectLst/>
                          <a:latin typeface="Google Sans Text"/>
                        </a:rPr>
                        <a:t>June 2028</a:t>
                      </a:r>
                    </a:p>
                  </a:txBody>
                  <a:tcPr marL="97825" marR="97825" marT="65217" marB="65217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bg1"/>
                          </a:solidFill>
                          <a:effectLst/>
                          <a:latin typeface="Google Sans Text"/>
                        </a:rPr>
                        <a:t>Report to Summer OAC; Consortium votes to stay or explore alternatives </a:t>
                      </a:r>
                    </a:p>
                  </a:txBody>
                  <a:tcPr marL="97825" marR="97825" marT="65217" marB="65217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8863314"/>
                  </a:ext>
                </a:extLst>
              </a:tr>
              <a:tr h="365213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b="0" dirty="0">
                          <a:solidFill>
                            <a:schemeClr val="bg1"/>
                          </a:solidFill>
                          <a:effectLst/>
                          <a:latin typeface="Google Sans Text"/>
                        </a:rPr>
                        <a:t>January – April 2029</a:t>
                      </a:r>
                    </a:p>
                  </a:txBody>
                  <a:tcPr marL="97825" marR="97825" marT="65217" marB="65217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bg1"/>
                          </a:solidFill>
                          <a:effectLst/>
                          <a:latin typeface="Google Sans Text"/>
                        </a:rPr>
                        <a:t>Legislative Session – Request migration funding (if necessary)</a:t>
                      </a:r>
                    </a:p>
                  </a:txBody>
                  <a:tcPr marL="97825" marR="97825" marT="65217" marB="65217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0684815"/>
                  </a:ext>
                </a:extLst>
              </a:tr>
              <a:tr h="365213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b="0" dirty="0">
                          <a:solidFill>
                            <a:schemeClr val="bg1"/>
                          </a:solidFill>
                          <a:effectLst/>
                          <a:latin typeface="Google Sans Text"/>
                        </a:rPr>
                        <a:t>June 30, 2029</a:t>
                      </a:r>
                    </a:p>
                  </a:txBody>
                  <a:tcPr marL="97825" marR="97825" marT="65217" marB="65217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b="0" dirty="0">
                          <a:solidFill>
                            <a:schemeClr val="bg1"/>
                          </a:solidFill>
                          <a:effectLst/>
                          <a:latin typeface="Google Sans Text"/>
                        </a:rPr>
                        <a:t>Current Polaris contract end date</a:t>
                      </a:r>
                    </a:p>
                  </a:txBody>
                  <a:tcPr marL="97825" marR="97825" marT="65217" marB="65217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1590238"/>
                  </a:ext>
                </a:extLst>
              </a:tr>
              <a:tr h="365213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b="0" dirty="0">
                          <a:solidFill>
                            <a:schemeClr val="bg1"/>
                          </a:solidFill>
                          <a:effectLst/>
                          <a:latin typeface="Google Sans Text"/>
                        </a:rPr>
                        <a:t>June 30, 2030</a:t>
                      </a:r>
                    </a:p>
                  </a:txBody>
                  <a:tcPr marL="97825" marR="97825" marT="65217" marB="65217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b="0" dirty="0">
                          <a:solidFill>
                            <a:schemeClr val="bg1"/>
                          </a:solidFill>
                          <a:effectLst/>
                          <a:latin typeface="Google Sans Text"/>
                        </a:rPr>
                        <a:t>Current Alma contract end date</a:t>
                      </a:r>
                    </a:p>
                  </a:txBody>
                  <a:tcPr marL="97825" marR="97825" marT="65217" marB="65217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01482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51042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87062-A160-BA03-46C6-AF00D6067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 Title II Compliance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C1C14C-CBA2-BCCF-8752-B0293CFB1772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Rule applies to all state and local governments and associated vendors (contracted or otherwise)</a:t>
            </a:r>
          </a:p>
          <a:p>
            <a:r>
              <a:rPr lang="en-US" dirty="0"/>
              <a:t>Applies to ALL public web sites and apps</a:t>
            </a:r>
          </a:p>
          <a:p>
            <a:r>
              <a:rPr lang="en-US" dirty="0"/>
              <a:t>Goes into effect April 24</a:t>
            </a:r>
            <a:r>
              <a:rPr lang="en-US"/>
              <a:t>, 2026</a:t>
            </a:r>
            <a:endParaRPr lang="en-US" dirty="0"/>
          </a:p>
          <a:p>
            <a:r>
              <a:rPr lang="en-US" dirty="0"/>
              <a:t>Working on an Accessibility Statement that explains ODIN’s commitment to accessible services, roadmap to compliance, and review process</a:t>
            </a:r>
          </a:p>
          <a:p>
            <a:r>
              <a:rPr lang="en-US" dirty="0"/>
              <a:t>Collecting VPATs/ACRs where available; Current list: </a:t>
            </a:r>
            <a:r>
              <a:rPr lang="en-US" u="sng" dirty="0">
                <a:solidFill>
                  <a:schemeClr val="accent4">
                    <a:lumMod val="40000"/>
                    <a:lumOff val="60000"/>
                  </a:schemeClr>
                </a:solidFill>
                <a:hlinkClick r:id="rId2" tooltip="https://teams.microsoft.com/l/entity/26bc2873-6023-480c-a11b-76b66605ce8c/_djb2_msteams_prefix_4242883703?context=%7B%22channelId%22%3A%2219%3A18cf0a7f2a7b4abfa494bb8ca2dece2e%40thread.tacv2%22%7D&amp;tenantId=ec37a091-b9a6-47e5-98d0-903d4a41920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Vendor Accessibility Compliance</a:t>
            </a: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</a:p>
          <a:p>
            <a:r>
              <a:rPr lang="en-US" dirty="0"/>
              <a:t>Beth Valentine, UND Accessibility Officer, is helping review our Vendors</a:t>
            </a:r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51173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6F367-4B87-905B-7723-461705BF5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Resources to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663E3A-69B8-1C77-FA09-88E874D4DCF2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Resources related to ADA Title II Digital Accessibility Compliance Rule Change:</a:t>
            </a:r>
          </a:p>
          <a:p>
            <a:pPr lvl="2"/>
            <a:r>
              <a:rPr lang="en-US" u="sng" dirty="0">
                <a:solidFill>
                  <a:schemeClr val="accent4">
                    <a:lumMod val="40000"/>
                    <a:lumOff val="6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Fact Sheet</a:t>
            </a: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lvl="2"/>
            <a:r>
              <a:rPr lang="en-US" u="sng" dirty="0">
                <a:solidFill>
                  <a:schemeClr val="accent4">
                    <a:lumMod val="40000"/>
                    <a:lumOff val="6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Small Entity Compliance Guide</a:t>
            </a: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lvl="2"/>
            <a:r>
              <a:rPr lang="en-US" u="sng" dirty="0">
                <a:solidFill>
                  <a:schemeClr val="accent4">
                    <a:lumMod val="40000"/>
                    <a:lumOff val="6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Planning for Compliance</a:t>
            </a: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lvl="2"/>
            <a:r>
              <a:rPr lang="en-US" u="sng" dirty="0">
                <a:solidFill>
                  <a:schemeClr val="accent4">
                    <a:lumMod val="40000"/>
                    <a:lumOff val="6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Full Rule</a:t>
            </a: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lvl="2"/>
            <a:r>
              <a:rPr lang="en-US" u="sng" dirty="0">
                <a:solidFill>
                  <a:schemeClr val="accent4">
                    <a:lumMod val="40000"/>
                    <a:lumOff val="60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Webinar: Americans with Disabilities Act Title II Web &amp; Mobile Application Accessibility Rule</a:t>
            </a: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3262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296B7-D006-7D44-5164-77CFC8393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242" y="459137"/>
            <a:ext cx="6275416" cy="641694"/>
          </a:xfrm>
        </p:spPr>
        <p:txBody>
          <a:bodyPr anchor="t">
            <a:normAutofit/>
          </a:bodyPr>
          <a:lstStyle/>
          <a:p>
            <a:r>
              <a:rPr lang="en-US" dirty="0"/>
              <a:t>Questions / Contact</a:t>
            </a:r>
          </a:p>
        </p:txBody>
      </p:sp>
      <p:pic>
        <p:nvPicPr>
          <p:cNvPr id="5" name="Content Placeholder 4" descr="Snowman in snowy field">
            <a:extLst>
              <a:ext uri="{FF2B5EF4-FFF2-40B4-BE49-F238E27FC236}">
                <a16:creationId xmlns:a16="http://schemas.microsoft.com/office/drawing/2014/main" id="{9A427D70-DE37-C8C6-1106-ECFA504EC40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20192" r="13057" b="-1"/>
          <a:stretch>
            <a:fillRect/>
          </a:stretch>
        </p:blipFill>
        <p:spPr>
          <a:xfrm>
            <a:off x="7709054" y="459137"/>
            <a:ext cx="4126800" cy="4126800"/>
          </a:xfr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EB15AA-6B3B-97FD-C3A6-6B8446745F6B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32241" y="1313397"/>
            <a:ext cx="6913777" cy="4576264"/>
          </a:xfrm>
        </p:spPr>
        <p:txBody>
          <a:bodyPr>
            <a:normAutofit/>
          </a:bodyPr>
          <a:lstStyle/>
          <a:p>
            <a:pPr fontAlgn="base"/>
            <a:r>
              <a:rPr lang="en-US" dirty="0"/>
              <a:t>Jason Bedsaul​</a:t>
            </a:r>
          </a:p>
          <a:p>
            <a:pPr fontAlgn="base"/>
            <a:r>
              <a:rPr lang="en-US" dirty="0"/>
              <a:t>701-969-9135​</a:t>
            </a:r>
          </a:p>
          <a:p>
            <a:pPr fontAlgn="base"/>
            <a:r>
              <a:rPr lang="en-US" dirty="0"/>
              <a:t>jason.bedsaul@ndus.edu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127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2903C-39DB-2C4B-CFCD-1D09CB124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 fontScale="90000"/>
          </a:bodyPr>
          <a:lstStyle/>
          <a:p>
            <a:r>
              <a:rPr lang="en-US" sz="5000" dirty="0"/>
              <a:t>New Staff Reminder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21C70A-FD99-2D07-6F75-DC1C343CDC5C}"/>
              </a:ext>
            </a:extLst>
          </p:cNvPr>
          <p:cNvSpPr>
            <a:spLocks noGrp="1"/>
          </p:cNvSpPr>
          <p:nvPr>
            <p:ph sz="quarter" idx="27"/>
          </p:nvPr>
        </p:nvSpPr>
        <p:spPr/>
        <p:txBody>
          <a:bodyPr>
            <a:normAutofit/>
          </a:bodyPr>
          <a:lstStyle/>
          <a:p>
            <a:r>
              <a:rPr lang="en-US" sz="2300" dirty="0"/>
              <a:t>Please Let us know when you hire new staff!</a:t>
            </a:r>
          </a:p>
          <a:p>
            <a:endParaRPr lang="en-US" sz="23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/>
              <a:t>We can help with Onboarding and Training.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/>
              <a:t>Add to Listservs, </a:t>
            </a:r>
            <a:r>
              <a:rPr lang="en-US" sz="2300" dirty="0">
                <a:solidFill>
                  <a:srgbClr val="FFFFFF"/>
                </a:solidFill>
              </a:rPr>
              <a:t>Team Channels,</a:t>
            </a:r>
            <a:r>
              <a:rPr lang="en-US" sz="2300" dirty="0"/>
              <a:t> Website Directory, etc.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/>
              <a:t>Help with library continuity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3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/>
              <a:t>Just hit the ‘ugly’ orange button on our website (</a:t>
            </a:r>
            <a:r>
              <a:rPr lang="en-US" sz="2300" dirty="0">
                <a:solidFill>
                  <a:schemeClr val="accent4">
                    <a:lumMod val="40000"/>
                    <a:lumOff val="6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www.odin.nodak.edu/helpticket</a:t>
            </a:r>
            <a:r>
              <a:rPr lang="en-US" sz="2300" dirty="0"/>
              <a:t>) or email us: </a:t>
            </a:r>
            <a:r>
              <a:rPr lang="en-US" sz="2300" dirty="0">
                <a:solidFill>
                  <a:schemeClr val="accent4">
                    <a:lumMod val="40000"/>
                    <a:lumOff val="6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odinhelp@listserv.nodak.edu</a:t>
            </a:r>
            <a:r>
              <a:rPr lang="en-US" sz="23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 </a:t>
            </a:r>
          </a:p>
        </p:txBody>
      </p:sp>
      <p:pic>
        <p:nvPicPr>
          <p:cNvPr id="12" name="Picture Placeholder 11" descr="Person taking book from bookshelf">
            <a:extLst>
              <a:ext uri="{FF2B5EF4-FFF2-40B4-BE49-F238E27FC236}">
                <a16:creationId xmlns:a16="http://schemas.microsoft.com/office/drawing/2014/main" id="{8C9433EC-78C6-9E9D-3642-DEC3165A660A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/>
          <a:srcRect l="16660" r="1666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42735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FE6FE80-05C2-A8FE-033F-D2D812950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New Branch</a:t>
            </a:r>
            <a:br>
              <a:rPr lang="en-US" dirty="0"/>
            </a:br>
            <a:r>
              <a:rPr lang="en-US" dirty="0"/>
              <a:t>Marshfield Clinics (Sanford)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4539D8D-C173-8956-510C-8B8FED793AE4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2414725" y="1816374"/>
            <a:ext cx="9223899" cy="5041626"/>
          </a:xfrm>
        </p:spPr>
        <p:txBody>
          <a:bodyPr/>
          <a:lstStyle/>
          <a:p>
            <a:r>
              <a:rPr lang="en-US" dirty="0"/>
              <a:t>Brian Finnegan and Jane Konop, Librarians</a:t>
            </a:r>
          </a:p>
          <a:p>
            <a:r>
              <a:rPr lang="en-US" dirty="0"/>
              <a:t>Sanford acquired Marshfield Clinics earlier this year</a:t>
            </a:r>
          </a:p>
          <a:p>
            <a:r>
              <a:rPr lang="en-US" dirty="0"/>
              <a:t>Library located in Marshfield, WI</a:t>
            </a:r>
          </a:p>
          <a:p>
            <a:r>
              <a:rPr lang="en-US" dirty="0"/>
              <a:t>Went live Dec 1 (records only for now)</a:t>
            </a:r>
          </a:p>
        </p:txBody>
      </p:sp>
      <p:pic>
        <p:nvPicPr>
          <p:cNvPr id="1026" name="Picture 2" descr="Polaris">
            <a:extLst>
              <a:ext uri="{FF2B5EF4-FFF2-40B4-BE49-F238E27FC236}">
                <a16:creationId xmlns:a16="http://schemas.microsoft.com/office/drawing/2014/main" id="{5DB16B34-149F-C3AA-1186-563DFEB49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476" y="4269434"/>
            <a:ext cx="10121047" cy="85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7909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877670-E305-5FC7-3305-DDE7876E5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5CE491B-80A4-059A-592C-B677E773A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New Member Library</a:t>
            </a:r>
            <a:br>
              <a:rPr lang="en-US" dirty="0"/>
            </a:br>
            <a:r>
              <a:rPr lang="en-US" dirty="0"/>
              <a:t>Griggs County Public Library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E69BD53-85A5-5747-13CF-D080DF127A6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4754" y="1757985"/>
            <a:ext cx="9389259" cy="4678018"/>
          </a:xfrm>
        </p:spPr>
        <p:txBody>
          <a:bodyPr/>
          <a:lstStyle/>
          <a:p>
            <a:r>
              <a:rPr lang="en-US" dirty="0"/>
              <a:t>Lexi </a:t>
            </a:r>
            <a:r>
              <a:rPr lang="en-US" dirty="0" err="1"/>
              <a:t>Broschat</a:t>
            </a:r>
            <a:r>
              <a:rPr lang="en-US" dirty="0"/>
              <a:t> - Director </a:t>
            </a:r>
          </a:p>
          <a:p>
            <a:r>
              <a:rPr lang="en-US" dirty="0"/>
              <a:t>Located in Cooperstown, ND</a:t>
            </a:r>
          </a:p>
          <a:p>
            <a:r>
              <a:rPr lang="en-US" dirty="0"/>
              <a:t>Signed on December 1</a:t>
            </a:r>
          </a:p>
          <a:p>
            <a:r>
              <a:rPr lang="en-US" dirty="0"/>
              <a:t>Anticipated Go Live - Mid-May 2026</a:t>
            </a:r>
          </a:p>
        </p:txBody>
      </p:sp>
      <p:pic>
        <p:nvPicPr>
          <p:cNvPr id="20" name="Content Placeholder 13" descr="Griggs County Public Library Logo">
            <a:extLst>
              <a:ext uri="{FF2B5EF4-FFF2-40B4-BE49-F238E27FC236}">
                <a16:creationId xmlns:a16="http://schemas.microsoft.com/office/drawing/2014/main" id="{1B5FCB09-CF60-CA55-D2B4-5BE5778202EA}"/>
              </a:ext>
            </a:extLst>
          </p:cNvPr>
          <p:cNvPicPr>
            <a:picLocks noGrp="1" noChangeAspect="1"/>
          </p:cNvPicPr>
          <p:nvPr>
            <p:ph type="tbl"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2421731" y="4195623"/>
            <a:ext cx="7348537" cy="177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377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8F6D8-4A16-287D-7A8A-563ABDF8F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40" y="408728"/>
            <a:ext cx="8325123" cy="645420"/>
          </a:xfrm>
        </p:spPr>
        <p:txBody>
          <a:bodyPr/>
          <a:lstStyle/>
          <a:p>
            <a:r>
              <a:rPr lang="en-US" dirty="0"/>
              <a:t>ODIN User Group Election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6CE98-F22F-7435-8F1A-62101A93AFE7}"/>
              </a:ext>
            </a:extLst>
          </p:cNvPr>
          <p:cNvSpPr>
            <a:spLocks noGrp="1"/>
          </p:cNvSpPr>
          <p:nvPr>
            <p:ph sz="quarter" idx="26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/>
              <a:t>PKS (Polaris / TBD)</a:t>
            </a:r>
            <a:endParaRPr lang="en-US" sz="2000" dirty="0"/>
          </a:p>
          <a:p>
            <a:r>
              <a:rPr lang="en-US" sz="1800" dirty="0"/>
              <a:t>Acquisitions – Olivia Peterson, WFP</a:t>
            </a:r>
          </a:p>
          <a:p>
            <a:r>
              <a:rPr lang="en-US" sz="1800" dirty="0"/>
              <a:t>Cataloging – Bobbi Wood, GFP</a:t>
            </a:r>
          </a:p>
          <a:p>
            <a:r>
              <a:rPr lang="en-US" sz="1800" dirty="0"/>
              <a:t>Discovery – Tonya Palmer, GFP</a:t>
            </a:r>
          </a:p>
          <a:p>
            <a:r>
              <a:rPr lang="en-US" sz="1800" dirty="0"/>
              <a:t>Circulation, Holds, ILL – Kayla Birkholz, WFP </a:t>
            </a:r>
          </a:p>
          <a:p>
            <a:pPr lvl="1"/>
            <a:endParaRPr lang="en-US" dirty="0"/>
          </a:p>
          <a:p>
            <a:pPr marL="57150" indent="0">
              <a:buNone/>
            </a:pPr>
            <a:r>
              <a:rPr lang="en-US" sz="2400" dirty="0"/>
              <a:t>NDAC</a:t>
            </a:r>
            <a:endParaRPr lang="en-US" dirty="0"/>
          </a:p>
          <a:p>
            <a:pPr lvl="1"/>
            <a:r>
              <a:rPr lang="en-US" sz="1800" dirty="0"/>
              <a:t>Hannah Beebe, VCSU</a:t>
            </a:r>
          </a:p>
          <a:p>
            <a:pPr marL="182880" lvl="1" indent="0">
              <a:buNone/>
            </a:pPr>
            <a:endParaRPr lang="en-US" dirty="0"/>
          </a:p>
          <a:p>
            <a:pPr marL="182880" lvl="1" indent="0">
              <a:buNone/>
            </a:pPr>
            <a:r>
              <a:rPr lang="en-US" sz="1800" dirty="0"/>
              <a:t>*All positions except NDAC are for CY26 - CY27</a:t>
            </a:r>
          </a:p>
          <a:p>
            <a:pPr marL="182880" lvl="1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B3BE70-6A76-D84C-8FA2-896C220EA830}"/>
              </a:ext>
            </a:extLst>
          </p:cNvPr>
          <p:cNvSpPr>
            <a:spLocks noGrp="1"/>
          </p:cNvSpPr>
          <p:nvPr>
            <p:ph sz="quarter" idx="27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/>
              <a:t>OAC</a:t>
            </a:r>
          </a:p>
          <a:p>
            <a:r>
              <a:rPr lang="en-US" sz="1800" dirty="0"/>
              <a:t>Chair – Jenna Kahly, WFP</a:t>
            </a:r>
          </a:p>
          <a:p>
            <a:r>
              <a:rPr lang="en-US" sz="1800" dirty="0"/>
              <a:t>Vice Chair – Rebecca Bichel, UND Chester Fritz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Academic (Alma / Primo)</a:t>
            </a:r>
            <a:endParaRPr lang="en-US" sz="2000" dirty="0"/>
          </a:p>
          <a:p>
            <a:r>
              <a:rPr lang="en-US" sz="1800" dirty="0"/>
              <a:t>Acquisitions – Tuya Dutton, VCSU</a:t>
            </a:r>
          </a:p>
          <a:p>
            <a:r>
              <a:rPr lang="en-US" sz="1800" dirty="0"/>
              <a:t>Resource Management – Ben Ferguson, VCSU</a:t>
            </a:r>
          </a:p>
          <a:p>
            <a:r>
              <a:rPr lang="en-US" sz="1800" dirty="0"/>
              <a:t>Discovery – Ethan Fria, UND Chester Fritz</a:t>
            </a:r>
          </a:p>
          <a:p>
            <a:r>
              <a:rPr lang="en-US" sz="1800" dirty="0"/>
              <a:t>Fulfillment – Chris Gasink, UND Chester Fritz</a:t>
            </a:r>
          </a:p>
          <a:p>
            <a:r>
              <a:rPr lang="en-US" sz="1800" dirty="0"/>
              <a:t>Resource Sharing – Shannon Hofer, Mayville</a:t>
            </a:r>
          </a:p>
          <a:p>
            <a:pPr marL="18288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60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D9E62B-BE8A-EE11-6AA2-5D438DD527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802440-AB68-9A27-ED1E-354274C39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754" y="421997"/>
            <a:ext cx="8412714" cy="736310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Polaris Updates</a:t>
            </a:r>
          </a:p>
        </p:txBody>
      </p:sp>
      <p:pic>
        <p:nvPicPr>
          <p:cNvPr id="6" name="Content Placeholder 3" descr="Strategic Partner Directory - Innovative, a part of Clarivate - Members |  Michigan Library Association">
            <a:extLst>
              <a:ext uri="{FF2B5EF4-FFF2-40B4-BE49-F238E27FC236}">
                <a16:creationId xmlns:a16="http://schemas.microsoft.com/office/drawing/2014/main" id="{F5FBD864-7591-82A7-A62E-00682796CD71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25475" y="2452127"/>
            <a:ext cx="9388475" cy="266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503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2A609C5-84B4-764B-6C35-415F98CB3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Coming in 8.0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3C00F10-4029-DF7E-07D2-FB9BE1B7E68A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Dated Patron Notes (MEEP)</a:t>
            </a:r>
          </a:p>
          <a:p>
            <a:r>
              <a:rPr lang="en-US" dirty="0"/>
              <a:t>Automated Patron Code Aging (MEEP)</a:t>
            </a:r>
          </a:p>
          <a:p>
            <a:r>
              <a:rPr lang="en-US" dirty="0"/>
              <a:t>Offline Check-in</a:t>
            </a:r>
          </a:p>
          <a:p>
            <a:r>
              <a:rPr lang="en-US" dirty="0"/>
              <a:t>Bibliographic Record Templates in LEAP</a:t>
            </a:r>
          </a:p>
          <a:p>
            <a:r>
              <a:rPr lang="en-US" dirty="0"/>
              <a:t>Additional System Administration Tools in the Web SA</a:t>
            </a:r>
          </a:p>
          <a:p>
            <a:pPr lvl="2"/>
            <a:r>
              <a:rPr lang="en-US" dirty="0"/>
              <a:t>Bulk update Tables</a:t>
            </a:r>
          </a:p>
          <a:p>
            <a:pPr lvl="2"/>
            <a:r>
              <a:rPr lang="en-US" dirty="0"/>
              <a:t>SQL Job Monitoring</a:t>
            </a:r>
          </a:p>
          <a:p>
            <a:pPr lvl="2"/>
            <a:r>
              <a:rPr lang="en-US" dirty="0"/>
              <a:t>Log File Access</a:t>
            </a:r>
          </a:p>
          <a:p>
            <a:pPr lvl="1"/>
            <a:endParaRPr lang="en-US" dirty="0"/>
          </a:p>
          <a:p>
            <a:pPr marL="182880" lvl="1" indent="0">
              <a:buNone/>
            </a:pPr>
            <a:r>
              <a:rPr lang="en-US" dirty="0"/>
              <a:t>Expected Upgrade in February/March 2026 </a:t>
            </a:r>
          </a:p>
        </p:txBody>
      </p:sp>
    </p:spTree>
    <p:extLst>
      <p:ext uri="{BB962C8B-B14F-4D97-AF65-F5344CB8AC3E}">
        <p14:creationId xmlns:p14="http://schemas.microsoft.com/office/powerpoint/2010/main" val="2842302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2141F-90EC-69C5-00B7-E11A260E3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MEEP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1C4B20-5E95-A48A-5DFC-A1B43CDA8229}"/>
              </a:ext>
            </a:extLst>
          </p:cNvPr>
          <p:cNvSpPr>
            <a:spLocks noGrp="1"/>
          </p:cNvSpPr>
          <p:nvPr>
            <p:ph sz="quarter" idx="2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prstClr val="white"/>
                </a:solidFill>
              </a:rPr>
              <a:t>Enhancements for 8.1 (expected update for late Summer 2026)</a:t>
            </a:r>
            <a:endParaRPr lang="en-US" sz="2000" u="sng" dirty="0">
              <a:solidFill>
                <a:schemeClr val="accent4">
                  <a:lumMod val="40000"/>
                  <a:lumOff val="60000"/>
                </a:schemeClr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0"/>
            <a:r>
              <a:rPr lang="en-US" sz="2000" u="sng" dirty="0">
                <a:solidFill>
                  <a:schemeClr val="accent4">
                    <a:lumMod val="40000"/>
                    <a:lumOff val="6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Leap Find Tool window and New tabs from Find Tool in Leap</a:t>
            </a:r>
            <a:endParaRPr lang="en-US" sz="2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lvl="0"/>
            <a:r>
              <a:rPr lang="en-US" sz="2000" u="sng" dirty="0">
                <a:solidFill>
                  <a:schemeClr val="accent4">
                    <a:lumMod val="40000"/>
                    <a:lumOff val="6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Stacked Sorting</a:t>
            </a:r>
            <a:r>
              <a:rPr lang="en-US" sz="2000" u="sng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(Multi Sort)</a:t>
            </a:r>
            <a:endParaRPr lang="en-US" sz="2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lvl="0"/>
            <a:r>
              <a:rPr lang="en-US" sz="2000" u="sng" dirty="0">
                <a:solidFill>
                  <a:schemeClr val="accent4">
                    <a:lumMod val="40000"/>
                    <a:lumOff val="6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Add ability to enter a reason when cancelling a hold</a:t>
            </a:r>
            <a:endParaRPr lang="en-US" sz="2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lvl="0"/>
            <a:r>
              <a:rPr lang="en-US" sz="2000" u="sng" dirty="0">
                <a:solidFill>
                  <a:schemeClr val="accent4">
                    <a:lumMod val="40000"/>
                    <a:lumOff val="6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Return to where you were in your record set</a:t>
            </a:r>
            <a:endParaRPr lang="en-US" sz="2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endParaRPr lang="en-US" dirty="0"/>
          </a:p>
          <a:p>
            <a:r>
              <a:rPr lang="en-US" dirty="0"/>
              <a:t>Reminder that the Idea Exchange is the primary source for enhancement selections: </a:t>
            </a:r>
            <a:r>
              <a:rPr lang="en-US" u="sng" dirty="0">
                <a:solidFill>
                  <a:schemeClr val="accent4">
                    <a:lumMod val="40000"/>
                    <a:lumOff val="60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Polaris Idea Exchange</a:t>
            </a: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80694"/>
      </p:ext>
    </p:extLst>
  </p:cSld>
  <p:clrMapOvr>
    <a:masterClrMapping/>
  </p:clrMapOvr>
</p:sld>
</file>

<file path=ppt/theme/theme1.xml><?xml version="1.0" encoding="utf-8"?>
<a:theme xmlns:a="http://schemas.openxmlformats.org/drawingml/2006/main" name="CATS Dark background">
  <a:themeElements>
    <a:clrScheme name="Custom 9">
      <a:dk1>
        <a:srgbClr val="00467F"/>
      </a:dk1>
      <a:lt1>
        <a:sysClr val="window" lastClr="FFFFFF"/>
      </a:lt1>
      <a:dk2>
        <a:srgbClr val="00467F"/>
      </a:dk2>
      <a:lt2>
        <a:srgbClr val="E8E8E8"/>
      </a:lt2>
      <a:accent1>
        <a:srgbClr val="65696A"/>
      </a:accent1>
      <a:accent2>
        <a:srgbClr val="8DC63F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ustom 12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5_CTS_PPT_3.pptx" id="{65848CAB-694B-4705-BA9E-3927AB22D564}" vid="{5F24BFEE-B635-4916-92F0-A84F5C55511C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9458880CE80D4798C2C74A9AA92CD2" ma:contentTypeVersion="0" ma:contentTypeDescription="Create a new document." ma:contentTypeScope="" ma:versionID="61088f588c2df4db1229593f9b39fd27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31d5eec3c12ee2e8127422d567928fa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FF589CD-D6D5-4486-8336-15698F6D83D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44A91F1-2993-453C-B578-FD00DC3337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B3FFFE9-ECD9-42F8-B372-7DB05407615B}">
  <ds:schemaRefs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purl.org/dc/elements/1.1/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docMetadata/LabelInfo.xml><?xml version="1.0" encoding="utf-8"?>
<clbl:labelList xmlns:clbl="http://schemas.microsoft.com/office/2020/mipLabelMetadata">
  <clbl:label id="{ec37a091-b9a6-47e5-98d0-903d4a419203}" enabled="0" method="" siteId="{ec37a091-b9a6-47e5-98d0-903d4a41920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2025_CTS_PPT_3</Template>
  <TotalTime>5160</TotalTime>
  <Words>1334</Words>
  <Application>Microsoft Office PowerPoint</Application>
  <PresentationFormat>Widescreen</PresentationFormat>
  <Paragraphs>204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Aptos</vt:lpstr>
      <vt:lpstr>Arial</vt:lpstr>
      <vt:lpstr>Arial Black</vt:lpstr>
      <vt:lpstr>Google Sans Text</vt:lpstr>
      <vt:lpstr>CATS Dark background</vt:lpstr>
      <vt:lpstr>  Winter 2025 OAC Meeting  </vt:lpstr>
      <vt:lpstr>Overview</vt:lpstr>
      <vt:lpstr>New Staff Reminder</vt:lpstr>
      <vt:lpstr>New Branch Marshfield Clinics (Sanford) </vt:lpstr>
      <vt:lpstr>New Member Library Griggs County Public Library</vt:lpstr>
      <vt:lpstr>ODIN User Group Election Results</vt:lpstr>
      <vt:lpstr>Polaris Updates</vt:lpstr>
      <vt:lpstr>Coming in 8.0</vt:lpstr>
      <vt:lpstr>MEEP Results</vt:lpstr>
      <vt:lpstr>SSRS Rollout</vt:lpstr>
      <vt:lpstr>Vega LX Starter</vt:lpstr>
      <vt:lpstr>Alma / Primo Updates</vt:lpstr>
      <vt:lpstr>November Release Highlights</vt:lpstr>
      <vt:lpstr>Primo NDE Update</vt:lpstr>
      <vt:lpstr>A Few Technical Things</vt:lpstr>
      <vt:lpstr>Clarivate Customer Success</vt:lpstr>
      <vt:lpstr>Cloud Apps Training</vt:lpstr>
      <vt:lpstr>Other Project Updates</vt:lpstr>
      <vt:lpstr>PKS Discovery / Mobile RFP</vt:lpstr>
      <vt:lpstr>Shoutbomb Statistics</vt:lpstr>
      <vt:lpstr>Shoutbomb Broadcasts</vt:lpstr>
      <vt:lpstr>A look at our History…</vt:lpstr>
      <vt:lpstr>Takeaways and Thoughts</vt:lpstr>
      <vt:lpstr>Proposed RFP Timelines</vt:lpstr>
      <vt:lpstr>ADA Title II Compliance</vt:lpstr>
      <vt:lpstr>Some Resources to Review</vt:lpstr>
      <vt:lpstr>Questions / Contact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Bedsaul, Jason</dc:creator>
  <cp:lastModifiedBy>Bedsaul, Jason</cp:lastModifiedBy>
  <cp:revision>8</cp:revision>
  <dcterms:created xsi:type="dcterms:W3CDTF">2025-12-04T07:00:27Z</dcterms:created>
  <dcterms:modified xsi:type="dcterms:W3CDTF">2025-12-08T19:35:14Z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0x010100989458880CE80D4798C2C74A9AA92CD2</vt:lpwstr>
  </property>
</Properties>
</file>