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68" r:id="rId4"/>
    <p:sldId id="261" r:id="rId5"/>
    <p:sldId id="262" r:id="rId6"/>
    <p:sldId id="269" r:id="rId7"/>
    <p:sldId id="270" r:id="rId8"/>
    <p:sldId id="260" r:id="rId9"/>
    <p:sldId id="257" r:id="rId10"/>
    <p:sldId id="258" r:id="rId11"/>
    <p:sldId id="259" r:id="rId12"/>
    <p:sldId id="263" r:id="rId13"/>
    <p:sldId id="264" r:id="rId14"/>
    <p:sldId id="266" r:id="rId15"/>
    <p:sldId id="272" r:id="rId16"/>
    <p:sldId id="275" r:id="rId17"/>
    <p:sldId id="271" r:id="rId18"/>
    <p:sldId id="273" r:id="rId19"/>
    <p:sldId id="27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8C929-8190-E148-7B83-4B2AB5B0C9F1}" v="917" dt="2025-09-05T21:44:23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6110" autoAdjust="0"/>
  </p:normalViewPr>
  <p:slideViewPr>
    <p:cSldViewPr snapToGrid="0">
      <p:cViewPr>
        <p:scale>
          <a:sx n="50" d="100"/>
          <a:sy n="50" d="100"/>
        </p:scale>
        <p:origin x="2580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EF72F-6ACB-4066-B0C7-C34DFA42723A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37ABB2-84BA-4C5F-9F25-A910BF48A71F}">
      <dgm:prSet/>
      <dgm:spPr/>
      <dgm:t>
        <a:bodyPr/>
        <a:lstStyle/>
        <a:p>
          <a:pPr>
            <a:defRPr b="1"/>
          </a:pPr>
          <a:r>
            <a:rPr lang="en-US" dirty="0"/>
            <a:t>Total Registered Users:</a:t>
          </a:r>
          <a:br>
            <a:rPr lang="en-US" dirty="0"/>
          </a:br>
          <a:r>
            <a:rPr lang="en-US" dirty="0"/>
            <a:t> 10,334 </a:t>
          </a:r>
        </a:p>
      </dgm:t>
    </dgm:pt>
    <dgm:pt modelId="{0C97574B-DD0F-48B9-8F3A-28CDAEF7BA9C}" type="parTrans" cxnId="{2C07B0E9-4E29-4183-BFF8-6DFC498CB151}">
      <dgm:prSet/>
      <dgm:spPr/>
      <dgm:t>
        <a:bodyPr/>
        <a:lstStyle/>
        <a:p>
          <a:endParaRPr lang="en-US"/>
        </a:p>
      </dgm:t>
    </dgm:pt>
    <dgm:pt modelId="{211FCD88-40B2-4C70-8697-53AC4601F897}" type="sibTrans" cxnId="{2C07B0E9-4E29-4183-BFF8-6DFC498CB151}">
      <dgm:prSet/>
      <dgm:spPr/>
      <dgm:t>
        <a:bodyPr/>
        <a:lstStyle/>
        <a:p>
          <a:endParaRPr lang="en-US"/>
        </a:p>
      </dgm:t>
    </dgm:pt>
    <dgm:pt modelId="{C09D6AC1-B144-4BAB-9C15-C564D1AA417D}">
      <dgm:prSet/>
      <dgm:spPr/>
      <dgm:t>
        <a:bodyPr/>
        <a:lstStyle/>
        <a:p>
          <a:pPr>
            <a:defRPr b="1"/>
          </a:pPr>
          <a:r>
            <a:rPr lang="en-US"/>
            <a:t>Total Registered Barcodes: 12,932</a:t>
          </a:r>
        </a:p>
      </dgm:t>
    </dgm:pt>
    <dgm:pt modelId="{94A88FF2-88CB-47D1-9273-F0FF15CE562C}" type="parTrans" cxnId="{C1C8E1CF-C85B-4B23-914A-D38E16EFF841}">
      <dgm:prSet/>
      <dgm:spPr/>
      <dgm:t>
        <a:bodyPr/>
        <a:lstStyle/>
        <a:p>
          <a:endParaRPr lang="en-US"/>
        </a:p>
      </dgm:t>
    </dgm:pt>
    <dgm:pt modelId="{BD11FBB5-6410-4E0B-8651-6F98E2F3C083}" type="sibTrans" cxnId="{C1C8E1CF-C85B-4B23-914A-D38E16EFF841}">
      <dgm:prSet/>
      <dgm:spPr/>
      <dgm:t>
        <a:bodyPr/>
        <a:lstStyle/>
        <a:p>
          <a:endParaRPr lang="en-US"/>
        </a:p>
      </dgm:t>
    </dgm:pt>
    <dgm:pt modelId="{CF9C2C0A-282C-47B8-ACDA-DB5AA2AA8368}">
      <dgm:prSet/>
      <dgm:spPr/>
      <dgm:t>
        <a:bodyPr/>
        <a:lstStyle/>
        <a:p>
          <a:pPr>
            <a:defRPr b="1"/>
          </a:pPr>
          <a:r>
            <a:rPr lang="en-US"/>
            <a:t>Top Keywords (August Usage):</a:t>
          </a:r>
        </a:p>
      </dgm:t>
    </dgm:pt>
    <dgm:pt modelId="{7CA92CF7-847E-4310-9409-7772E5459F26}" type="parTrans" cxnId="{73DAE1BE-7F07-4C9E-91A8-96D266BAADD6}">
      <dgm:prSet/>
      <dgm:spPr/>
      <dgm:t>
        <a:bodyPr/>
        <a:lstStyle/>
        <a:p>
          <a:endParaRPr lang="en-US"/>
        </a:p>
      </dgm:t>
    </dgm:pt>
    <dgm:pt modelId="{89F0F0C6-C68B-4680-9B4E-EDED088C5C5B}" type="sibTrans" cxnId="{73DAE1BE-7F07-4C9E-91A8-96D266BAADD6}">
      <dgm:prSet/>
      <dgm:spPr/>
      <dgm:t>
        <a:bodyPr/>
        <a:lstStyle/>
        <a:p>
          <a:endParaRPr lang="en-US"/>
        </a:p>
      </dgm:t>
    </dgm:pt>
    <dgm:pt modelId="{E1B82E0A-FA7E-4097-A53A-B05AB3408C2F}">
      <dgm:prSet/>
      <dgm:spPr/>
      <dgm:t>
        <a:bodyPr/>
        <a:lstStyle/>
        <a:p>
          <a:r>
            <a:rPr lang="en-US"/>
            <a:t>MYBOOK: 414 times </a:t>
          </a:r>
        </a:p>
      </dgm:t>
    </dgm:pt>
    <dgm:pt modelId="{1F7D109C-206D-4433-946A-22F2474A0B7C}" type="parTrans" cxnId="{954D08A6-152F-4C6F-9935-23DE7BD58798}">
      <dgm:prSet/>
      <dgm:spPr/>
      <dgm:t>
        <a:bodyPr/>
        <a:lstStyle/>
        <a:p>
          <a:endParaRPr lang="en-US"/>
        </a:p>
      </dgm:t>
    </dgm:pt>
    <dgm:pt modelId="{63DA51B8-C72F-4956-821E-73413D396054}" type="sibTrans" cxnId="{954D08A6-152F-4C6F-9935-23DE7BD58798}">
      <dgm:prSet/>
      <dgm:spPr/>
      <dgm:t>
        <a:bodyPr/>
        <a:lstStyle/>
        <a:p>
          <a:endParaRPr lang="en-US"/>
        </a:p>
      </dgm:t>
    </dgm:pt>
    <dgm:pt modelId="{7EAAA3F5-7233-487D-8CBF-120708994F9C}">
      <dgm:prSet/>
      <dgm:spPr/>
      <dgm:t>
        <a:bodyPr/>
        <a:lstStyle/>
        <a:p>
          <a:r>
            <a:rPr lang="en-US" dirty="0"/>
            <a:t>RA (Renew All): 255 times </a:t>
          </a:r>
        </a:p>
      </dgm:t>
    </dgm:pt>
    <dgm:pt modelId="{05BC3326-AA48-4012-9349-59129A259EF4}" type="parTrans" cxnId="{99A5D636-1F66-40A8-8F5B-91E20B66B042}">
      <dgm:prSet/>
      <dgm:spPr/>
      <dgm:t>
        <a:bodyPr/>
        <a:lstStyle/>
        <a:p>
          <a:endParaRPr lang="en-US"/>
        </a:p>
      </dgm:t>
    </dgm:pt>
    <dgm:pt modelId="{DA408896-0E9E-4274-A263-F8A184DB368E}" type="sibTrans" cxnId="{99A5D636-1F66-40A8-8F5B-91E20B66B042}">
      <dgm:prSet/>
      <dgm:spPr/>
      <dgm:t>
        <a:bodyPr/>
        <a:lstStyle/>
        <a:p>
          <a:endParaRPr lang="en-US"/>
        </a:p>
      </dgm:t>
    </dgm:pt>
    <dgm:pt modelId="{E6EFE502-D15C-4DB6-B265-E6456BF3A334}">
      <dgm:prSet/>
      <dgm:spPr/>
      <dgm:t>
        <a:bodyPr/>
        <a:lstStyle/>
        <a:p>
          <a:r>
            <a:rPr lang="en-US"/>
            <a:t>STOP: 124 times </a:t>
          </a:r>
        </a:p>
      </dgm:t>
    </dgm:pt>
    <dgm:pt modelId="{50A0B8AD-AD2B-41BA-B6E4-C950FF2AB37D}" type="parTrans" cxnId="{3BFFD7FE-4EF3-4126-B111-5C9DD62D3F4A}">
      <dgm:prSet/>
      <dgm:spPr/>
      <dgm:t>
        <a:bodyPr/>
        <a:lstStyle/>
        <a:p>
          <a:endParaRPr lang="en-US"/>
        </a:p>
      </dgm:t>
    </dgm:pt>
    <dgm:pt modelId="{5308AA18-19A4-4EF3-A3F0-34663D43A1F4}" type="sibTrans" cxnId="{3BFFD7FE-4EF3-4126-B111-5C9DD62D3F4A}">
      <dgm:prSet/>
      <dgm:spPr/>
      <dgm:t>
        <a:bodyPr/>
        <a:lstStyle/>
        <a:p>
          <a:endParaRPr lang="en-US"/>
        </a:p>
      </dgm:t>
    </dgm:pt>
    <dgm:pt modelId="{5897D726-2483-4AC0-942A-41530311262B}">
      <dgm:prSet/>
      <dgm:spPr/>
      <dgm:t>
        <a:bodyPr/>
        <a:lstStyle/>
        <a:p>
          <a:r>
            <a:rPr lang="en-US"/>
            <a:t>HELP: 85 times </a:t>
          </a:r>
        </a:p>
      </dgm:t>
    </dgm:pt>
    <dgm:pt modelId="{D83684F9-4F26-493B-A9DC-5A72A783F470}" type="parTrans" cxnId="{0E14E0DF-FCFB-4063-828F-3140D6BEC694}">
      <dgm:prSet/>
      <dgm:spPr/>
      <dgm:t>
        <a:bodyPr/>
        <a:lstStyle/>
        <a:p>
          <a:endParaRPr lang="en-US"/>
        </a:p>
      </dgm:t>
    </dgm:pt>
    <dgm:pt modelId="{4962DFE2-94D0-4517-9027-2ED3626230E4}" type="sibTrans" cxnId="{0E14E0DF-FCFB-4063-828F-3140D6BEC694}">
      <dgm:prSet/>
      <dgm:spPr/>
      <dgm:t>
        <a:bodyPr/>
        <a:lstStyle/>
        <a:p>
          <a:endParaRPr lang="en-US"/>
        </a:p>
      </dgm:t>
    </dgm:pt>
    <dgm:pt modelId="{482FD92E-9F74-41FD-B78F-0826AF6A85F7}" type="pres">
      <dgm:prSet presAssocID="{737EF72F-6ACB-4066-B0C7-C34DFA42723A}" presName="root" presStyleCnt="0">
        <dgm:presLayoutVars>
          <dgm:dir/>
          <dgm:resizeHandles val="exact"/>
        </dgm:presLayoutVars>
      </dgm:prSet>
      <dgm:spPr/>
    </dgm:pt>
    <dgm:pt modelId="{89E77CC8-7774-40E9-ACBF-5B99452AF7ED}" type="pres">
      <dgm:prSet presAssocID="{E237ABB2-84BA-4C5F-9F25-A910BF48A71F}" presName="compNode" presStyleCnt="0"/>
      <dgm:spPr/>
    </dgm:pt>
    <dgm:pt modelId="{9BD2E3ED-194C-43C5-A95A-6DEF53C8DA2B}" type="pres">
      <dgm:prSet presAssocID="{E237ABB2-84BA-4C5F-9F25-A910BF48A7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1502005B-A25C-43CE-8C27-662742B61035}" type="pres">
      <dgm:prSet presAssocID="{E237ABB2-84BA-4C5F-9F25-A910BF48A71F}" presName="iconSpace" presStyleCnt="0"/>
      <dgm:spPr/>
    </dgm:pt>
    <dgm:pt modelId="{B1B4B1CE-3AC4-4808-B52F-42263B47E4DD}" type="pres">
      <dgm:prSet presAssocID="{E237ABB2-84BA-4C5F-9F25-A910BF48A71F}" presName="parTx" presStyleLbl="revTx" presStyleIdx="0" presStyleCnt="6">
        <dgm:presLayoutVars>
          <dgm:chMax val="0"/>
          <dgm:chPref val="0"/>
        </dgm:presLayoutVars>
      </dgm:prSet>
      <dgm:spPr/>
    </dgm:pt>
    <dgm:pt modelId="{5E8B7980-6D1A-4E80-A2C2-25AB3E5FBFCF}" type="pres">
      <dgm:prSet presAssocID="{E237ABB2-84BA-4C5F-9F25-A910BF48A71F}" presName="txSpace" presStyleCnt="0"/>
      <dgm:spPr/>
    </dgm:pt>
    <dgm:pt modelId="{6F9905AD-AF7E-48FA-B6A8-3FD75057CE92}" type="pres">
      <dgm:prSet presAssocID="{E237ABB2-84BA-4C5F-9F25-A910BF48A71F}" presName="desTx" presStyleLbl="revTx" presStyleIdx="1" presStyleCnt="6">
        <dgm:presLayoutVars/>
      </dgm:prSet>
      <dgm:spPr/>
    </dgm:pt>
    <dgm:pt modelId="{9FB73DDD-B766-463A-B789-078E9BEB665A}" type="pres">
      <dgm:prSet presAssocID="{211FCD88-40B2-4C70-8697-53AC4601F897}" presName="sibTrans" presStyleCnt="0"/>
      <dgm:spPr/>
    </dgm:pt>
    <dgm:pt modelId="{3A0971A8-98A1-4176-A460-A758221300E6}" type="pres">
      <dgm:prSet presAssocID="{C09D6AC1-B144-4BAB-9C15-C564D1AA417D}" presName="compNode" presStyleCnt="0"/>
      <dgm:spPr/>
    </dgm:pt>
    <dgm:pt modelId="{315FB8DE-D2A7-41B5-A75F-A9B3E3C0B5C1}" type="pres">
      <dgm:prSet presAssocID="{C09D6AC1-B144-4BAB-9C15-C564D1AA41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6DA335CB-2D1C-436E-86B8-60B8E5D02514}" type="pres">
      <dgm:prSet presAssocID="{C09D6AC1-B144-4BAB-9C15-C564D1AA417D}" presName="iconSpace" presStyleCnt="0"/>
      <dgm:spPr/>
    </dgm:pt>
    <dgm:pt modelId="{58DE9E81-CF95-44A0-9151-4B670957FA8B}" type="pres">
      <dgm:prSet presAssocID="{C09D6AC1-B144-4BAB-9C15-C564D1AA417D}" presName="parTx" presStyleLbl="revTx" presStyleIdx="2" presStyleCnt="6">
        <dgm:presLayoutVars>
          <dgm:chMax val="0"/>
          <dgm:chPref val="0"/>
        </dgm:presLayoutVars>
      </dgm:prSet>
      <dgm:spPr/>
    </dgm:pt>
    <dgm:pt modelId="{4893E061-A3A6-4CB0-A06A-F79E3AC5E4F8}" type="pres">
      <dgm:prSet presAssocID="{C09D6AC1-B144-4BAB-9C15-C564D1AA417D}" presName="txSpace" presStyleCnt="0"/>
      <dgm:spPr/>
    </dgm:pt>
    <dgm:pt modelId="{D586932B-7BF6-4125-92E3-F39046E4106B}" type="pres">
      <dgm:prSet presAssocID="{C09D6AC1-B144-4BAB-9C15-C564D1AA417D}" presName="desTx" presStyleLbl="revTx" presStyleIdx="3" presStyleCnt="6">
        <dgm:presLayoutVars/>
      </dgm:prSet>
      <dgm:spPr/>
    </dgm:pt>
    <dgm:pt modelId="{B3AEB54F-94D8-49F8-9D74-35B0EF3B8D45}" type="pres">
      <dgm:prSet presAssocID="{BD11FBB5-6410-4E0B-8651-6F98E2F3C083}" presName="sibTrans" presStyleCnt="0"/>
      <dgm:spPr/>
    </dgm:pt>
    <dgm:pt modelId="{25B3C7E3-BF27-4BCA-A521-FB9BD45F5F93}" type="pres">
      <dgm:prSet presAssocID="{CF9C2C0A-282C-47B8-ACDA-DB5AA2AA8368}" presName="compNode" presStyleCnt="0"/>
      <dgm:spPr/>
    </dgm:pt>
    <dgm:pt modelId="{E8B8C447-6CA0-4923-8478-CA45798AB858}" type="pres">
      <dgm:prSet presAssocID="{CF9C2C0A-282C-47B8-ACDA-DB5AA2AA83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79322F3-AC0C-4C4E-80C0-B4B181705D8D}" type="pres">
      <dgm:prSet presAssocID="{CF9C2C0A-282C-47B8-ACDA-DB5AA2AA8368}" presName="iconSpace" presStyleCnt="0"/>
      <dgm:spPr/>
    </dgm:pt>
    <dgm:pt modelId="{C722744B-223A-4C4F-A00E-25D9076D59CA}" type="pres">
      <dgm:prSet presAssocID="{CF9C2C0A-282C-47B8-ACDA-DB5AA2AA8368}" presName="parTx" presStyleLbl="revTx" presStyleIdx="4" presStyleCnt="6">
        <dgm:presLayoutVars>
          <dgm:chMax val="0"/>
          <dgm:chPref val="0"/>
        </dgm:presLayoutVars>
      </dgm:prSet>
      <dgm:spPr/>
    </dgm:pt>
    <dgm:pt modelId="{BD1D3495-53CD-4CD9-80A2-F8B0EF50CAD6}" type="pres">
      <dgm:prSet presAssocID="{CF9C2C0A-282C-47B8-ACDA-DB5AA2AA8368}" presName="txSpace" presStyleCnt="0"/>
      <dgm:spPr/>
    </dgm:pt>
    <dgm:pt modelId="{8D12EC64-72BD-4ECD-A878-A58132498460}" type="pres">
      <dgm:prSet presAssocID="{CF9C2C0A-282C-47B8-ACDA-DB5AA2AA8368}" presName="desTx" presStyleLbl="revTx" presStyleIdx="5" presStyleCnt="6">
        <dgm:presLayoutVars/>
      </dgm:prSet>
      <dgm:spPr/>
    </dgm:pt>
  </dgm:ptLst>
  <dgm:cxnLst>
    <dgm:cxn modelId="{86AD2B05-01E2-44E8-A87F-7CE4EDF537B2}" type="presOf" srcId="{E1B82E0A-FA7E-4097-A53A-B05AB3408C2F}" destId="{8D12EC64-72BD-4ECD-A878-A58132498460}" srcOrd="0" destOrd="0" presId="urn:microsoft.com/office/officeart/2018/2/layout/IconLabelDescriptionList"/>
    <dgm:cxn modelId="{67A5CE27-CA91-4130-A682-79B985FEC9E2}" type="presOf" srcId="{C09D6AC1-B144-4BAB-9C15-C564D1AA417D}" destId="{58DE9E81-CF95-44A0-9151-4B670957FA8B}" srcOrd="0" destOrd="0" presId="urn:microsoft.com/office/officeart/2018/2/layout/IconLabelDescriptionList"/>
    <dgm:cxn modelId="{99A5D636-1F66-40A8-8F5B-91E20B66B042}" srcId="{CF9C2C0A-282C-47B8-ACDA-DB5AA2AA8368}" destId="{7EAAA3F5-7233-487D-8CBF-120708994F9C}" srcOrd="1" destOrd="0" parTransId="{05BC3326-AA48-4012-9349-59129A259EF4}" sibTransId="{DA408896-0E9E-4274-A263-F8A184DB368E}"/>
    <dgm:cxn modelId="{2B899164-0BAA-4139-919C-4AB780CF5788}" type="presOf" srcId="{E6EFE502-D15C-4DB6-B265-E6456BF3A334}" destId="{8D12EC64-72BD-4ECD-A878-A58132498460}" srcOrd="0" destOrd="2" presId="urn:microsoft.com/office/officeart/2018/2/layout/IconLabelDescriptionList"/>
    <dgm:cxn modelId="{2B2A024A-BF47-4B8A-BF1B-5DD9EE6F38B7}" type="presOf" srcId="{7EAAA3F5-7233-487D-8CBF-120708994F9C}" destId="{8D12EC64-72BD-4ECD-A878-A58132498460}" srcOrd="0" destOrd="1" presId="urn:microsoft.com/office/officeart/2018/2/layout/IconLabelDescriptionList"/>
    <dgm:cxn modelId="{D69A9180-F6B6-405C-9AB6-7B1D713FCBD2}" type="presOf" srcId="{737EF72F-6ACB-4066-B0C7-C34DFA42723A}" destId="{482FD92E-9F74-41FD-B78F-0826AF6A85F7}" srcOrd="0" destOrd="0" presId="urn:microsoft.com/office/officeart/2018/2/layout/IconLabelDescriptionList"/>
    <dgm:cxn modelId="{294A2B84-3B03-4CC1-B4ED-C80BABECF207}" type="presOf" srcId="{CF9C2C0A-282C-47B8-ACDA-DB5AA2AA8368}" destId="{C722744B-223A-4C4F-A00E-25D9076D59CA}" srcOrd="0" destOrd="0" presId="urn:microsoft.com/office/officeart/2018/2/layout/IconLabelDescriptionList"/>
    <dgm:cxn modelId="{758D1AA1-DE5B-4D12-96BE-1985128D461A}" type="presOf" srcId="{5897D726-2483-4AC0-942A-41530311262B}" destId="{8D12EC64-72BD-4ECD-A878-A58132498460}" srcOrd="0" destOrd="3" presId="urn:microsoft.com/office/officeart/2018/2/layout/IconLabelDescriptionList"/>
    <dgm:cxn modelId="{954D08A6-152F-4C6F-9935-23DE7BD58798}" srcId="{CF9C2C0A-282C-47B8-ACDA-DB5AA2AA8368}" destId="{E1B82E0A-FA7E-4097-A53A-B05AB3408C2F}" srcOrd="0" destOrd="0" parTransId="{1F7D109C-206D-4433-946A-22F2474A0B7C}" sibTransId="{63DA51B8-C72F-4956-821E-73413D396054}"/>
    <dgm:cxn modelId="{73DAE1BE-7F07-4C9E-91A8-96D266BAADD6}" srcId="{737EF72F-6ACB-4066-B0C7-C34DFA42723A}" destId="{CF9C2C0A-282C-47B8-ACDA-DB5AA2AA8368}" srcOrd="2" destOrd="0" parTransId="{7CA92CF7-847E-4310-9409-7772E5459F26}" sibTransId="{89F0F0C6-C68B-4680-9B4E-EDED088C5C5B}"/>
    <dgm:cxn modelId="{C1C8E1CF-C85B-4B23-914A-D38E16EFF841}" srcId="{737EF72F-6ACB-4066-B0C7-C34DFA42723A}" destId="{C09D6AC1-B144-4BAB-9C15-C564D1AA417D}" srcOrd="1" destOrd="0" parTransId="{94A88FF2-88CB-47D1-9273-F0FF15CE562C}" sibTransId="{BD11FBB5-6410-4E0B-8651-6F98E2F3C083}"/>
    <dgm:cxn modelId="{0E14E0DF-FCFB-4063-828F-3140D6BEC694}" srcId="{CF9C2C0A-282C-47B8-ACDA-DB5AA2AA8368}" destId="{5897D726-2483-4AC0-942A-41530311262B}" srcOrd="3" destOrd="0" parTransId="{D83684F9-4F26-493B-A9DC-5A72A783F470}" sibTransId="{4962DFE2-94D0-4517-9027-2ED3626230E4}"/>
    <dgm:cxn modelId="{BADCE0E6-AF10-4AC0-ADF8-DD6565FC442C}" type="presOf" srcId="{E237ABB2-84BA-4C5F-9F25-A910BF48A71F}" destId="{B1B4B1CE-3AC4-4808-B52F-42263B47E4DD}" srcOrd="0" destOrd="0" presId="urn:microsoft.com/office/officeart/2018/2/layout/IconLabelDescriptionList"/>
    <dgm:cxn modelId="{2C07B0E9-4E29-4183-BFF8-6DFC498CB151}" srcId="{737EF72F-6ACB-4066-B0C7-C34DFA42723A}" destId="{E237ABB2-84BA-4C5F-9F25-A910BF48A71F}" srcOrd="0" destOrd="0" parTransId="{0C97574B-DD0F-48B9-8F3A-28CDAEF7BA9C}" sibTransId="{211FCD88-40B2-4C70-8697-53AC4601F897}"/>
    <dgm:cxn modelId="{3BFFD7FE-4EF3-4126-B111-5C9DD62D3F4A}" srcId="{CF9C2C0A-282C-47B8-ACDA-DB5AA2AA8368}" destId="{E6EFE502-D15C-4DB6-B265-E6456BF3A334}" srcOrd="2" destOrd="0" parTransId="{50A0B8AD-AD2B-41BA-B6E4-C950FF2AB37D}" sibTransId="{5308AA18-19A4-4EF3-A3F0-34663D43A1F4}"/>
    <dgm:cxn modelId="{39ADAF73-1DB6-4D78-89B9-BA86031E3FD3}" type="presParOf" srcId="{482FD92E-9F74-41FD-B78F-0826AF6A85F7}" destId="{89E77CC8-7774-40E9-ACBF-5B99452AF7ED}" srcOrd="0" destOrd="0" presId="urn:microsoft.com/office/officeart/2018/2/layout/IconLabelDescriptionList"/>
    <dgm:cxn modelId="{37ED2813-E80E-4412-A02F-5DC68E7303BC}" type="presParOf" srcId="{89E77CC8-7774-40E9-ACBF-5B99452AF7ED}" destId="{9BD2E3ED-194C-43C5-A95A-6DEF53C8DA2B}" srcOrd="0" destOrd="0" presId="urn:microsoft.com/office/officeart/2018/2/layout/IconLabelDescriptionList"/>
    <dgm:cxn modelId="{29ED9458-56B4-40C7-AFDD-CBC10C8F183D}" type="presParOf" srcId="{89E77CC8-7774-40E9-ACBF-5B99452AF7ED}" destId="{1502005B-A25C-43CE-8C27-662742B61035}" srcOrd="1" destOrd="0" presId="urn:microsoft.com/office/officeart/2018/2/layout/IconLabelDescriptionList"/>
    <dgm:cxn modelId="{F3E3B702-644B-4D8D-9A03-C670D237835D}" type="presParOf" srcId="{89E77CC8-7774-40E9-ACBF-5B99452AF7ED}" destId="{B1B4B1CE-3AC4-4808-B52F-42263B47E4DD}" srcOrd="2" destOrd="0" presId="urn:microsoft.com/office/officeart/2018/2/layout/IconLabelDescriptionList"/>
    <dgm:cxn modelId="{6EEA094E-7F0A-4116-B1C6-3012914BB00D}" type="presParOf" srcId="{89E77CC8-7774-40E9-ACBF-5B99452AF7ED}" destId="{5E8B7980-6D1A-4E80-A2C2-25AB3E5FBFCF}" srcOrd="3" destOrd="0" presId="urn:microsoft.com/office/officeart/2018/2/layout/IconLabelDescriptionList"/>
    <dgm:cxn modelId="{9A694A28-2C6A-4766-9809-2046AA3FE453}" type="presParOf" srcId="{89E77CC8-7774-40E9-ACBF-5B99452AF7ED}" destId="{6F9905AD-AF7E-48FA-B6A8-3FD75057CE92}" srcOrd="4" destOrd="0" presId="urn:microsoft.com/office/officeart/2018/2/layout/IconLabelDescriptionList"/>
    <dgm:cxn modelId="{8B15D800-0338-4EFD-B81D-6AA7122963BA}" type="presParOf" srcId="{482FD92E-9F74-41FD-B78F-0826AF6A85F7}" destId="{9FB73DDD-B766-463A-B789-078E9BEB665A}" srcOrd="1" destOrd="0" presId="urn:microsoft.com/office/officeart/2018/2/layout/IconLabelDescriptionList"/>
    <dgm:cxn modelId="{2CEC31E3-F96D-4B87-BA42-4A60A2C4DA63}" type="presParOf" srcId="{482FD92E-9F74-41FD-B78F-0826AF6A85F7}" destId="{3A0971A8-98A1-4176-A460-A758221300E6}" srcOrd="2" destOrd="0" presId="urn:microsoft.com/office/officeart/2018/2/layout/IconLabelDescriptionList"/>
    <dgm:cxn modelId="{91DEEE88-F623-488F-AABE-3857756A8086}" type="presParOf" srcId="{3A0971A8-98A1-4176-A460-A758221300E6}" destId="{315FB8DE-D2A7-41B5-A75F-A9B3E3C0B5C1}" srcOrd="0" destOrd="0" presId="urn:microsoft.com/office/officeart/2018/2/layout/IconLabelDescriptionList"/>
    <dgm:cxn modelId="{280AB2A1-89C5-4D66-AF48-9ED05719ABE0}" type="presParOf" srcId="{3A0971A8-98A1-4176-A460-A758221300E6}" destId="{6DA335CB-2D1C-436E-86B8-60B8E5D02514}" srcOrd="1" destOrd="0" presId="urn:microsoft.com/office/officeart/2018/2/layout/IconLabelDescriptionList"/>
    <dgm:cxn modelId="{855E4151-0222-496A-8C74-39C2053C89F7}" type="presParOf" srcId="{3A0971A8-98A1-4176-A460-A758221300E6}" destId="{58DE9E81-CF95-44A0-9151-4B670957FA8B}" srcOrd="2" destOrd="0" presId="urn:microsoft.com/office/officeart/2018/2/layout/IconLabelDescriptionList"/>
    <dgm:cxn modelId="{5591D4CE-C4A8-467F-A23A-D509DF9FAFA1}" type="presParOf" srcId="{3A0971A8-98A1-4176-A460-A758221300E6}" destId="{4893E061-A3A6-4CB0-A06A-F79E3AC5E4F8}" srcOrd="3" destOrd="0" presId="urn:microsoft.com/office/officeart/2018/2/layout/IconLabelDescriptionList"/>
    <dgm:cxn modelId="{ABA32980-5221-4B7E-923C-1FC207668FA0}" type="presParOf" srcId="{3A0971A8-98A1-4176-A460-A758221300E6}" destId="{D586932B-7BF6-4125-92E3-F39046E4106B}" srcOrd="4" destOrd="0" presId="urn:microsoft.com/office/officeart/2018/2/layout/IconLabelDescriptionList"/>
    <dgm:cxn modelId="{38DBEE4E-56A0-4012-8014-50483F5CCB07}" type="presParOf" srcId="{482FD92E-9F74-41FD-B78F-0826AF6A85F7}" destId="{B3AEB54F-94D8-49F8-9D74-35B0EF3B8D45}" srcOrd="3" destOrd="0" presId="urn:microsoft.com/office/officeart/2018/2/layout/IconLabelDescriptionList"/>
    <dgm:cxn modelId="{806D1116-5058-44E6-B1E1-3C47463031E1}" type="presParOf" srcId="{482FD92E-9F74-41FD-B78F-0826AF6A85F7}" destId="{25B3C7E3-BF27-4BCA-A521-FB9BD45F5F93}" srcOrd="4" destOrd="0" presId="urn:microsoft.com/office/officeart/2018/2/layout/IconLabelDescriptionList"/>
    <dgm:cxn modelId="{8FCD7644-7D52-404C-8772-DFA0E3DFE5F1}" type="presParOf" srcId="{25B3C7E3-BF27-4BCA-A521-FB9BD45F5F93}" destId="{E8B8C447-6CA0-4923-8478-CA45798AB858}" srcOrd="0" destOrd="0" presId="urn:microsoft.com/office/officeart/2018/2/layout/IconLabelDescriptionList"/>
    <dgm:cxn modelId="{68F594F0-22C2-4298-988B-16A21D93C869}" type="presParOf" srcId="{25B3C7E3-BF27-4BCA-A521-FB9BD45F5F93}" destId="{279322F3-AC0C-4C4E-80C0-B4B181705D8D}" srcOrd="1" destOrd="0" presId="urn:microsoft.com/office/officeart/2018/2/layout/IconLabelDescriptionList"/>
    <dgm:cxn modelId="{0F5AD6CE-70B6-41BE-BC2A-4EF03F9580B4}" type="presParOf" srcId="{25B3C7E3-BF27-4BCA-A521-FB9BD45F5F93}" destId="{C722744B-223A-4C4F-A00E-25D9076D59CA}" srcOrd="2" destOrd="0" presId="urn:microsoft.com/office/officeart/2018/2/layout/IconLabelDescriptionList"/>
    <dgm:cxn modelId="{7FB82CC0-4C98-436C-9DEA-BF147BF52EDB}" type="presParOf" srcId="{25B3C7E3-BF27-4BCA-A521-FB9BD45F5F93}" destId="{BD1D3495-53CD-4CD9-80A2-F8B0EF50CAD6}" srcOrd="3" destOrd="0" presId="urn:microsoft.com/office/officeart/2018/2/layout/IconLabelDescriptionList"/>
    <dgm:cxn modelId="{98185D91-47AF-49B6-B0E4-A2C479606BC1}" type="presParOf" srcId="{25B3C7E3-BF27-4BCA-A521-FB9BD45F5F93}" destId="{8D12EC64-72BD-4ECD-A878-A5813249846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2E3ED-194C-43C5-A95A-6DEF53C8DA2B}">
      <dsp:nvSpPr>
        <dsp:cNvPr id="0" name=""/>
        <dsp:cNvSpPr/>
      </dsp:nvSpPr>
      <dsp:spPr>
        <a:xfrm>
          <a:off x="4145" y="507404"/>
          <a:ext cx="1071984" cy="1071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4B1CE-3AC4-4808-B52F-42263B47E4DD}">
      <dsp:nvSpPr>
        <dsp:cNvPr id="0" name=""/>
        <dsp:cNvSpPr/>
      </dsp:nvSpPr>
      <dsp:spPr>
        <a:xfrm>
          <a:off x="4145" y="1690276"/>
          <a:ext cx="3062812" cy="45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Total Registered Users:</a:t>
          </a:r>
          <a:br>
            <a:rPr lang="en-US" sz="1700" kern="1200" dirty="0"/>
          </a:br>
          <a:r>
            <a:rPr lang="en-US" sz="1700" kern="1200" dirty="0"/>
            <a:t> 10,334 </a:t>
          </a:r>
        </a:p>
      </dsp:txBody>
      <dsp:txXfrm>
        <a:off x="4145" y="1690276"/>
        <a:ext cx="3062812" cy="459421"/>
      </dsp:txXfrm>
    </dsp:sp>
    <dsp:sp modelId="{6F9905AD-AF7E-48FA-B6A8-3FD75057CE92}">
      <dsp:nvSpPr>
        <dsp:cNvPr id="0" name=""/>
        <dsp:cNvSpPr/>
      </dsp:nvSpPr>
      <dsp:spPr>
        <a:xfrm>
          <a:off x="4145" y="2201273"/>
          <a:ext cx="3062812" cy="88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FB8DE-D2A7-41B5-A75F-A9B3E3C0B5C1}">
      <dsp:nvSpPr>
        <dsp:cNvPr id="0" name=""/>
        <dsp:cNvSpPr/>
      </dsp:nvSpPr>
      <dsp:spPr>
        <a:xfrm>
          <a:off x="3602949" y="507404"/>
          <a:ext cx="1071984" cy="1071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E9E81-CF95-44A0-9151-4B670957FA8B}">
      <dsp:nvSpPr>
        <dsp:cNvPr id="0" name=""/>
        <dsp:cNvSpPr/>
      </dsp:nvSpPr>
      <dsp:spPr>
        <a:xfrm>
          <a:off x="3602949" y="1690276"/>
          <a:ext cx="3062812" cy="45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Total Registered Barcodes: 12,932</a:t>
          </a:r>
        </a:p>
      </dsp:txBody>
      <dsp:txXfrm>
        <a:off x="3602949" y="1690276"/>
        <a:ext cx="3062812" cy="459421"/>
      </dsp:txXfrm>
    </dsp:sp>
    <dsp:sp modelId="{D586932B-7BF6-4125-92E3-F39046E4106B}">
      <dsp:nvSpPr>
        <dsp:cNvPr id="0" name=""/>
        <dsp:cNvSpPr/>
      </dsp:nvSpPr>
      <dsp:spPr>
        <a:xfrm>
          <a:off x="3602949" y="2201273"/>
          <a:ext cx="3062812" cy="88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8C447-6CA0-4923-8478-CA45798AB858}">
      <dsp:nvSpPr>
        <dsp:cNvPr id="0" name=""/>
        <dsp:cNvSpPr/>
      </dsp:nvSpPr>
      <dsp:spPr>
        <a:xfrm>
          <a:off x="7201754" y="507404"/>
          <a:ext cx="1071984" cy="10719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2744B-223A-4C4F-A00E-25D9076D59CA}">
      <dsp:nvSpPr>
        <dsp:cNvPr id="0" name=""/>
        <dsp:cNvSpPr/>
      </dsp:nvSpPr>
      <dsp:spPr>
        <a:xfrm>
          <a:off x="7201754" y="1690276"/>
          <a:ext cx="3062812" cy="45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Top Keywords (August Usage):</a:t>
          </a:r>
        </a:p>
      </dsp:txBody>
      <dsp:txXfrm>
        <a:off x="7201754" y="1690276"/>
        <a:ext cx="3062812" cy="459421"/>
      </dsp:txXfrm>
    </dsp:sp>
    <dsp:sp modelId="{8D12EC64-72BD-4ECD-A878-A58132498460}">
      <dsp:nvSpPr>
        <dsp:cNvPr id="0" name=""/>
        <dsp:cNvSpPr/>
      </dsp:nvSpPr>
      <dsp:spPr>
        <a:xfrm>
          <a:off x="7201754" y="2201273"/>
          <a:ext cx="3062812" cy="88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MYBOOK: 414 times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RA (Renew All): 255 times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STOP: 124 times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HELP: 85 times </a:t>
          </a:r>
        </a:p>
      </dsp:txBody>
      <dsp:txXfrm>
        <a:off x="7201754" y="2201273"/>
        <a:ext cx="3062812" cy="88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0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2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8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1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48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5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2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982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9/7/2025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0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din.nodak.edu/training/circulation-holds-ill/leap-direct-printer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din.nodak.edu/events/announcement/almaprimo-ve-august-feature-release-highlight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Places to View Fall Foliage in North Dakota">
            <a:extLst>
              <a:ext uri="{FF2B5EF4-FFF2-40B4-BE49-F238E27FC236}">
                <a16:creationId xmlns:a16="http://schemas.microsoft.com/office/drawing/2014/main" id="{F8B3C2BE-BD37-9A93-865C-A546C69B547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r="-1" b="-1"/>
          <a:stretch>
            <a:fillRect/>
          </a:stretch>
        </p:blipFill>
        <p:spPr bwMode="auto">
          <a:xfrm>
            <a:off x="20" y="2267712"/>
            <a:ext cx="6571449" cy="459028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/>
          <a:p>
            <a:r>
              <a:rPr lang="en-US" dirty="0"/>
              <a:t>ODIN Director’s Report</a:t>
            </a:r>
          </a:p>
          <a:p>
            <a:r>
              <a:rPr lang="en-US" dirty="0"/>
              <a:t>Jason Bedsaul</a:t>
            </a:r>
            <a:br>
              <a:rPr lang="en-US" dirty="0"/>
            </a:br>
            <a:r>
              <a:rPr lang="en-US" dirty="0"/>
              <a:t>September 8,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anchor="ctr">
            <a:normAutofit/>
          </a:bodyPr>
          <a:lstStyle/>
          <a:p>
            <a:r>
              <a:rPr lang="en-US" dirty="0"/>
              <a:t>Fall 2025 OAC Meeting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FB22-CD51-AA06-46A5-EEE98A1F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anchor="ctr">
            <a:normAutofit/>
          </a:bodyPr>
          <a:lstStyle/>
          <a:p>
            <a:r>
              <a:rPr lang="en-US" dirty="0"/>
              <a:t>QZ Tray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D8ED-C47C-93E2-D4A4-E2202488E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3152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/>
              <a:t>New direct-to-printer functionality in LEAP</a:t>
            </a:r>
          </a:p>
          <a:p>
            <a:pPr marL="73152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Requires a client and cert install on each Workstation</a:t>
            </a:r>
          </a:p>
          <a:p>
            <a:pPr marL="73152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https://www.odin.nodak.edu/training/circulation-holds-ill/leap-direct-printer</a:t>
            </a:r>
            <a:r>
              <a:rPr lang="en-US" dirty="0"/>
              <a:t> </a:t>
            </a:r>
          </a:p>
        </p:txBody>
      </p:sp>
      <p:pic>
        <p:nvPicPr>
          <p:cNvPr id="4" name="Picture Placeholder 3" descr="qz | Home">
            <a:extLst>
              <a:ext uri="{FF2B5EF4-FFF2-40B4-BE49-F238E27FC236}">
                <a16:creationId xmlns:a16="http://schemas.microsoft.com/office/drawing/2014/main" id="{FB09CFB4-6CF8-5DC7-6342-FBECCB953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6412992" y="3060885"/>
            <a:ext cx="4815840" cy="2638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37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526E-0CB0-2DF6-3689-50D39CBD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anchor="ctr">
            <a:normAutofit/>
          </a:bodyPr>
          <a:lstStyle/>
          <a:p>
            <a:r>
              <a:rPr lang="en-US" sz="5600"/>
              <a:t>Polaris Client to Web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3322-185B-EF1D-53C2-93A16F523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Functional Transition will be effectively complete with next release (8.0)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Remaining points of concern:</a:t>
            </a:r>
          </a:p>
          <a:p>
            <a:pPr marL="742950" lvl="1" indent="-28575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Web access to canned reports</a:t>
            </a:r>
          </a:p>
          <a:p>
            <a:pPr marL="742950" lvl="1" indent="-28575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Cataloging workflows</a:t>
            </a:r>
          </a:p>
          <a:p>
            <a:pPr marL="742950" lvl="1" indent="-28575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System Administration tasks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No timetable yet; tentative plans for early 2027</a:t>
            </a:r>
          </a:p>
        </p:txBody>
      </p:sp>
      <p:pic>
        <p:nvPicPr>
          <p:cNvPr id="5" name="Content Placeholder 4" descr="Polaris 5.0 ILS">
            <a:extLst>
              <a:ext uri="{FF2B5EF4-FFF2-40B4-BE49-F238E27FC236}">
                <a16:creationId xmlns:a16="http://schemas.microsoft.com/office/drawing/2014/main" id="{C1AA7044-3202-1B91-542B-20B03D420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5711" b="1"/>
          <a:stretch>
            <a:fillRect/>
          </a:stretch>
        </p:blipFill>
        <p:spPr>
          <a:xfrm>
            <a:off x="6412992" y="2583371"/>
            <a:ext cx="4815840" cy="3593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68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2CAC-9986-9877-817F-688F6DB4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Vega LX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019EA-E7AA-3074-4467-BA6671B13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Rolling migration continues…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Improves delivery, security, and insights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Included with our Polaris Subscription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Flexible templates: ‘set and forget’ or use for marketing / outreach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5123C-BEDA-B2D8-A19D-181558870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Live:</a:t>
            </a:r>
            <a:r>
              <a:rPr lang="en-US" dirty="0"/>
              <a:t> Divide County, Dickinson High School, Dickinson Area Public, McKenzie Public, Grand Forks Public, Leach Public, West Fargo Public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Setup and working on templates</a:t>
            </a:r>
            <a:r>
              <a:rPr lang="en-US" dirty="0"/>
              <a:t>: NDSL, Carrington City, Kidder County, Cavalier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Setting up walk-thru meeting</a:t>
            </a:r>
            <a:r>
              <a:rPr lang="en-US" dirty="0"/>
              <a:t>: Bowman, Grafton Public, Grafton Schools, Velva, Harvey, </a:t>
            </a:r>
            <a:r>
              <a:rPr lang="en-US" dirty="0" err="1"/>
              <a:t>McVille</a:t>
            </a:r>
            <a:r>
              <a:rPr lang="en-US" dirty="0"/>
              <a:t>, and Lakota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Libraries next on the schedule</a:t>
            </a:r>
            <a:r>
              <a:rPr lang="en-US" dirty="0"/>
              <a:t>: New England, Carrington Schools</a:t>
            </a:r>
          </a:p>
        </p:txBody>
      </p:sp>
    </p:spTree>
    <p:extLst>
      <p:ext uri="{BB962C8B-B14F-4D97-AF65-F5344CB8AC3E}">
        <p14:creationId xmlns:p14="http://schemas.microsoft.com/office/powerpoint/2010/main" val="147857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D03C-9ECE-A1F9-3EA1-5F78FC44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Shoutbomb</a:t>
            </a:r>
            <a:r>
              <a:rPr lang="en-US" dirty="0"/>
              <a:t> Go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773F6-297B-B174-82D6-B580B42C39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457200">
              <a:buChar char="•"/>
            </a:pPr>
            <a:r>
              <a:rPr lang="en-US" dirty="0"/>
              <a:t>Went Live August 13th </a:t>
            </a:r>
          </a:p>
          <a:p>
            <a:pPr marL="457200" indent="-457200">
              <a:buChar char="•"/>
            </a:pPr>
            <a:r>
              <a:rPr lang="en-US" dirty="0"/>
              <a:t>Text Notices (SMS) Solution for Polaris</a:t>
            </a:r>
          </a:p>
          <a:p>
            <a:pPr marL="457200" indent="-457200">
              <a:buChar char="•"/>
            </a:pPr>
            <a:r>
              <a:rPr lang="en-US" dirty="0"/>
              <a:t>Automated patron feed from Polaris to Shoutbomb</a:t>
            </a:r>
          </a:p>
          <a:p>
            <a:pPr marL="457200" indent="-457200">
              <a:buChar char="•"/>
            </a:pPr>
            <a:r>
              <a:rPr lang="en-US" dirty="0"/>
              <a:t>Opt-Outs and Invalid reports will be compiled and sent out monthly now</a:t>
            </a:r>
          </a:p>
          <a:p>
            <a:pPr marL="457200" indent="-457200">
              <a:buChar char="•"/>
            </a:pPr>
            <a:r>
              <a:rPr lang="en-US" dirty="0"/>
              <a:t>Still working out a few hiccups</a:t>
            </a:r>
          </a:p>
          <a:p>
            <a:pPr marL="457200" indent="-457200">
              <a:buChar char="•"/>
            </a:pPr>
            <a:r>
              <a:rPr lang="en-US" dirty="0"/>
              <a:t>Library Usage Reports and “Broadcast” functionality will come later this Fall</a:t>
            </a:r>
          </a:p>
        </p:txBody>
      </p:sp>
      <p:pic>
        <p:nvPicPr>
          <p:cNvPr id="1026" name="Picture 2" descr="SMS at Your Library - Shoutbomb">
            <a:extLst>
              <a:ext uri="{FF2B5EF4-FFF2-40B4-BE49-F238E27FC236}">
                <a16:creationId xmlns:a16="http://schemas.microsoft.com/office/drawing/2014/main" id="{1B4D9B88-AB05-7AFC-EF7F-A5D75A075A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6" y="3903596"/>
            <a:ext cx="3334215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1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2927-BC47-E228-54E9-8676AC17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anchor="ctr">
            <a:normAutofit/>
          </a:bodyPr>
          <a:lstStyle/>
          <a:p>
            <a:r>
              <a:rPr lang="en-US" sz="6100" err="1"/>
              <a:t>ShoutBomb</a:t>
            </a:r>
            <a:r>
              <a:rPr lang="en-US" sz="6100"/>
              <a:t> By The Numbers</a:t>
            </a: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A219CE4A-4645-8DC0-966E-5E4214D2E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387452"/>
              </p:ext>
            </p:extLst>
          </p:nvPr>
        </p:nvGraphicFramePr>
        <p:xfrm>
          <a:off x="960120" y="2587752"/>
          <a:ext cx="10268712" cy="35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6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3DE6-6074-04C2-6549-8EBA7427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Discovery/Mobile 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4E3B-E6CB-63E9-168A-55AAC7AA8D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improving the Patron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Replacement for the Power PAC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Mobile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RFP Members: Susan Moberg (DIZ), Renee Newton (DIP), Steve Hammel (NDL), Tonya Palmer (NGF), Lynn Wolf (ODIN), Jess Leraas (SFD)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90E70-6A04-9E95-6F33-1AE8C62A92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Tentative Timeline: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September: RFP requirements drafted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October: RFP issued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Mid-November: Responses due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Late November: Responses reviewed and finalists selected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December: Finalist demos and selection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January – June: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116847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0B80-E948-BC33-454A-2D2D70C7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Enhancing the User Experience</a:t>
            </a:r>
          </a:p>
        </p:txBody>
      </p:sp>
      <p:pic>
        <p:nvPicPr>
          <p:cNvPr id="2052" name="Picture 4" descr="We're excited to introduce Vega Discover, our brand-new online catalog at  West Babylon Public Library! With a simple, clean design and user-friendly  interface, Vega Discover makes it easier than ever to search">
            <a:extLst>
              <a:ext uri="{FF2B5EF4-FFF2-40B4-BE49-F238E27FC236}">
                <a16:creationId xmlns:a16="http://schemas.microsoft.com/office/drawing/2014/main" id="{C8AA95D5-1ED9-9473-08C3-13275ED171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91" y="3367141"/>
            <a:ext cx="2643241" cy="2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Aspen LiDA - Apps on Google Play">
            <a:extLst>
              <a:ext uri="{FF2B5EF4-FFF2-40B4-BE49-F238E27FC236}">
                <a16:creationId xmlns:a16="http://schemas.microsoft.com/office/drawing/2014/main" id="{2B9B5FF9-CB4D-D9F0-F545-82D251E3D7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733782" cy="27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BiblioCore Discovery Layer | BiblioCommons">
            <a:extLst>
              <a:ext uri="{FF2B5EF4-FFF2-40B4-BE49-F238E27FC236}">
                <a16:creationId xmlns:a16="http://schemas.microsoft.com/office/drawing/2014/main" id="{6F5257B1-250F-1408-372A-5E31B9BA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939"/>
            <a:ext cx="5745240" cy="301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spen Discovery - Westlake Porter Public Library">
            <a:extLst>
              <a:ext uri="{FF2B5EF4-FFF2-40B4-BE49-F238E27FC236}">
                <a16:creationId xmlns:a16="http://schemas.microsoft.com/office/drawing/2014/main" id="{DF98188B-799B-690D-A5D7-D398F02B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41" y="3036939"/>
            <a:ext cx="5045597" cy="21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CF7B87-A39B-430F-2824-E5CBB33BC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255" y="3613907"/>
            <a:ext cx="1076795" cy="23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E6E2-FE3F-277D-C741-16B4F655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Shared E-Resources (SER)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95A55-ABA8-10E5-EEB2-4F1E843FC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Minitex</a:t>
            </a:r>
            <a:r>
              <a:rPr lang="en-US" dirty="0"/>
              <a:t>-led RFP for MN, SD, and ND for statewide e-resources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Selection for new list starting in FY27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Current Vendors: EBSCO, Gale, ProQuest, Capstone, Britannica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NDSL and ODIN are Funding Partners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ND Representatives: Laura Egan (UND), Al Peterson (NDSL), Leif Fritzell (NGF), Misti Frink (Bismarck Public Schools)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BCB745B-5F61-17FC-E962-933C4D8DAD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3939244"/>
            <a:ext cx="4814888" cy="8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FFAA-12A1-3D5A-2093-10F11E95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ODIN Billing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01FB-1B20-128C-16CA-49A16CEFC5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FY26 Bills went out late last week via 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Formula Explanations were attached for each bill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Academic Cost Sharing Formula in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Reach out directly to me with any questions or concerns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AB00C-C5C0-5E29-CA65-785372D4F4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Operational Billing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Alma/Primo: $551,459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Polaris: $219,616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Statewide Resources</a:t>
            </a:r>
          </a:p>
          <a:p>
            <a:pPr marL="731520" lvl="2" indent="-457200">
              <a:buFont typeface="Arial" panose="020B0604020202020204" pitchFamily="34" charset="0"/>
              <a:buChar char="•"/>
            </a:pPr>
            <a:r>
              <a:rPr lang="en-US" b="0" dirty="0"/>
              <a:t>Base Package: $179,526</a:t>
            </a:r>
          </a:p>
          <a:p>
            <a:pPr marL="731520" lvl="2" indent="-457200">
              <a:buFont typeface="Arial" panose="020B0604020202020204" pitchFamily="34" charset="0"/>
              <a:buChar char="•"/>
            </a:pPr>
            <a:r>
              <a:rPr lang="en-US" b="0" dirty="0"/>
              <a:t>ASC: $44,300</a:t>
            </a:r>
          </a:p>
        </p:txBody>
      </p:sp>
    </p:spTree>
    <p:extLst>
      <p:ext uri="{BB962C8B-B14F-4D97-AF65-F5344CB8AC3E}">
        <p14:creationId xmlns:p14="http://schemas.microsoft.com/office/powerpoint/2010/main" val="168750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2F97-EF4F-85AF-89D5-FB089C00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Group Elections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5A1D-F01E-117C-A182-5EFC7504EA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Current Terms end in December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2-year terms 2026-2027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Timeline: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October: Nominations open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November: Ballots go out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December OAC: New Chairs announced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50B7C-E7BB-3D05-8DB1-6C2F384294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OAC – Chair and Vice Chair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User Groups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Acquisitions, Discovery, Fulfillment, NDAC, Resource Management, Resource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PKS User Groups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Acquisitions, Cataloging, Circulation/ILL, Discovery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73152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F4C2-37D4-B0A5-A6EF-2F8DFF6E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anchor="ctr">
            <a:normAutofit/>
          </a:bodyPr>
          <a:lstStyle/>
          <a:p>
            <a:r>
              <a:rPr lang="en-US" dirty="0"/>
              <a:t>ODIN Office Updates	</a:t>
            </a:r>
          </a:p>
        </p:txBody>
      </p:sp>
      <p:pic>
        <p:nvPicPr>
          <p:cNvPr id="3074" name="Picture 2" descr="NDUS Office Staff | North Dakota University System">
            <a:extLst>
              <a:ext uri="{FF2B5EF4-FFF2-40B4-BE49-F238E27FC236}">
                <a16:creationId xmlns:a16="http://schemas.microsoft.com/office/drawing/2014/main" id="{AD21D4F0-DD4E-3CFB-3733-1B72AABBB7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626"/>
          <a:stretch>
            <a:fillRect/>
          </a:stretch>
        </p:blipFill>
        <p:spPr bwMode="auto">
          <a:xfrm>
            <a:off x="960120" y="2587752"/>
            <a:ext cx="4815840" cy="35935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3B46-1E64-0A47-7C72-40BC9ADB8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>
            <a:normAutofit/>
          </a:bodyPr>
          <a:lstStyle/>
          <a:p>
            <a:r>
              <a:rPr lang="en-US" dirty="0"/>
              <a:t>CIO - Corey Quirk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Former Deputy CIO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25 years with NDUS/UND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ODIN will continue to report to Corey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4754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tah Badlands Photography Workshop ...">
            <a:extLst>
              <a:ext uri="{FF2B5EF4-FFF2-40B4-BE49-F238E27FC236}">
                <a16:creationId xmlns:a16="http://schemas.microsoft.com/office/drawing/2014/main" id="{C19CEBFB-C747-E994-C467-F3686B5503F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" b="2"/>
          <a:stretch>
            <a:fillRect/>
          </a:stretch>
        </p:blipFill>
        <p:spPr bwMode="auto">
          <a:xfrm>
            <a:off x="20" y="2267712"/>
            <a:ext cx="6571449" cy="45902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24654-2928-EADE-3812-DB8DD8224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Jason Bedsaul​</a:t>
            </a:r>
          </a:p>
          <a:p>
            <a:pPr fontAlgn="base"/>
            <a:r>
              <a:rPr lang="en-US" dirty="0"/>
              <a:t>701-969-9135​</a:t>
            </a:r>
          </a:p>
          <a:p>
            <a:pPr fontAlgn="base"/>
            <a:r>
              <a:rPr lang="en-US" dirty="0"/>
              <a:t>Jason.Bedsaul@ndus.edu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516B9-436E-FB6A-2C3B-1239E401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4499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C632-FB6C-6C58-58C9-FEEEDEB8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NDLA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1110-6394-4C36-6C06-7AD28DF31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Alerus Center (Grand Forks, ND) Oct 1 - 3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ODIN is a Vendor/Sponsor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Schedule one-on-one training or help with any of the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sessions: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“Building the ILL Bridge” (Mary and Jason)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“What the WCAG is a VPAT?!?” (Jeremy and Jason)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2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1702-5660-77BB-7B43-3C632092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/ Primo Updates</a:t>
            </a:r>
          </a:p>
        </p:txBody>
      </p:sp>
      <p:pic>
        <p:nvPicPr>
          <p:cNvPr id="4" name="Content Placeholder 3" descr="Brand Resources - Ex Libris Knowledge Center">
            <a:extLst>
              <a:ext uri="{FF2B5EF4-FFF2-40B4-BE49-F238E27FC236}">
                <a16:creationId xmlns:a16="http://schemas.microsoft.com/office/drawing/2014/main" id="{F9F7D74D-DFDF-7EA0-ABB6-8FAE821C6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165" y="2587752"/>
            <a:ext cx="6880622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9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3B5D-137D-7D43-67B0-AF7BC9FD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Release -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A493-B003-0153-E782-58CBFEA8B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Installed on Production 8/3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Default new Title Search 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Several UX improvements to all the functional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https://www.odin.nodak.edu/events/announcement/almaprimo-ve-august-feature-release-highlights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Alma - Ex Libris Knowledge Center">
            <a:extLst>
              <a:ext uri="{FF2B5EF4-FFF2-40B4-BE49-F238E27FC236}">
                <a16:creationId xmlns:a16="http://schemas.microsoft.com/office/drawing/2014/main" id="{07C39A59-CD0A-AC32-7AD2-9456289CD4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3870325"/>
            <a:ext cx="4467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3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372E-51B3-3978-8A93-0A0120D3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Release - Primo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FAA2C-F9C8-4247-A7A4-20A166D7F8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More improvements to the Collection Discovery Pages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New Exact Title Search (requires setup and reindexing)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features added to NDE UI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Featured Newspapers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A-Z Journal Search/Browse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Database Search</a:t>
            </a:r>
          </a:p>
        </p:txBody>
      </p:sp>
      <p:pic>
        <p:nvPicPr>
          <p:cNvPr id="5122" name="Picture 2" descr="Primo - Ex Libris Knowledge Center">
            <a:extLst>
              <a:ext uri="{FF2B5EF4-FFF2-40B4-BE49-F238E27FC236}">
                <a16:creationId xmlns:a16="http://schemas.microsoft.com/office/drawing/2014/main" id="{4C3B7D05-D1E5-69F0-E6DA-DC8AE8A7BD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3870325"/>
            <a:ext cx="4467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0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B76E-6208-F472-7B44-D1EEC2CB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anchor="ctr">
            <a:normAutofit/>
          </a:bodyPr>
          <a:lstStyle/>
          <a:p>
            <a:r>
              <a:rPr lang="en-US" dirty="0"/>
              <a:t>New Discovery Experience</a:t>
            </a:r>
          </a:p>
        </p:txBody>
      </p:sp>
      <p:pic>
        <p:nvPicPr>
          <p:cNvPr id="6146" name="Picture 2" descr="How to use the Primo VE NDE Customization Package to change the Homepage - Ex  Libris Developer Network">
            <a:extLst>
              <a:ext uri="{FF2B5EF4-FFF2-40B4-BE49-F238E27FC236}">
                <a16:creationId xmlns:a16="http://schemas.microsoft.com/office/drawing/2014/main" id="{53EB2F35-0C99-5558-79E3-D9D21839B1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" y="2999994"/>
            <a:ext cx="4815840" cy="27691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0951D-81E9-0714-4244-10BCEBFEB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General release for consortia coming in November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ODIN Office will help create a ‘preview’ view 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Customization can be done ‘in the background’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Rolling implementation in Spring/Summer</a:t>
            </a:r>
          </a:p>
        </p:txBody>
      </p:sp>
    </p:spTree>
    <p:extLst>
      <p:ext uri="{BB962C8B-B14F-4D97-AF65-F5344CB8AC3E}">
        <p14:creationId xmlns:p14="http://schemas.microsoft.com/office/powerpoint/2010/main" val="417520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4775-7151-BEB8-8BAF-15FC7CC1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 Updates</a:t>
            </a:r>
          </a:p>
        </p:txBody>
      </p:sp>
      <p:pic>
        <p:nvPicPr>
          <p:cNvPr id="4" name="Content Placeholder 3" descr="Strategic Partner Directory - Innovative, a part of Clarivate - Members |  Michigan Library Association">
            <a:extLst>
              <a:ext uri="{FF2B5EF4-FFF2-40B4-BE49-F238E27FC236}">
                <a16:creationId xmlns:a16="http://schemas.microsoft.com/office/drawing/2014/main" id="{59E843E1-9C75-4003-8115-B249D1747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76" y="2955798"/>
            <a:ext cx="10058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9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628A-03D9-7E6C-588B-307BBB90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 7.8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9116-4AA8-199F-E34E-8F420886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Live August 16th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Highlights: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Polaris Web System Administration</a:t>
            </a:r>
          </a:p>
          <a:p>
            <a:pPr marL="1062990" lvl="3" indent="-285750">
              <a:buFont typeface="Arial" panose="020B0604020202020204" pitchFamily="34" charset="0"/>
              <a:buChar char="•"/>
            </a:pPr>
            <a:r>
              <a:rPr lang="en-US" b="0" dirty="0"/>
              <a:t>Significant push from client to cloud</a:t>
            </a:r>
          </a:p>
          <a:p>
            <a:pPr marL="1062990" lvl="3" indent="-285750">
              <a:buFont typeface="Arial" panose="020B0604020202020204" pitchFamily="34" charset="0"/>
              <a:buChar char="•"/>
            </a:pPr>
            <a:r>
              <a:rPr lang="en-US" dirty="0"/>
              <a:t>Additional permissions granularity and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Student Import in LEAP (CSV)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Import Profiles now editable from LEAP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Statistics – Renewals are now separate</a:t>
            </a:r>
          </a:p>
          <a:p>
            <a:pPr marL="731520"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04542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VTI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JuxtaposeVTI">
      <a:majorFont>
        <a:latin typeface="Franklin Gothic Demi Cond" panose="020B0706030402020204"/>
        <a:ea typeface=""/>
        <a:cs typeface=""/>
      </a:majorFont>
      <a:minorFont>
        <a:latin typeface="Franklin Gothic Medium" panose="020B0603020102020204"/>
        <a:ea typeface=""/>
        <a:cs typeface=""/>
      </a:minorFont>
    </a:fontScheme>
    <a:fmtScheme name="Juxtapos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B0236716-CA63-41C1-B6AD-997AE15F064B}" vid="{0E0AE8FC-D493-434E-BDCC-ED5FFB2DAE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3435</TotalTime>
  <Words>819</Words>
  <Application>Microsoft Office PowerPoint</Application>
  <PresentationFormat>Widescreen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Courier New</vt:lpstr>
      <vt:lpstr>Franklin Gothic Demi Cond</vt:lpstr>
      <vt:lpstr>Franklin Gothic Medium</vt:lpstr>
      <vt:lpstr>Wingdings</vt:lpstr>
      <vt:lpstr>JuxtaposeVTI</vt:lpstr>
      <vt:lpstr>Fall 2025 OAC Meeting</vt:lpstr>
      <vt:lpstr>ODIN Office Updates </vt:lpstr>
      <vt:lpstr>NDLA Conference</vt:lpstr>
      <vt:lpstr>Alma / Primo Updates</vt:lpstr>
      <vt:lpstr>August Release - Alma</vt:lpstr>
      <vt:lpstr>August Release - Primo</vt:lpstr>
      <vt:lpstr>New Discovery Experience</vt:lpstr>
      <vt:lpstr>Polaris Updates</vt:lpstr>
      <vt:lpstr>Polaris 7.8 Highlights</vt:lpstr>
      <vt:lpstr>QZ Tray</vt:lpstr>
      <vt:lpstr>Polaris Client to Web Migration</vt:lpstr>
      <vt:lpstr>Vega LX Updates</vt:lpstr>
      <vt:lpstr>Shoutbomb Go Live</vt:lpstr>
      <vt:lpstr>ShoutBomb By The Numbers</vt:lpstr>
      <vt:lpstr>Discovery/Mobile RFP</vt:lpstr>
      <vt:lpstr>Enhancing the User Experience</vt:lpstr>
      <vt:lpstr>Shared E-Resources (SER) Task Force</vt:lpstr>
      <vt:lpstr>ODIN Billing</vt:lpstr>
      <vt:lpstr>User Group Elections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Bedsaul, Jason</cp:lastModifiedBy>
  <cp:revision>192</cp:revision>
  <dcterms:created xsi:type="dcterms:W3CDTF">2013-07-15T20:26:40Z</dcterms:created>
  <dcterms:modified xsi:type="dcterms:W3CDTF">2025-09-08T14:13:59Z</dcterms:modified>
</cp:coreProperties>
</file>