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3"/>
  </p:notesMasterIdLst>
  <p:handoutMasterIdLst>
    <p:handoutMasterId r:id="rId54"/>
  </p:handoutMasterIdLst>
  <p:sldIdLst>
    <p:sldId id="256" r:id="rId5"/>
    <p:sldId id="280" r:id="rId6"/>
    <p:sldId id="310" r:id="rId7"/>
    <p:sldId id="311" r:id="rId8"/>
    <p:sldId id="312" r:id="rId9"/>
    <p:sldId id="257" r:id="rId10"/>
    <p:sldId id="261" r:id="rId11"/>
    <p:sldId id="265" r:id="rId12"/>
    <p:sldId id="284" r:id="rId13"/>
    <p:sldId id="285" r:id="rId14"/>
    <p:sldId id="272" r:id="rId15"/>
    <p:sldId id="286" r:id="rId16"/>
    <p:sldId id="288" r:id="rId17"/>
    <p:sldId id="274" r:id="rId18"/>
    <p:sldId id="287" r:id="rId19"/>
    <p:sldId id="289" r:id="rId20"/>
    <p:sldId id="269" r:id="rId21"/>
    <p:sldId id="273" r:id="rId22"/>
    <p:sldId id="290" r:id="rId23"/>
    <p:sldId id="291" r:id="rId24"/>
    <p:sldId id="292" r:id="rId25"/>
    <p:sldId id="282" r:id="rId26"/>
    <p:sldId id="293" r:id="rId27"/>
    <p:sldId id="294" r:id="rId28"/>
    <p:sldId id="271" r:id="rId29"/>
    <p:sldId id="276" r:id="rId30"/>
    <p:sldId id="295" r:id="rId31"/>
    <p:sldId id="296" r:id="rId32"/>
    <p:sldId id="277" r:id="rId33"/>
    <p:sldId id="301" r:id="rId34"/>
    <p:sldId id="302" r:id="rId35"/>
    <p:sldId id="278" r:id="rId36"/>
    <p:sldId id="303" r:id="rId37"/>
    <p:sldId id="304" r:id="rId38"/>
    <p:sldId id="279" r:id="rId39"/>
    <p:sldId id="297" r:id="rId40"/>
    <p:sldId id="298" r:id="rId41"/>
    <p:sldId id="283" r:id="rId42"/>
    <p:sldId id="266" r:id="rId43"/>
    <p:sldId id="262" r:id="rId44"/>
    <p:sldId id="281" r:id="rId45"/>
    <p:sldId id="306" r:id="rId46"/>
    <p:sldId id="307" r:id="rId47"/>
    <p:sldId id="308" r:id="rId48"/>
    <p:sldId id="305" r:id="rId49"/>
    <p:sldId id="309" r:id="rId50"/>
    <p:sldId id="263" r:id="rId51"/>
    <p:sldId id="268"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7" autoAdjust="0"/>
    <p:restoredTop sz="94660"/>
  </p:normalViewPr>
  <p:slideViewPr>
    <p:cSldViewPr snapToGrid="0" showGuides="1">
      <p:cViewPr varScale="1">
        <p:scale>
          <a:sx n="93" d="100"/>
          <a:sy n="93" d="100"/>
        </p:scale>
        <p:origin x="114" y="456"/>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3/26/2025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3/26/2025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3/26/2025</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3/26/2025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3/26/2025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3/26/2025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3/26/2025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3/26/2025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3/26/2025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3/26/2025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3/26/2025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3/26/2025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3/26/2025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3/26/2025</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odin.nodak.edu/"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normAutofit fontScale="90000"/>
          </a:bodyPr>
          <a:lstStyle/>
          <a:p>
            <a:pPr algn="ctr"/>
            <a:r>
              <a:rPr lang="en-US" dirty="0"/>
              <a:t>Polaris Canned Reports &amp; Report Scheduling Options</a:t>
            </a:r>
          </a:p>
        </p:txBody>
      </p:sp>
      <p:sp>
        <p:nvSpPr>
          <p:cNvPr id="7" name="Subtitle 6"/>
          <p:cNvSpPr>
            <a:spLocks noGrp="1"/>
          </p:cNvSpPr>
          <p:nvPr>
            <p:ph type="subTitle" idx="1"/>
          </p:nvPr>
        </p:nvSpPr>
        <p:spPr/>
        <p:txBody>
          <a:bodyPr/>
          <a:lstStyle/>
          <a:p>
            <a:pPr algn="ctr"/>
            <a:r>
              <a:rPr lang="en-US" dirty="0"/>
              <a:t>ODIN Workday 2025</a:t>
            </a:r>
          </a:p>
          <a:p>
            <a:pPr algn="ctr"/>
            <a:r>
              <a:rPr lang="en-US" dirty="0"/>
              <a:t>Presented by Lynn Wolf</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38728-44DD-E70F-9D1B-0AD47DB7EF32}"/>
              </a:ext>
            </a:extLst>
          </p:cNvPr>
          <p:cNvSpPr>
            <a:spLocks noGrp="1"/>
          </p:cNvSpPr>
          <p:nvPr>
            <p:ph type="title"/>
          </p:nvPr>
        </p:nvSpPr>
        <p:spPr/>
        <p:txBody>
          <a:bodyPr/>
          <a:lstStyle/>
          <a:p>
            <a:r>
              <a:rPr lang="en-US" dirty="0"/>
              <a:t>Key criteria used for Simply Reports option</a:t>
            </a:r>
          </a:p>
        </p:txBody>
      </p:sp>
      <p:pic>
        <p:nvPicPr>
          <p:cNvPr id="5" name="Content Placeholder 4">
            <a:extLst>
              <a:ext uri="{FF2B5EF4-FFF2-40B4-BE49-F238E27FC236}">
                <a16:creationId xmlns:a16="http://schemas.microsoft.com/office/drawing/2014/main" id="{2E0334F6-ABCA-F793-B5C7-8875B636CF86}"/>
              </a:ext>
            </a:extLst>
          </p:cNvPr>
          <p:cNvPicPr>
            <a:picLocks noGrp="1" noChangeAspect="1"/>
          </p:cNvPicPr>
          <p:nvPr>
            <p:ph idx="1"/>
          </p:nvPr>
        </p:nvPicPr>
        <p:blipFill>
          <a:blip r:embed="rId2"/>
          <a:stretch>
            <a:fillRect/>
          </a:stretch>
        </p:blipFill>
        <p:spPr>
          <a:xfrm>
            <a:off x="1118152" y="1295102"/>
            <a:ext cx="8745170" cy="2133898"/>
          </a:xfrm>
        </p:spPr>
      </p:pic>
      <p:pic>
        <p:nvPicPr>
          <p:cNvPr id="7" name="Picture 6">
            <a:extLst>
              <a:ext uri="{FF2B5EF4-FFF2-40B4-BE49-F238E27FC236}">
                <a16:creationId xmlns:a16="http://schemas.microsoft.com/office/drawing/2014/main" id="{B803B276-B13F-AD09-4693-20D12686868E}"/>
              </a:ext>
            </a:extLst>
          </p:cNvPr>
          <p:cNvPicPr>
            <a:picLocks noChangeAspect="1"/>
          </p:cNvPicPr>
          <p:nvPr/>
        </p:nvPicPr>
        <p:blipFill>
          <a:blip r:embed="rId3"/>
          <a:stretch>
            <a:fillRect/>
          </a:stretch>
        </p:blipFill>
        <p:spPr>
          <a:xfrm>
            <a:off x="1104900" y="3550940"/>
            <a:ext cx="7621064" cy="943107"/>
          </a:xfrm>
          <a:prstGeom prst="rect">
            <a:avLst/>
          </a:prstGeom>
        </p:spPr>
      </p:pic>
      <p:pic>
        <p:nvPicPr>
          <p:cNvPr id="9" name="Picture 8">
            <a:extLst>
              <a:ext uri="{FF2B5EF4-FFF2-40B4-BE49-F238E27FC236}">
                <a16:creationId xmlns:a16="http://schemas.microsoft.com/office/drawing/2014/main" id="{496BC1DF-6431-2048-AFF0-8457E87165E1}"/>
              </a:ext>
            </a:extLst>
          </p:cNvPr>
          <p:cNvPicPr>
            <a:picLocks noChangeAspect="1"/>
          </p:cNvPicPr>
          <p:nvPr/>
        </p:nvPicPr>
        <p:blipFill>
          <a:blip r:embed="rId4"/>
          <a:stretch>
            <a:fillRect/>
          </a:stretch>
        </p:blipFill>
        <p:spPr>
          <a:xfrm>
            <a:off x="1118152" y="4615028"/>
            <a:ext cx="5849166" cy="1895740"/>
          </a:xfrm>
          <a:prstGeom prst="rect">
            <a:avLst/>
          </a:prstGeom>
        </p:spPr>
      </p:pic>
    </p:spTree>
    <p:extLst>
      <p:ext uri="{BB962C8B-B14F-4D97-AF65-F5344CB8AC3E}">
        <p14:creationId xmlns:p14="http://schemas.microsoft.com/office/powerpoint/2010/main" val="29663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B443F-3D17-86E8-1399-DEEE412C18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8EDB20-F2D8-3A60-98EF-055DCC32BCD7}"/>
              </a:ext>
            </a:extLst>
          </p:cNvPr>
          <p:cNvSpPr>
            <a:spLocks noGrp="1"/>
          </p:cNvSpPr>
          <p:nvPr>
            <p:ph type="title"/>
          </p:nvPr>
        </p:nvSpPr>
        <p:spPr/>
        <p:txBody>
          <a:bodyPr/>
          <a:lstStyle/>
          <a:p>
            <a:r>
              <a:rPr lang="en-US" dirty="0"/>
              <a:t>Overdue Items</a:t>
            </a:r>
          </a:p>
        </p:txBody>
      </p:sp>
      <p:sp>
        <p:nvSpPr>
          <p:cNvPr id="4" name="Text Placeholder 3">
            <a:extLst>
              <a:ext uri="{FF2B5EF4-FFF2-40B4-BE49-F238E27FC236}">
                <a16:creationId xmlns:a16="http://schemas.microsoft.com/office/drawing/2014/main" id="{707AC634-514E-25C9-C101-8CBDEBDCB2EE}"/>
              </a:ext>
            </a:extLst>
          </p:cNvPr>
          <p:cNvSpPr>
            <a:spLocks noGrp="1"/>
          </p:cNvSpPr>
          <p:nvPr>
            <p:ph type="body" sz="half" idx="2"/>
          </p:nvPr>
        </p:nvSpPr>
        <p:spPr/>
        <p:txBody>
          <a:bodyPr/>
          <a:lstStyle/>
          <a:p>
            <a:r>
              <a:rPr lang="en-US" dirty="0"/>
              <a:t>This report lists any item that is overdue. It is sorted in call number order and also provides title, material type/item barcode, due date, borrower name/branch and phone number if it exists.</a:t>
            </a:r>
          </a:p>
          <a:p>
            <a:endParaRPr lang="en-US" dirty="0"/>
          </a:p>
          <a:p>
            <a:r>
              <a:rPr lang="en-US" dirty="0"/>
              <a:t>Since report is in call number order, it may be useful when checking the shelves for any items that may have been returned but not properly checked in.</a:t>
            </a:r>
          </a:p>
          <a:p>
            <a:endParaRPr lang="en-US" dirty="0"/>
          </a:p>
          <a:p>
            <a:endParaRPr lang="en-US" dirty="0"/>
          </a:p>
        </p:txBody>
      </p:sp>
      <p:pic>
        <p:nvPicPr>
          <p:cNvPr id="6" name="Content Placeholder 5">
            <a:extLst>
              <a:ext uri="{FF2B5EF4-FFF2-40B4-BE49-F238E27FC236}">
                <a16:creationId xmlns:a16="http://schemas.microsoft.com/office/drawing/2014/main" id="{0902E5DF-E876-DB95-EDD7-35FFAF1499EA}"/>
              </a:ext>
            </a:extLst>
          </p:cNvPr>
          <p:cNvPicPr>
            <a:picLocks noGrp="1" noChangeAspect="1"/>
          </p:cNvPicPr>
          <p:nvPr>
            <p:ph idx="1"/>
          </p:nvPr>
        </p:nvPicPr>
        <p:blipFill>
          <a:blip r:embed="rId2"/>
          <a:stretch>
            <a:fillRect/>
          </a:stretch>
        </p:blipFill>
        <p:spPr>
          <a:xfrm>
            <a:off x="6786294" y="1600200"/>
            <a:ext cx="3500518" cy="4572000"/>
          </a:xfrm>
        </p:spPr>
      </p:pic>
      <p:sp>
        <p:nvSpPr>
          <p:cNvPr id="7" name="Rectangle 6">
            <a:extLst>
              <a:ext uri="{FF2B5EF4-FFF2-40B4-BE49-F238E27FC236}">
                <a16:creationId xmlns:a16="http://schemas.microsoft.com/office/drawing/2014/main" id="{0E81DD40-6040-08BD-421B-3C0938C67067}"/>
              </a:ext>
            </a:extLst>
          </p:cNvPr>
          <p:cNvSpPr/>
          <p:nvPr/>
        </p:nvSpPr>
        <p:spPr>
          <a:xfrm>
            <a:off x="7831248" y="2598345"/>
            <a:ext cx="986827" cy="1267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C3B7B05-C553-07B7-1DD9-F5C149D505B2}"/>
              </a:ext>
            </a:extLst>
          </p:cNvPr>
          <p:cNvSpPr/>
          <p:nvPr/>
        </p:nvSpPr>
        <p:spPr>
          <a:xfrm>
            <a:off x="7831248" y="3277354"/>
            <a:ext cx="1167897" cy="1267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01985BE-5FFD-2A62-28DE-135B6D80FAF3}"/>
              </a:ext>
            </a:extLst>
          </p:cNvPr>
          <p:cNvSpPr/>
          <p:nvPr/>
        </p:nvSpPr>
        <p:spPr>
          <a:xfrm>
            <a:off x="7831248" y="3956363"/>
            <a:ext cx="986826" cy="1720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8A982AD-D792-A02B-D7D0-ADD0CF348932}"/>
              </a:ext>
            </a:extLst>
          </p:cNvPr>
          <p:cNvSpPr/>
          <p:nvPr/>
        </p:nvSpPr>
        <p:spPr>
          <a:xfrm>
            <a:off x="7831248" y="4555418"/>
            <a:ext cx="1050202" cy="1523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1987B1-71D5-C17C-1D8A-A13D8FFC714B}"/>
              </a:ext>
            </a:extLst>
          </p:cNvPr>
          <p:cNvSpPr/>
          <p:nvPr/>
        </p:nvSpPr>
        <p:spPr>
          <a:xfrm>
            <a:off x="7831248" y="5241956"/>
            <a:ext cx="986826" cy="1523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18095AD-4809-EE58-617E-FC97923EA49C}"/>
              </a:ext>
            </a:extLst>
          </p:cNvPr>
          <p:cNvSpPr/>
          <p:nvPr/>
        </p:nvSpPr>
        <p:spPr>
          <a:xfrm>
            <a:off x="6837665" y="2034283"/>
            <a:ext cx="256854" cy="5137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380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9ED4B-CCC0-341F-3C8E-EC4CB7C8D374}"/>
              </a:ext>
            </a:extLst>
          </p:cNvPr>
          <p:cNvSpPr>
            <a:spLocks noGrp="1"/>
          </p:cNvSpPr>
          <p:nvPr>
            <p:ph type="title"/>
          </p:nvPr>
        </p:nvSpPr>
        <p:spPr/>
        <p:txBody>
          <a:bodyPr/>
          <a:lstStyle/>
          <a:p>
            <a:r>
              <a:rPr lang="en-US" dirty="0"/>
              <a:t>Example of Overdue Items list done in Simply Reports</a:t>
            </a:r>
          </a:p>
        </p:txBody>
      </p:sp>
      <p:pic>
        <p:nvPicPr>
          <p:cNvPr id="5" name="Content Placeholder 4">
            <a:extLst>
              <a:ext uri="{FF2B5EF4-FFF2-40B4-BE49-F238E27FC236}">
                <a16:creationId xmlns:a16="http://schemas.microsoft.com/office/drawing/2014/main" id="{9DC4E886-6E14-3CFC-3170-E28A5C4DD0F9}"/>
              </a:ext>
            </a:extLst>
          </p:cNvPr>
          <p:cNvPicPr>
            <a:picLocks noGrp="1" noChangeAspect="1"/>
          </p:cNvPicPr>
          <p:nvPr>
            <p:ph idx="1"/>
          </p:nvPr>
        </p:nvPicPr>
        <p:blipFill>
          <a:blip r:embed="rId2"/>
          <a:stretch>
            <a:fillRect/>
          </a:stretch>
        </p:blipFill>
        <p:spPr>
          <a:xfrm>
            <a:off x="1104900" y="1600199"/>
            <a:ext cx="10073383" cy="4901343"/>
          </a:xfrm>
        </p:spPr>
      </p:pic>
    </p:spTree>
    <p:extLst>
      <p:ext uri="{BB962C8B-B14F-4D97-AF65-F5344CB8AC3E}">
        <p14:creationId xmlns:p14="http://schemas.microsoft.com/office/powerpoint/2010/main" val="390621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EF48-8272-A792-FE84-415EA9072F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30F482-9118-7566-994A-90B4659A1523}"/>
              </a:ext>
            </a:extLst>
          </p:cNvPr>
          <p:cNvSpPr>
            <a:spLocks noGrp="1"/>
          </p:cNvSpPr>
          <p:nvPr>
            <p:ph type="title"/>
          </p:nvPr>
        </p:nvSpPr>
        <p:spPr/>
        <p:txBody>
          <a:bodyPr/>
          <a:lstStyle/>
          <a:p>
            <a:r>
              <a:rPr lang="en-US" dirty="0"/>
              <a:t>Key criteria used for Simply Reports option</a:t>
            </a:r>
          </a:p>
        </p:txBody>
      </p:sp>
      <p:pic>
        <p:nvPicPr>
          <p:cNvPr id="7" name="Picture 6">
            <a:extLst>
              <a:ext uri="{FF2B5EF4-FFF2-40B4-BE49-F238E27FC236}">
                <a16:creationId xmlns:a16="http://schemas.microsoft.com/office/drawing/2014/main" id="{9223301F-11CD-B7EB-963D-D472F087BB10}"/>
              </a:ext>
            </a:extLst>
          </p:cNvPr>
          <p:cNvPicPr>
            <a:picLocks noChangeAspect="1"/>
          </p:cNvPicPr>
          <p:nvPr/>
        </p:nvPicPr>
        <p:blipFill>
          <a:blip r:embed="rId2"/>
          <a:stretch>
            <a:fillRect/>
          </a:stretch>
        </p:blipFill>
        <p:spPr>
          <a:xfrm>
            <a:off x="1104900" y="3550940"/>
            <a:ext cx="7621064" cy="943107"/>
          </a:xfrm>
          <a:prstGeom prst="rect">
            <a:avLst/>
          </a:prstGeom>
        </p:spPr>
      </p:pic>
      <p:pic>
        <p:nvPicPr>
          <p:cNvPr id="9" name="Picture 8">
            <a:extLst>
              <a:ext uri="{FF2B5EF4-FFF2-40B4-BE49-F238E27FC236}">
                <a16:creationId xmlns:a16="http://schemas.microsoft.com/office/drawing/2014/main" id="{4C25A673-BA80-4B34-09BE-E1729FFBC4A3}"/>
              </a:ext>
            </a:extLst>
          </p:cNvPr>
          <p:cNvPicPr>
            <a:picLocks noChangeAspect="1"/>
          </p:cNvPicPr>
          <p:nvPr/>
        </p:nvPicPr>
        <p:blipFill>
          <a:blip r:embed="rId3"/>
          <a:stretch>
            <a:fillRect/>
          </a:stretch>
        </p:blipFill>
        <p:spPr>
          <a:xfrm>
            <a:off x="1118152" y="4615028"/>
            <a:ext cx="5849166" cy="1895740"/>
          </a:xfrm>
          <a:prstGeom prst="rect">
            <a:avLst/>
          </a:prstGeom>
        </p:spPr>
      </p:pic>
      <p:pic>
        <p:nvPicPr>
          <p:cNvPr id="8" name="Content Placeholder 7">
            <a:extLst>
              <a:ext uri="{FF2B5EF4-FFF2-40B4-BE49-F238E27FC236}">
                <a16:creationId xmlns:a16="http://schemas.microsoft.com/office/drawing/2014/main" id="{E87410CD-D689-F721-3A15-2E1033B1390B}"/>
              </a:ext>
            </a:extLst>
          </p:cNvPr>
          <p:cNvPicPr>
            <a:picLocks noGrp="1" noChangeAspect="1"/>
          </p:cNvPicPr>
          <p:nvPr>
            <p:ph idx="1"/>
          </p:nvPr>
        </p:nvPicPr>
        <p:blipFill>
          <a:blip r:embed="rId4"/>
          <a:stretch>
            <a:fillRect/>
          </a:stretch>
        </p:blipFill>
        <p:spPr>
          <a:xfrm>
            <a:off x="1118152" y="1302808"/>
            <a:ext cx="8716591" cy="2133898"/>
          </a:xfrm>
        </p:spPr>
      </p:pic>
    </p:spTree>
    <p:extLst>
      <p:ext uri="{BB962C8B-B14F-4D97-AF65-F5344CB8AC3E}">
        <p14:creationId xmlns:p14="http://schemas.microsoft.com/office/powerpoint/2010/main" val="3947304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39E3B-4143-D500-92C4-F9028B6A39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D76815-4ECA-EF64-3ABE-36475199096D}"/>
              </a:ext>
            </a:extLst>
          </p:cNvPr>
          <p:cNvSpPr>
            <a:spLocks noGrp="1"/>
          </p:cNvSpPr>
          <p:nvPr>
            <p:ph type="title"/>
          </p:nvPr>
        </p:nvSpPr>
        <p:spPr/>
        <p:txBody>
          <a:bodyPr/>
          <a:lstStyle/>
          <a:p>
            <a:r>
              <a:rPr lang="en-US" dirty="0"/>
              <a:t>Long Overdue Items</a:t>
            </a:r>
          </a:p>
        </p:txBody>
      </p:sp>
      <p:sp>
        <p:nvSpPr>
          <p:cNvPr id="4" name="Text Placeholder 3">
            <a:extLst>
              <a:ext uri="{FF2B5EF4-FFF2-40B4-BE49-F238E27FC236}">
                <a16:creationId xmlns:a16="http://schemas.microsoft.com/office/drawing/2014/main" id="{9AC49E08-34E1-A22B-31D4-7A6F75D98EBA}"/>
              </a:ext>
            </a:extLst>
          </p:cNvPr>
          <p:cNvSpPr>
            <a:spLocks noGrp="1"/>
          </p:cNvSpPr>
          <p:nvPr>
            <p:ph type="body" sz="half" idx="2"/>
          </p:nvPr>
        </p:nvSpPr>
        <p:spPr/>
        <p:txBody>
          <a:bodyPr/>
          <a:lstStyle/>
          <a:p>
            <a:r>
              <a:rPr lang="en-US" dirty="0"/>
              <a:t>This report contains material that is overdue by at least 24 weeks (6 months). Sorted by call number order, it also lists item information such as title, material type/item barcode, checked out and due dates, last notice date, patron name and barcode.</a:t>
            </a:r>
          </a:p>
          <a:p>
            <a:endParaRPr lang="en-US" dirty="0"/>
          </a:p>
          <a:p>
            <a:r>
              <a:rPr lang="en-US" dirty="0"/>
              <a:t>Patron names and barcodes have been masked out in the example.</a:t>
            </a:r>
          </a:p>
        </p:txBody>
      </p:sp>
      <p:pic>
        <p:nvPicPr>
          <p:cNvPr id="6" name="Content Placeholder 5">
            <a:extLst>
              <a:ext uri="{FF2B5EF4-FFF2-40B4-BE49-F238E27FC236}">
                <a16:creationId xmlns:a16="http://schemas.microsoft.com/office/drawing/2014/main" id="{730D26E3-57DA-3D1B-AC44-91FDA00FC81B}"/>
              </a:ext>
            </a:extLst>
          </p:cNvPr>
          <p:cNvPicPr>
            <a:picLocks noGrp="1" noChangeAspect="1"/>
          </p:cNvPicPr>
          <p:nvPr>
            <p:ph idx="1"/>
          </p:nvPr>
        </p:nvPicPr>
        <p:blipFill>
          <a:blip r:embed="rId2"/>
          <a:stretch>
            <a:fillRect/>
          </a:stretch>
        </p:blipFill>
        <p:spPr>
          <a:xfrm>
            <a:off x="6590290" y="1600200"/>
            <a:ext cx="3548495" cy="4572000"/>
          </a:xfrm>
        </p:spPr>
      </p:pic>
      <p:sp>
        <p:nvSpPr>
          <p:cNvPr id="7" name="Rectangle 6">
            <a:extLst>
              <a:ext uri="{FF2B5EF4-FFF2-40B4-BE49-F238E27FC236}">
                <a16:creationId xmlns:a16="http://schemas.microsoft.com/office/drawing/2014/main" id="{E4D1C9AB-BE3E-548C-696E-89124B436AFA}"/>
              </a:ext>
            </a:extLst>
          </p:cNvPr>
          <p:cNvSpPr/>
          <p:nvPr/>
        </p:nvSpPr>
        <p:spPr>
          <a:xfrm>
            <a:off x="7641125" y="2498756"/>
            <a:ext cx="624689" cy="1720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6F5A219-0618-D959-6F4A-ADC6B5CA83B7}"/>
              </a:ext>
            </a:extLst>
          </p:cNvPr>
          <p:cNvSpPr/>
          <p:nvPr/>
        </p:nvSpPr>
        <p:spPr>
          <a:xfrm>
            <a:off x="7641125" y="3331675"/>
            <a:ext cx="561315" cy="1720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8E7055-A168-F4D5-A8F6-11801863AC5A}"/>
              </a:ext>
            </a:extLst>
          </p:cNvPr>
          <p:cNvSpPr/>
          <p:nvPr/>
        </p:nvSpPr>
        <p:spPr>
          <a:xfrm>
            <a:off x="7641125" y="4164594"/>
            <a:ext cx="561315" cy="1720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58396D-FE16-2E10-4E26-2A375568BCE0}"/>
              </a:ext>
            </a:extLst>
          </p:cNvPr>
          <p:cNvSpPr/>
          <p:nvPr/>
        </p:nvSpPr>
        <p:spPr>
          <a:xfrm>
            <a:off x="7641125" y="4997513"/>
            <a:ext cx="497940" cy="1720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A6167D6-11DB-406B-1E6D-658468D99C35}"/>
              </a:ext>
            </a:extLst>
          </p:cNvPr>
          <p:cNvSpPr/>
          <p:nvPr/>
        </p:nvSpPr>
        <p:spPr>
          <a:xfrm>
            <a:off x="6678202" y="1756881"/>
            <a:ext cx="390418" cy="8219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9771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3FF0F-AC0A-168F-F5A3-B744F6BEC59F}"/>
              </a:ext>
            </a:extLst>
          </p:cNvPr>
          <p:cNvSpPr>
            <a:spLocks noGrp="1"/>
          </p:cNvSpPr>
          <p:nvPr>
            <p:ph type="title"/>
          </p:nvPr>
        </p:nvSpPr>
        <p:spPr/>
        <p:txBody>
          <a:bodyPr/>
          <a:lstStyle/>
          <a:p>
            <a:r>
              <a:rPr lang="en-US" dirty="0"/>
              <a:t>Example of Long Overdue Items done in Simply Reports</a:t>
            </a:r>
          </a:p>
        </p:txBody>
      </p:sp>
      <p:pic>
        <p:nvPicPr>
          <p:cNvPr id="5" name="Content Placeholder 4">
            <a:extLst>
              <a:ext uri="{FF2B5EF4-FFF2-40B4-BE49-F238E27FC236}">
                <a16:creationId xmlns:a16="http://schemas.microsoft.com/office/drawing/2014/main" id="{E57127B7-61A3-060F-E3F5-330BEE1E5E66}"/>
              </a:ext>
            </a:extLst>
          </p:cNvPr>
          <p:cNvPicPr>
            <a:picLocks noGrp="1" noChangeAspect="1"/>
          </p:cNvPicPr>
          <p:nvPr>
            <p:ph idx="1"/>
          </p:nvPr>
        </p:nvPicPr>
        <p:blipFill>
          <a:blip r:embed="rId2"/>
          <a:stretch>
            <a:fillRect/>
          </a:stretch>
        </p:blipFill>
        <p:spPr>
          <a:xfrm>
            <a:off x="1049214" y="1417832"/>
            <a:ext cx="9980682" cy="1630559"/>
          </a:xfrm>
        </p:spPr>
      </p:pic>
    </p:spTree>
    <p:extLst>
      <p:ext uri="{BB962C8B-B14F-4D97-AF65-F5344CB8AC3E}">
        <p14:creationId xmlns:p14="http://schemas.microsoft.com/office/powerpoint/2010/main" val="349595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48A9E-9EDD-CDFB-24B3-6F25F565DEC8}"/>
              </a:ext>
            </a:extLst>
          </p:cNvPr>
          <p:cNvSpPr>
            <a:spLocks noGrp="1"/>
          </p:cNvSpPr>
          <p:nvPr>
            <p:ph type="title"/>
          </p:nvPr>
        </p:nvSpPr>
        <p:spPr/>
        <p:txBody>
          <a:bodyPr/>
          <a:lstStyle/>
          <a:p>
            <a:r>
              <a:rPr lang="en-US" dirty="0"/>
              <a:t>Key criteria used for Simply Reports option</a:t>
            </a:r>
          </a:p>
        </p:txBody>
      </p:sp>
      <p:pic>
        <p:nvPicPr>
          <p:cNvPr id="5" name="Content Placeholder 4">
            <a:extLst>
              <a:ext uri="{FF2B5EF4-FFF2-40B4-BE49-F238E27FC236}">
                <a16:creationId xmlns:a16="http://schemas.microsoft.com/office/drawing/2014/main" id="{BD8599E2-BD38-AB34-0B3B-9D4DD2C9B8A8}"/>
              </a:ext>
            </a:extLst>
          </p:cNvPr>
          <p:cNvPicPr>
            <a:picLocks noGrp="1" noChangeAspect="1"/>
          </p:cNvPicPr>
          <p:nvPr>
            <p:ph idx="1"/>
          </p:nvPr>
        </p:nvPicPr>
        <p:blipFill>
          <a:blip r:embed="rId2"/>
          <a:stretch>
            <a:fillRect/>
          </a:stretch>
        </p:blipFill>
        <p:spPr>
          <a:xfrm>
            <a:off x="1187093" y="5732789"/>
            <a:ext cx="5357545" cy="675450"/>
          </a:xfrm>
        </p:spPr>
      </p:pic>
      <p:pic>
        <p:nvPicPr>
          <p:cNvPr id="6" name="Picture 5">
            <a:extLst>
              <a:ext uri="{FF2B5EF4-FFF2-40B4-BE49-F238E27FC236}">
                <a16:creationId xmlns:a16="http://schemas.microsoft.com/office/drawing/2014/main" id="{54206F30-2030-8C49-53E3-4586C94FA89C}"/>
              </a:ext>
            </a:extLst>
          </p:cNvPr>
          <p:cNvPicPr>
            <a:picLocks noChangeAspect="1"/>
          </p:cNvPicPr>
          <p:nvPr/>
        </p:nvPicPr>
        <p:blipFill>
          <a:blip r:embed="rId3"/>
          <a:stretch>
            <a:fillRect/>
          </a:stretch>
        </p:blipFill>
        <p:spPr>
          <a:xfrm>
            <a:off x="1104901" y="1276926"/>
            <a:ext cx="5152061" cy="1271803"/>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FBA7F8A0-2E45-D345-3C33-665FB7CCDCF3}"/>
              </a:ext>
            </a:extLst>
          </p:cNvPr>
          <p:cNvPicPr>
            <a:picLocks noChangeAspect="1"/>
          </p:cNvPicPr>
          <p:nvPr/>
        </p:nvPicPr>
        <p:blipFill>
          <a:blip r:embed="rId4"/>
          <a:srcRect t="82090"/>
          <a:stretch/>
        </p:blipFill>
        <p:spPr>
          <a:xfrm>
            <a:off x="1187093" y="4894472"/>
            <a:ext cx="5498323" cy="838317"/>
          </a:xfrm>
          <a:prstGeom prst="rect">
            <a:avLst/>
          </a:prstGeom>
        </p:spPr>
      </p:pic>
      <p:pic>
        <p:nvPicPr>
          <p:cNvPr id="8" name="Picture 7" descr="A screenshot of a computer&#10;&#10;AI-generated content may be incorrect.">
            <a:extLst>
              <a:ext uri="{FF2B5EF4-FFF2-40B4-BE49-F238E27FC236}">
                <a16:creationId xmlns:a16="http://schemas.microsoft.com/office/drawing/2014/main" id="{8D63BDFA-6425-BCA0-BED3-5545C3294B9B}"/>
              </a:ext>
            </a:extLst>
          </p:cNvPr>
          <p:cNvPicPr>
            <a:picLocks noChangeAspect="1"/>
          </p:cNvPicPr>
          <p:nvPr/>
        </p:nvPicPr>
        <p:blipFill>
          <a:blip r:embed="rId4"/>
          <a:srcRect b="58614"/>
          <a:stretch/>
        </p:blipFill>
        <p:spPr>
          <a:xfrm>
            <a:off x="1104900" y="2548729"/>
            <a:ext cx="6657975" cy="2345743"/>
          </a:xfrm>
          <a:prstGeom prst="rect">
            <a:avLst/>
          </a:prstGeom>
        </p:spPr>
      </p:pic>
    </p:spTree>
    <p:extLst>
      <p:ext uri="{BB962C8B-B14F-4D97-AF65-F5344CB8AC3E}">
        <p14:creationId xmlns:p14="http://schemas.microsoft.com/office/powerpoint/2010/main" val="213859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7CA72-2317-5538-A7A4-D2A816DF3C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73717B-C5A7-2FA0-EFD0-CBF2A2BC6A10}"/>
              </a:ext>
            </a:extLst>
          </p:cNvPr>
          <p:cNvSpPr>
            <a:spLocks noGrp="1"/>
          </p:cNvSpPr>
          <p:nvPr>
            <p:ph type="title"/>
          </p:nvPr>
        </p:nvSpPr>
        <p:spPr/>
        <p:txBody>
          <a:bodyPr/>
          <a:lstStyle/>
          <a:p>
            <a:r>
              <a:rPr lang="en-US" dirty="0"/>
              <a:t>Cataloging reports</a:t>
            </a:r>
          </a:p>
        </p:txBody>
      </p:sp>
      <p:sp>
        <p:nvSpPr>
          <p:cNvPr id="3" name="Text Placeholder 2">
            <a:extLst>
              <a:ext uri="{FF2B5EF4-FFF2-40B4-BE49-F238E27FC236}">
                <a16:creationId xmlns:a16="http://schemas.microsoft.com/office/drawing/2014/main" id="{DC550FBB-F928-CF0B-AD61-76F66B374E6D}"/>
              </a:ext>
            </a:extLst>
          </p:cNvPr>
          <p:cNvSpPr>
            <a:spLocks noGrp="1"/>
          </p:cNvSpPr>
          <p:nvPr>
            <p:ph type="body" idx="1"/>
          </p:nvPr>
        </p:nvSpPr>
        <p:spPr/>
        <p:txBody>
          <a:bodyPr/>
          <a:lstStyle/>
          <a:p>
            <a:r>
              <a:rPr lang="en-US" dirty="0"/>
              <a:t>Item records without barcodes &amp; Lost and Missing Items</a:t>
            </a:r>
          </a:p>
        </p:txBody>
      </p:sp>
    </p:spTree>
    <p:extLst>
      <p:ext uri="{BB962C8B-B14F-4D97-AF65-F5344CB8AC3E}">
        <p14:creationId xmlns:p14="http://schemas.microsoft.com/office/powerpoint/2010/main" val="187281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F1D3D-DC1E-AED6-B10C-C119AB8992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5A6079-C07B-58A5-4F6A-960A8F5DA55C}"/>
              </a:ext>
            </a:extLst>
          </p:cNvPr>
          <p:cNvSpPr>
            <a:spLocks noGrp="1"/>
          </p:cNvSpPr>
          <p:nvPr>
            <p:ph type="title"/>
          </p:nvPr>
        </p:nvSpPr>
        <p:spPr/>
        <p:txBody>
          <a:bodyPr/>
          <a:lstStyle/>
          <a:p>
            <a:r>
              <a:rPr lang="en-US" dirty="0"/>
              <a:t>Item Records without Barcodes</a:t>
            </a:r>
          </a:p>
        </p:txBody>
      </p:sp>
      <p:sp>
        <p:nvSpPr>
          <p:cNvPr id="4" name="Text Placeholder 3">
            <a:extLst>
              <a:ext uri="{FF2B5EF4-FFF2-40B4-BE49-F238E27FC236}">
                <a16:creationId xmlns:a16="http://schemas.microsoft.com/office/drawing/2014/main" id="{5C85919D-FA2F-EE86-8B51-17B5A32A9D66}"/>
              </a:ext>
            </a:extLst>
          </p:cNvPr>
          <p:cNvSpPr>
            <a:spLocks noGrp="1"/>
          </p:cNvSpPr>
          <p:nvPr>
            <p:ph type="body" sz="half" idx="2"/>
          </p:nvPr>
        </p:nvSpPr>
        <p:spPr/>
        <p:txBody>
          <a:bodyPr/>
          <a:lstStyle/>
          <a:p>
            <a:r>
              <a:rPr lang="en-US" dirty="0"/>
              <a:t>This report will list items without a barcode. It can be filtered by organization (library/branch), collection(s), material type(s), and start/end dates.</a:t>
            </a:r>
          </a:p>
          <a:p>
            <a:endParaRPr lang="en-US" dirty="0"/>
          </a:p>
          <a:p>
            <a:r>
              <a:rPr lang="en-US" dirty="0"/>
              <a:t>This example was run for a library’s </a:t>
            </a:r>
            <a:r>
              <a:rPr lang="en-US" dirty="0" err="1"/>
              <a:t>Bluray</a:t>
            </a:r>
            <a:r>
              <a:rPr lang="en-US" dirty="0"/>
              <a:t> and DVD material type from 1/1/24 through 3/24/25. </a:t>
            </a:r>
          </a:p>
          <a:p>
            <a:endParaRPr lang="en-US" dirty="0"/>
          </a:p>
          <a:p>
            <a:endParaRPr lang="en-US" dirty="0"/>
          </a:p>
          <a:p>
            <a:endParaRPr lang="en-US" dirty="0"/>
          </a:p>
        </p:txBody>
      </p:sp>
      <p:pic>
        <p:nvPicPr>
          <p:cNvPr id="9" name="Content Placeholder 8">
            <a:extLst>
              <a:ext uri="{FF2B5EF4-FFF2-40B4-BE49-F238E27FC236}">
                <a16:creationId xmlns:a16="http://schemas.microsoft.com/office/drawing/2014/main" id="{8BB3A0F5-CD86-05F3-3FEF-63193D137C09}"/>
              </a:ext>
            </a:extLst>
          </p:cNvPr>
          <p:cNvPicPr>
            <a:picLocks noGrp="1" noChangeAspect="1"/>
          </p:cNvPicPr>
          <p:nvPr>
            <p:ph type="pic" idx="1"/>
          </p:nvPr>
        </p:nvPicPr>
        <p:blipFill>
          <a:blip r:embed="rId2"/>
          <a:srcRect t="22173" b="22173"/>
          <a:stretch/>
        </p:blipFill>
        <p:spPr/>
      </p:pic>
    </p:spTree>
    <p:extLst>
      <p:ext uri="{BB962C8B-B14F-4D97-AF65-F5344CB8AC3E}">
        <p14:creationId xmlns:p14="http://schemas.microsoft.com/office/powerpoint/2010/main" val="394503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820F2-7B99-7812-4340-09DF50F8DD3B}"/>
              </a:ext>
            </a:extLst>
          </p:cNvPr>
          <p:cNvSpPr>
            <a:spLocks noGrp="1"/>
          </p:cNvSpPr>
          <p:nvPr>
            <p:ph type="title"/>
          </p:nvPr>
        </p:nvSpPr>
        <p:spPr/>
        <p:txBody>
          <a:bodyPr/>
          <a:lstStyle/>
          <a:p>
            <a:r>
              <a:rPr lang="en-US" dirty="0"/>
              <a:t>Example of Item Records without Barcodes from Simply Reports </a:t>
            </a:r>
          </a:p>
        </p:txBody>
      </p:sp>
      <p:pic>
        <p:nvPicPr>
          <p:cNvPr id="5" name="Content Placeholder 4">
            <a:extLst>
              <a:ext uri="{FF2B5EF4-FFF2-40B4-BE49-F238E27FC236}">
                <a16:creationId xmlns:a16="http://schemas.microsoft.com/office/drawing/2014/main" id="{B2B70A21-5CF3-CF9C-8CEB-9AC35DE4EB55}"/>
              </a:ext>
            </a:extLst>
          </p:cNvPr>
          <p:cNvPicPr>
            <a:picLocks noGrp="1" noChangeAspect="1"/>
          </p:cNvPicPr>
          <p:nvPr>
            <p:ph idx="1"/>
          </p:nvPr>
        </p:nvPicPr>
        <p:blipFill>
          <a:blip r:embed="rId2"/>
          <a:stretch>
            <a:fillRect/>
          </a:stretch>
        </p:blipFill>
        <p:spPr>
          <a:xfrm>
            <a:off x="1946817" y="1600200"/>
            <a:ext cx="8298365" cy="4572000"/>
          </a:xfrm>
        </p:spPr>
      </p:pic>
    </p:spTree>
    <p:extLst>
      <p:ext uri="{BB962C8B-B14F-4D97-AF65-F5344CB8AC3E}">
        <p14:creationId xmlns:p14="http://schemas.microsoft.com/office/powerpoint/2010/main" val="18366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18939-DDF4-5417-AC80-1757193FB1F3}"/>
              </a:ext>
            </a:extLst>
          </p:cNvPr>
          <p:cNvSpPr>
            <a:spLocks noGrp="1"/>
          </p:cNvSpPr>
          <p:nvPr>
            <p:ph type="title"/>
          </p:nvPr>
        </p:nvSpPr>
        <p:spPr/>
        <p:txBody>
          <a:bodyPr/>
          <a:lstStyle/>
          <a:p>
            <a:r>
              <a:rPr lang="en-US" dirty="0"/>
              <a:t>Polaris Canned Reports</a:t>
            </a:r>
          </a:p>
        </p:txBody>
      </p:sp>
      <p:sp>
        <p:nvSpPr>
          <p:cNvPr id="3" name="Content Placeholder 2">
            <a:extLst>
              <a:ext uri="{FF2B5EF4-FFF2-40B4-BE49-F238E27FC236}">
                <a16:creationId xmlns:a16="http://schemas.microsoft.com/office/drawing/2014/main" id="{EFF06DBD-F832-A080-71DA-104B08015A0B}"/>
              </a:ext>
            </a:extLst>
          </p:cNvPr>
          <p:cNvSpPr>
            <a:spLocks noGrp="1"/>
          </p:cNvSpPr>
          <p:nvPr>
            <p:ph idx="1"/>
          </p:nvPr>
        </p:nvSpPr>
        <p:spPr/>
        <p:txBody>
          <a:bodyPr/>
          <a:lstStyle/>
          <a:p>
            <a:pPr marL="0" indent="0">
              <a:buNone/>
            </a:pPr>
            <a:endParaRPr lang="en-US" dirty="0"/>
          </a:p>
          <a:p>
            <a:pPr marL="0" indent="0">
              <a:buNone/>
            </a:pPr>
            <a:r>
              <a:rPr lang="en-US" dirty="0"/>
              <a:t>Several “canned reports” are available within the Polaris Remote Client. Many libraries have moved to strictly using LEAP; however, the ODIN Office can run or create a schedule to run these canned reports for you. We are also able to set up most of these reports to pull the same information from </a:t>
            </a:r>
            <a:r>
              <a:rPr lang="en-US" dirty="0" err="1"/>
              <a:t>SimplyReports</a:t>
            </a:r>
            <a:endParaRPr lang="en-US" dirty="0"/>
          </a:p>
          <a:p>
            <a:pPr marL="0" indent="0">
              <a:buNone/>
            </a:pPr>
            <a:endParaRPr lang="en-US" dirty="0"/>
          </a:p>
          <a:p>
            <a:pPr marL="0" indent="0">
              <a:buNone/>
            </a:pPr>
            <a:r>
              <a:rPr lang="en-US" dirty="0"/>
              <a:t>During this session, we will look at several reports that are available in the client that might be of interest and what Simply Report options might exist, along with potential scheduling options for both.</a:t>
            </a:r>
          </a:p>
        </p:txBody>
      </p:sp>
    </p:spTree>
    <p:extLst>
      <p:ext uri="{BB962C8B-B14F-4D97-AF65-F5344CB8AC3E}">
        <p14:creationId xmlns:p14="http://schemas.microsoft.com/office/powerpoint/2010/main" val="351741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7C0BD-20ED-211F-4B2C-4369BBBBB4B9}"/>
              </a:ext>
            </a:extLst>
          </p:cNvPr>
          <p:cNvSpPr>
            <a:spLocks noGrp="1"/>
          </p:cNvSpPr>
          <p:nvPr>
            <p:ph type="title"/>
          </p:nvPr>
        </p:nvSpPr>
        <p:spPr/>
        <p:txBody>
          <a:bodyPr/>
          <a:lstStyle/>
          <a:p>
            <a:r>
              <a:rPr lang="en-US" dirty="0"/>
              <a:t>Key criteria for Simply Reports option</a:t>
            </a:r>
          </a:p>
        </p:txBody>
      </p:sp>
      <p:pic>
        <p:nvPicPr>
          <p:cNvPr id="5" name="Content Placeholder 4">
            <a:extLst>
              <a:ext uri="{FF2B5EF4-FFF2-40B4-BE49-F238E27FC236}">
                <a16:creationId xmlns:a16="http://schemas.microsoft.com/office/drawing/2014/main" id="{7DA2E6ED-4D3B-D75D-99C1-02E5035C4CAD}"/>
              </a:ext>
            </a:extLst>
          </p:cNvPr>
          <p:cNvPicPr>
            <a:picLocks noGrp="1" noChangeAspect="1"/>
          </p:cNvPicPr>
          <p:nvPr>
            <p:ph idx="1"/>
          </p:nvPr>
        </p:nvPicPr>
        <p:blipFill>
          <a:blip r:embed="rId2"/>
          <a:stretch>
            <a:fillRect/>
          </a:stretch>
        </p:blipFill>
        <p:spPr>
          <a:xfrm>
            <a:off x="1104900" y="1304630"/>
            <a:ext cx="8251135" cy="2013132"/>
          </a:xfrm>
        </p:spPr>
      </p:pic>
      <p:pic>
        <p:nvPicPr>
          <p:cNvPr id="7" name="Picture 6">
            <a:extLst>
              <a:ext uri="{FF2B5EF4-FFF2-40B4-BE49-F238E27FC236}">
                <a16:creationId xmlns:a16="http://schemas.microsoft.com/office/drawing/2014/main" id="{B1C586DF-29E8-224B-603A-55750A10F80B}"/>
              </a:ext>
            </a:extLst>
          </p:cNvPr>
          <p:cNvPicPr>
            <a:picLocks noChangeAspect="1"/>
          </p:cNvPicPr>
          <p:nvPr/>
        </p:nvPicPr>
        <p:blipFill>
          <a:blip r:embed="rId3"/>
          <a:stretch>
            <a:fillRect/>
          </a:stretch>
        </p:blipFill>
        <p:spPr>
          <a:xfrm>
            <a:off x="1104900" y="3396753"/>
            <a:ext cx="5747233" cy="2220521"/>
          </a:xfrm>
          <a:prstGeom prst="rect">
            <a:avLst/>
          </a:prstGeom>
        </p:spPr>
      </p:pic>
      <p:pic>
        <p:nvPicPr>
          <p:cNvPr id="9" name="Picture 8">
            <a:extLst>
              <a:ext uri="{FF2B5EF4-FFF2-40B4-BE49-F238E27FC236}">
                <a16:creationId xmlns:a16="http://schemas.microsoft.com/office/drawing/2014/main" id="{4BCD6B65-A914-6169-6A75-5FA3F886B1A6}"/>
              </a:ext>
            </a:extLst>
          </p:cNvPr>
          <p:cNvPicPr>
            <a:picLocks noChangeAspect="1"/>
          </p:cNvPicPr>
          <p:nvPr/>
        </p:nvPicPr>
        <p:blipFill>
          <a:blip r:embed="rId4"/>
          <a:stretch>
            <a:fillRect/>
          </a:stretch>
        </p:blipFill>
        <p:spPr>
          <a:xfrm>
            <a:off x="1104900" y="5696266"/>
            <a:ext cx="3305636" cy="781159"/>
          </a:xfrm>
          <a:prstGeom prst="rect">
            <a:avLst/>
          </a:prstGeom>
        </p:spPr>
      </p:pic>
    </p:spTree>
    <p:extLst>
      <p:ext uri="{BB962C8B-B14F-4D97-AF65-F5344CB8AC3E}">
        <p14:creationId xmlns:p14="http://schemas.microsoft.com/office/powerpoint/2010/main" val="160572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3ABE6-C25A-A24F-F182-29839DB0DD0D}"/>
              </a:ext>
            </a:extLst>
          </p:cNvPr>
          <p:cNvSpPr>
            <a:spLocks noGrp="1"/>
          </p:cNvSpPr>
          <p:nvPr>
            <p:ph type="title"/>
          </p:nvPr>
        </p:nvSpPr>
        <p:spPr/>
        <p:txBody>
          <a:bodyPr/>
          <a:lstStyle/>
          <a:p>
            <a:r>
              <a:rPr lang="en-US" dirty="0"/>
              <a:t>Criteria for Simply Reports (cont’d)</a:t>
            </a:r>
          </a:p>
        </p:txBody>
      </p:sp>
      <p:pic>
        <p:nvPicPr>
          <p:cNvPr id="5" name="Content Placeholder 4">
            <a:extLst>
              <a:ext uri="{FF2B5EF4-FFF2-40B4-BE49-F238E27FC236}">
                <a16:creationId xmlns:a16="http://schemas.microsoft.com/office/drawing/2014/main" id="{D8740EC9-2634-21B2-1643-0A2F40E0A9DB}"/>
              </a:ext>
            </a:extLst>
          </p:cNvPr>
          <p:cNvPicPr>
            <a:picLocks noGrp="1" noChangeAspect="1"/>
          </p:cNvPicPr>
          <p:nvPr>
            <p:ph idx="1"/>
          </p:nvPr>
        </p:nvPicPr>
        <p:blipFill>
          <a:blip r:embed="rId2"/>
          <a:stretch>
            <a:fillRect/>
          </a:stretch>
        </p:blipFill>
        <p:spPr>
          <a:xfrm>
            <a:off x="1104900" y="1348408"/>
            <a:ext cx="6150649" cy="5025427"/>
          </a:xfrm>
        </p:spPr>
      </p:pic>
    </p:spTree>
    <p:extLst>
      <p:ext uri="{BB962C8B-B14F-4D97-AF65-F5344CB8AC3E}">
        <p14:creationId xmlns:p14="http://schemas.microsoft.com/office/powerpoint/2010/main" val="163455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0CE90-6823-1121-3B3C-38D9B95E60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AF196C-9B70-9973-C93F-DCC7CAAFDD6D}"/>
              </a:ext>
            </a:extLst>
          </p:cNvPr>
          <p:cNvSpPr>
            <a:spLocks noGrp="1"/>
          </p:cNvSpPr>
          <p:nvPr>
            <p:ph type="title"/>
          </p:nvPr>
        </p:nvSpPr>
        <p:spPr/>
        <p:txBody>
          <a:bodyPr/>
          <a:lstStyle/>
          <a:p>
            <a:r>
              <a:rPr lang="en-US" dirty="0"/>
              <a:t>Lost and Missing Items</a:t>
            </a:r>
          </a:p>
        </p:txBody>
      </p:sp>
      <p:sp>
        <p:nvSpPr>
          <p:cNvPr id="4" name="Text Placeholder 3">
            <a:extLst>
              <a:ext uri="{FF2B5EF4-FFF2-40B4-BE49-F238E27FC236}">
                <a16:creationId xmlns:a16="http://schemas.microsoft.com/office/drawing/2014/main" id="{132F7226-5D02-1427-AF8E-FB8F9E98359E}"/>
              </a:ext>
            </a:extLst>
          </p:cNvPr>
          <p:cNvSpPr>
            <a:spLocks noGrp="1"/>
          </p:cNvSpPr>
          <p:nvPr>
            <p:ph type="body" sz="half" idx="2"/>
          </p:nvPr>
        </p:nvSpPr>
        <p:spPr/>
        <p:txBody>
          <a:bodyPr/>
          <a:lstStyle/>
          <a:p>
            <a:r>
              <a:rPr lang="en-US" dirty="0"/>
              <a:t>This reports lists items that are Lost or Missing. The first part (to the right) contains Lost items and the second part (below) are the Missing items. Both sections list call number, item barcode, title, patron name/barcode/phone if available and date of last transaction. It also generates subtotals for each section along with total for library.</a:t>
            </a:r>
          </a:p>
          <a:p>
            <a:r>
              <a:rPr lang="en-US" dirty="0"/>
              <a:t>.</a:t>
            </a:r>
          </a:p>
          <a:p>
            <a:endParaRPr lang="en-US" dirty="0"/>
          </a:p>
          <a:p>
            <a:endParaRPr lang="en-US" dirty="0"/>
          </a:p>
        </p:txBody>
      </p:sp>
      <p:pic>
        <p:nvPicPr>
          <p:cNvPr id="6" name="Content Placeholder 5">
            <a:extLst>
              <a:ext uri="{FF2B5EF4-FFF2-40B4-BE49-F238E27FC236}">
                <a16:creationId xmlns:a16="http://schemas.microsoft.com/office/drawing/2014/main" id="{EB686A02-A0E7-A392-2096-2CBA7BE2676C}"/>
              </a:ext>
            </a:extLst>
          </p:cNvPr>
          <p:cNvPicPr>
            <a:picLocks noGrp="1" noChangeAspect="1"/>
          </p:cNvPicPr>
          <p:nvPr>
            <p:ph idx="1"/>
          </p:nvPr>
        </p:nvPicPr>
        <p:blipFill>
          <a:blip r:embed="rId2"/>
          <a:stretch>
            <a:fillRect/>
          </a:stretch>
        </p:blipFill>
        <p:spPr>
          <a:xfrm>
            <a:off x="6561454" y="1430502"/>
            <a:ext cx="3740013" cy="4741698"/>
          </a:xfrm>
        </p:spPr>
      </p:pic>
      <p:pic>
        <p:nvPicPr>
          <p:cNvPr id="5" name="Picture 4">
            <a:extLst>
              <a:ext uri="{FF2B5EF4-FFF2-40B4-BE49-F238E27FC236}">
                <a16:creationId xmlns:a16="http://schemas.microsoft.com/office/drawing/2014/main" id="{66DB33E2-6689-CF0C-DD42-DBC69209E3EA}"/>
              </a:ext>
            </a:extLst>
          </p:cNvPr>
          <p:cNvPicPr>
            <a:picLocks noChangeAspect="1"/>
          </p:cNvPicPr>
          <p:nvPr/>
        </p:nvPicPr>
        <p:blipFill>
          <a:blip r:embed="rId3"/>
          <a:srcRect l="6478" t="9633" r="12395" b="11824"/>
          <a:stretch/>
        </p:blipFill>
        <p:spPr>
          <a:xfrm>
            <a:off x="1104900" y="4077182"/>
            <a:ext cx="4282633" cy="2095018"/>
          </a:xfrm>
          <a:prstGeom prst="rect">
            <a:avLst/>
          </a:prstGeom>
        </p:spPr>
      </p:pic>
    </p:spTree>
    <p:extLst>
      <p:ext uri="{BB962C8B-B14F-4D97-AF65-F5344CB8AC3E}">
        <p14:creationId xmlns:p14="http://schemas.microsoft.com/office/powerpoint/2010/main" val="302456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010F6-B150-2815-7037-CCCD0074E8C0}"/>
              </a:ext>
            </a:extLst>
          </p:cNvPr>
          <p:cNvSpPr>
            <a:spLocks noGrp="1"/>
          </p:cNvSpPr>
          <p:nvPr>
            <p:ph type="title"/>
          </p:nvPr>
        </p:nvSpPr>
        <p:spPr/>
        <p:txBody>
          <a:bodyPr/>
          <a:lstStyle/>
          <a:p>
            <a:r>
              <a:rPr lang="en-US" dirty="0"/>
              <a:t>Example of Lost and Missing Items in Simply Reports</a:t>
            </a:r>
          </a:p>
        </p:txBody>
      </p:sp>
      <p:pic>
        <p:nvPicPr>
          <p:cNvPr id="5" name="Content Placeholder 4">
            <a:extLst>
              <a:ext uri="{FF2B5EF4-FFF2-40B4-BE49-F238E27FC236}">
                <a16:creationId xmlns:a16="http://schemas.microsoft.com/office/drawing/2014/main" id="{32872A3B-DEF9-0D7A-A8B7-7C26EC1A33AD}"/>
              </a:ext>
            </a:extLst>
          </p:cNvPr>
          <p:cNvPicPr>
            <a:picLocks noGrp="1" noChangeAspect="1"/>
          </p:cNvPicPr>
          <p:nvPr>
            <p:ph idx="1"/>
          </p:nvPr>
        </p:nvPicPr>
        <p:blipFill>
          <a:blip r:embed="rId2"/>
          <a:stretch>
            <a:fillRect/>
          </a:stretch>
        </p:blipFill>
        <p:spPr>
          <a:xfrm>
            <a:off x="1103382" y="1422913"/>
            <a:ext cx="9982200" cy="1084040"/>
          </a:xfrm>
        </p:spPr>
      </p:pic>
    </p:spTree>
    <p:extLst>
      <p:ext uri="{BB962C8B-B14F-4D97-AF65-F5344CB8AC3E}">
        <p14:creationId xmlns:p14="http://schemas.microsoft.com/office/powerpoint/2010/main" val="276746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27827-1693-05F2-5946-26AA322AEE13}"/>
              </a:ext>
            </a:extLst>
          </p:cNvPr>
          <p:cNvSpPr>
            <a:spLocks noGrp="1"/>
          </p:cNvSpPr>
          <p:nvPr>
            <p:ph type="title"/>
          </p:nvPr>
        </p:nvSpPr>
        <p:spPr/>
        <p:txBody>
          <a:bodyPr/>
          <a:lstStyle/>
          <a:p>
            <a:r>
              <a:rPr lang="en-US" dirty="0"/>
              <a:t>Key criteria for Simply Reports option</a:t>
            </a:r>
          </a:p>
        </p:txBody>
      </p:sp>
      <p:pic>
        <p:nvPicPr>
          <p:cNvPr id="5" name="Content Placeholder 4">
            <a:extLst>
              <a:ext uri="{FF2B5EF4-FFF2-40B4-BE49-F238E27FC236}">
                <a16:creationId xmlns:a16="http://schemas.microsoft.com/office/drawing/2014/main" id="{3A7115BB-4490-C2EC-E564-45D588ABEF3C}"/>
              </a:ext>
            </a:extLst>
          </p:cNvPr>
          <p:cNvPicPr>
            <a:picLocks noGrp="1" noChangeAspect="1"/>
          </p:cNvPicPr>
          <p:nvPr>
            <p:ph idx="1"/>
          </p:nvPr>
        </p:nvPicPr>
        <p:blipFill>
          <a:blip r:embed="rId2"/>
          <a:stretch>
            <a:fillRect/>
          </a:stretch>
        </p:blipFill>
        <p:spPr>
          <a:xfrm>
            <a:off x="1104900" y="1280647"/>
            <a:ext cx="8678486" cy="2067213"/>
          </a:xfrm>
        </p:spPr>
      </p:pic>
      <p:pic>
        <p:nvPicPr>
          <p:cNvPr id="7" name="Picture 6">
            <a:extLst>
              <a:ext uri="{FF2B5EF4-FFF2-40B4-BE49-F238E27FC236}">
                <a16:creationId xmlns:a16="http://schemas.microsoft.com/office/drawing/2014/main" id="{2AC9BD10-9B76-ED06-FBF8-39C16F671778}"/>
              </a:ext>
            </a:extLst>
          </p:cNvPr>
          <p:cNvPicPr>
            <a:picLocks noChangeAspect="1"/>
          </p:cNvPicPr>
          <p:nvPr/>
        </p:nvPicPr>
        <p:blipFill>
          <a:blip r:embed="rId3"/>
          <a:stretch>
            <a:fillRect/>
          </a:stretch>
        </p:blipFill>
        <p:spPr>
          <a:xfrm>
            <a:off x="1104899" y="3429000"/>
            <a:ext cx="5223605" cy="1985481"/>
          </a:xfrm>
          <a:prstGeom prst="rect">
            <a:avLst/>
          </a:prstGeom>
        </p:spPr>
      </p:pic>
      <p:pic>
        <p:nvPicPr>
          <p:cNvPr id="9" name="Picture 8">
            <a:extLst>
              <a:ext uri="{FF2B5EF4-FFF2-40B4-BE49-F238E27FC236}">
                <a16:creationId xmlns:a16="http://schemas.microsoft.com/office/drawing/2014/main" id="{7C17A92F-17F5-EE43-F53D-DF1E1FE3898A}"/>
              </a:ext>
            </a:extLst>
          </p:cNvPr>
          <p:cNvPicPr>
            <a:picLocks noChangeAspect="1"/>
          </p:cNvPicPr>
          <p:nvPr/>
        </p:nvPicPr>
        <p:blipFill>
          <a:blip r:embed="rId4"/>
          <a:stretch>
            <a:fillRect/>
          </a:stretch>
        </p:blipFill>
        <p:spPr>
          <a:xfrm>
            <a:off x="1104900" y="5577353"/>
            <a:ext cx="3419952" cy="771633"/>
          </a:xfrm>
          <a:prstGeom prst="rect">
            <a:avLst/>
          </a:prstGeom>
        </p:spPr>
      </p:pic>
    </p:spTree>
    <p:extLst>
      <p:ext uri="{BB962C8B-B14F-4D97-AF65-F5344CB8AC3E}">
        <p14:creationId xmlns:p14="http://schemas.microsoft.com/office/powerpoint/2010/main" val="135743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2C6EB-3FD2-AACF-6685-DB29F8A214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3A1530-F86A-A56C-EE57-2351C7117ECA}"/>
              </a:ext>
            </a:extLst>
          </p:cNvPr>
          <p:cNvSpPr>
            <a:spLocks noGrp="1"/>
          </p:cNvSpPr>
          <p:nvPr>
            <p:ph type="title"/>
          </p:nvPr>
        </p:nvSpPr>
        <p:spPr/>
        <p:txBody>
          <a:bodyPr/>
          <a:lstStyle/>
          <a:p>
            <a:r>
              <a:rPr lang="en-US" dirty="0"/>
              <a:t>Statistical Reports</a:t>
            </a:r>
          </a:p>
        </p:txBody>
      </p:sp>
      <p:sp>
        <p:nvSpPr>
          <p:cNvPr id="3" name="Text Placeholder 2">
            <a:extLst>
              <a:ext uri="{FF2B5EF4-FFF2-40B4-BE49-F238E27FC236}">
                <a16:creationId xmlns:a16="http://schemas.microsoft.com/office/drawing/2014/main" id="{F09A484F-BD7B-DA77-4B58-852BA33268F3}"/>
              </a:ext>
            </a:extLst>
          </p:cNvPr>
          <p:cNvSpPr>
            <a:spLocks noGrp="1"/>
          </p:cNvSpPr>
          <p:nvPr>
            <p:ph type="body" idx="1"/>
          </p:nvPr>
        </p:nvSpPr>
        <p:spPr/>
        <p:txBody>
          <a:bodyPr>
            <a:normAutofit lnSpcReduction="10000"/>
          </a:bodyPr>
          <a:lstStyle/>
          <a:p>
            <a:r>
              <a:rPr lang="en-US" dirty="0"/>
              <a:t>Item Circulation Statistics, Item Circulation by Collection, Top Circulating Titles by Collection, Uncirculated Items</a:t>
            </a:r>
          </a:p>
        </p:txBody>
      </p:sp>
    </p:spTree>
    <p:extLst>
      <p:ext uri="{BB962C8B-B14F-4D97-AF65-F5344CB8AC3E}">
        <p14:creationId xmlns:p14="http://schemas.microsoft.com/office/powerpoint/2010/main" val="4267774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524DC-8CDB-F8E2-B103-72D37C11EE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5389FC-99C2-913B-7EAE-2A1C152B30B3}"/>
              </a:ext>
            </a:extLst>
          </p:cNvPr>
          <p:cNvSpPr>
            <a:spLocks noGrp="1"/>
          </p:cNvSpPr>
          <p:nvPr>
            <p:ph type="title"/>
          </p:nvPr>
        </p:nvSpPr>
        <p:spPr/>
        <p:txBody>
          <a:bodyPr/>
          <a:lstStyle/>
          <a:p>
            <a:r>
              <a:rPr lang="en-US" dirty="0"/>
              <a:t>Item Circulation Statistics</a:t>
            </a:r>
          </a:p>
        </p:txBody>
      </p:sp>
      <p:sp>
        <p:nvSpPr>
          <p:cNvPr id="4" name="Text Placeholder 3">
            <a:extLst>
              <a:ext uri="{FF2B5EF4-FFF2-40B4-BE49-F238E27FC236}">
                <a16:creationId xmlns:a16="http://schemas.microsoft.com/office/drawing/2014/main" id="{F0CDB388-294D-920F-1277-02132163555B}"/>
              </a:ext>
            </a:extLst>
          </p:cNvPr>
          <p:cNvSpPr>
            <a:spLocks noGrp="1"/>
          </p:cNvSpPr>
          <p:nvPr>
            <p:ph type="body" sz="half" idx="2"/>
          </p:nvPr>
        </p:nvSpPr>
        <p:spPr>
          <a:xfrm>
            <a:off x="1104900" y="1600200"/>
            <a:ext cx="4129709" cy="4572000"/>
          </a:xfrm>
        </p:spPr>
        <p:txBody>
          <a:bodyPr/>
          <a:lstStyle/>
          <a:p>
            <a:r>
              <a:rPr lang="en-US" dirty="0"/>
              <a:t>This report is found in the Circulation area of the canned reports. Required fields are library/branch and date range.</a:t>
            </a:r>
          </a:p>
          <a:p>
            <a:endParaRPr lang="en-US" dirty="0"/>
          </a:p>
          <a:p>
            <a:r>
              <a:rPr lang="en-US" dirty="0"/>
              <a:t>In this example, the circulation statistics were run for one of the high school libraries for the prior completed school year. It breaks down the information by material type and type of circulation transaction before providing totals.</a:t>
            </a:r>
          </a:p>
          <a:p>
            <a:endParaRPr lang="en-US" dirty="0"/>
          </a:p>
          <a:p>
            <a:r>
              <a:rPr lang="en-US" dirty="0"/>
              <a:t>We also run these reports each year for the public libraries to assist with their annual public library survey statistics.</a:t>
            </a:r>
          </a:p>
          <a:p>
            <a:endParaRPr lang="en-US" dirty="0"/>
          </a:p>
        </p:txBody>
      </p:sp>
      <p:pic>
        <p:nvPicPr>
          <p:cNvPr id="6" name="Content Placeholder 5">
            <a:extLst>
              <a:ext uri="{FF2B5EF4-FFF2-40B4-BE49-F238E27FC236}">
                <a16:creationId xmlns:a16="http://schemas.microsoft.com/office/drawing/2014/main" id="{8CE50DF5-FD76-565A-8152-71D9B8EB9052}"/>
              </a:ext>
            </a:extLst>
          </p:cNvPr>
          <p:cNvPicPr>
            <a:picLocks noGrp="1" noChangeAspect="1"/>
          </p:cNvPicPr>
          <p:nvPr>
            <p:ph idx="1"/>
          </p:nvPr>
        </p:nvPicPr>
        <p:blipFill>
          <a:blip r:embed="rId2"/>
          <a:srcRect l="1638" r="4550"/>
          <a:stretch/>
        </p:blipFill>
        <p:spPr>
          <a:xfrm>
            <a:off x="5413578" y="2491410"/>
            <a:ext cx="6269730" cy="2372956"/>
          </a:xfrm>
        </p:spPr>
      </p:pic>
    </p:spTree>
    <p:extLst>
      <p:ext uri="{BB962C8B-B14F-4D97-AF65-F5344CB8AC3E}">
        <p14:creationId xmlns:p14="http://schemas.microsoft.com/office/powerpoint/2010/main" val="88256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9E8B8-0BDF-6EDC-E5D5-BDDD3FD48B44}"/>
              </a:ext>
            </a:extLst>
          </p:cNvPr>
          <p:cNvSpPr>
            <a:spLocks noGrp="1"/>
          </p:cNvSpPr>
          <p:nvPr>
            <p:ph type="title"/>
          </p:nvPr>
        </p:nvSpPr>
        <p:spPr/>
        <p:txBody>
          <a:bodyPr/>
          <a:lstStyle/>
          <a:p>
            <a:r>
              <a:rPr lang="en-US" dirty="0"/>
              <a:t>Example of Item Circulation Statistics in Simply Reports</a:t>
            </a:r>
          </a:p>
        </p:txBody>
      </p:sp>
      <p:pic>
        <p:nvPicPr>
          <p:cNvPr id="5" name="Content Placeholder 4">
            <a:extLst>
              <a:ext uri="{FF2B5EF4-FFF2-40B4-BE49-F238E27FC236}">
                <a16:creationId xmlns:a16="http://schemas.microsoft.com/office/drawing/2014/main" id="{60E13B40-80DD-7C7C-9F2C-05792F72B7E1}"/>
              </a:ext>
            </a:extLst>
          </p:cNvPr>
          <p:cNvPicPr>
            <a:picLocks noGrp="1" noChangeAspect="1"/>
          </p:cNvPicPr>
          <p:nvPr>
            <p:ph idx="1"/>
          </p:nvPr>
        </p:nvPicPr>
        <p:blipFill>
          <a:blip r:embed="rId2"/>
          <a:stretch>
            <a:fillRect/>
          </a:stretch>
        </p:blipFill>
        <p:spPr>
          <a:xfrm>
            <a:off x="1104900" y="1449568"/>
            <a:ext cx="4305901" cy="743054"/>
          </a:xfrm>
        </p:spPr>
      </p:pic>
    </p:spTree>
    <p:extLst>
      <p:ext uri="{BB962C8B-B14F-4D97-AF65-F5344CB8AC3E}">
        <p14:creationId xmlns:p14="http://schemas.microsoft.com/office/powerpoint/2010/main" val="10059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FB31E-BD0A-3A29-17A3-7D5D0007D6F8}"/>
              </a:ext>
            </a:extLst>
          </p:cNvPr>
          <p:cNvSpPr>
            <a:spLocks noGrp="1"/>
          </p:cNvSpPr>
          <p:nvPr>
            <p:ph type="title"/>
          </p:nvPr>
        </p:nvSpPr>
        <p:spPr/>
        <p:txBody>
          <a:bodyPr/>
          <a:lstStyle/>
          <a:p>
            <a:r>
              <a:rPr lang="en-US" dirty="0"/>
              <a:t>Key criteria used for Simply Reports option</a:t>
            </a:r>
          </a:p>
        </p:txBody>
      </p:sp>
      <p:pic>
        <p:nvPicPr>
          <p:cNvPr id="5" name="Content Placeholder 4">
            <a:extLst>
              <a:ext uri="{FF2B5EF4-FFF2-40B4-BE49-F238E27FC236}">
                <a16:creationId xmlns:a16="http://schemas.microsoft.com/office/drawing/2014/main" id="{57734575-9734-5043-95D8-6777ED370567}"/>
              </a:ext>
            </a:extLst>
          </p:cNvPr>
          <p:cNvPicPr>
            <a:picLocks noGrp="1" noChangeAspect="1"/>
          </p:cNvPicPr>
          <p:nvPr>
            <p:ph idx="1"/>
          </p:nvPr>
        </p:nvPicPr>
        <p:blipFill>
          <a:blip r:embed="rId2"/>
          <a:stretch>
            <a:fillRect/>
          </a:stretch>
        </p:blipFill>
        <p:spPr>
          <a:xfrm>
            <a:off x="1104900" y="1266524"/>
            <a:ext cx="7959587" cy="1985524"/>
          </a:xfrm>
        </p:spPr>
      </p:pic>
      <p:pic>
        <p:nvPicPr>
          <p:cNvPr id="7" name="Picture 6">
            <a:extLst>
              <a:ext uri="{FF2B5EF4-FFF2-40B4-BE49-F238E27FC236}">
                <a16:creationId xmlns:a16="http://schemas.microsoft.com/office/drawing/2014/main" id="{81E826D4-D93C-B7E1-0667-9E543CAF5E30}"/>
              </a:ext>
            </a:extLst>
          </p:cNvPr>
          <p:cNvPicPr>
            <a:picLocks noChangeAspect="1"/>
          </p:cNvPicPr>
          <p:nvPr/>
        </p:nvPicPr>
        <p:blipFill>
          <a:blip r:embed="rId3"/>
          <a:stretch>
            <a:fillRect/>
          </a:stretch>
        </p:blipFill>
        <p:spPr>
          <a:xfrm>
            <a:off x="1089851" y="4530903"/>
            <a:ext cx="5069869" cy="528390"/>
          </a:xfrm>
          <a:prstGeom prst="rect">
            <a:avLst/>
          </a:prstGeom>
        </p:spPr>
      </p:pic>
      <p:pic>
        <p:nvPicPr>
          <p:cNvPr id="9" name="Picture 8">
            <a:extLst>
              <a:ext uri="{FF2B5EF4-FFF2-40B4-BE49-F238E27FC236}">
                <a16:creationId xmlns:a16="http://schemas.microsoft.com/office/drawing/2014/main" id="{4C28E74E-C1B7-BCB2-1082-03495123723E}"/>
              </a:ext>
            </a:extLst>
          </p:cNvPr>
          <p:cNvPicPr>
            <a:picLocks noChangeAspect="1"/>
          </p:cNvPicPr>
          <p:nvPr/>
        </p:nvPicPr>
        <p:blipFill>
          <a:blip r:embed="rId4"/>
          <a:stretch>
            <a:fillRect/>
          </a:stretch>
        </p:blipFill>
        <p:spPr>
          <a:xfrm>
            <a:off x="1089851" y="5059293"/>
            <a:ext cx="4633291" cy="1377054"/>
          </a:xfrm>
          <a:prstGeom prst="rect">
            <a:avLst/>
          </a:prstGeom>
        </p:spPr>
      </p:pic>
      <p:pic>
        <p:nvPicPr>
          <p:cNvPr id="11" name="Picture 10">
            <a:extLst>
              <a:ext uri="{FF2B5EF4-FFF2-40B4-BE49-F238E27FC236}">
                <a16:creationId xmlns:a16="http://schemas.microsoft.com/office/drawing/2014/main" id="{4A16E66F-AE29-818B-0224-EB718FA79D91}"/>
              </a:ext>
            </a:extLst>
          </p:cNvPr>
          <p:cNvPicPr>
            <a:picLocks noChangeAspect="1"/>
          </p:cNvPicPr>
          <p:nvPr/>
        </p:nvPicPr>
        <p:blipFill>
          <a:blip r:embed="rId5"/>
          <a:srcRect b="23135"/>
          <a:stretch/>
        </p:blipFill>
        <p:spPr>
          <a:xfrm>
            <a:off x="1089851" y="3252048"/>
            <a:ext cx="4370045" cy="1278855"/>
          </a:xfrm>
          <a:prstGeom prst="rect">
            <a:avLst/>
          </a:prstGeom>
        </p:spPr>
      </p:pic>
    </p:spTree>
    <p:extLst>
      <p:ext uri="{BB962C8B-B14F-4D97-AF65-F5344CB8AC3E}">
        <p14:creationId xmlns:p14="http://schemas.microsoft.com/office/powerpoint/2010/main" val="95829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4E135-AB45-1038-0968-FDB317D9D4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FAD44C-2C99-08FD-D8BC-FEF5F8D40E0B}"/>
              </a:ext>
            </a:extLst>
          </p:cNvPr>
          <p:cNvSpPr>
            <a:spLocks noGrp="1"/>
          </p:cNvSpPr>
          <p:nvPr>
            <p:ph type="title"/>
          </p:nvPr>
        </p:nvSpPr>
        <p:spPr/>
        <p:txBody>
          <a:bodyPr/>
          <a:lstStyle/>
          <a:p>
            <a:r>
              <a:rPr lang="en-US" dirty="0"/>
              <a:t>Item Circulation by Collection </a:t>
            </a:r>
          </a:p>
        </p:txBody>
      </p:sp>
      <p:sp>
        <p:nvSpPr>
          <p:cNvPr id="4" name="Text Placeholder 3">
            <a:extLst>
              <a:ext uri="{FF2B5EF4-FFF2-40B4-BE49-F238E27FC236}">
                <a16:creationId xmlns:a16="http://schemas.microsoft.com/office/drawing/2014/main" id="{5E88133D-33A6-6495-FE90-71608DDFD4CF}"/>
              </a:ext>
            </a:extLst>
          </p:cNvPr>
          <p:cNvSpPr>
            <a:spLocks noGrp="1"/>
          </p:cNvSpPr>
          <p:nvPr>
            <p:ph type="body" sz="half" idx="2"/>
          </p:nvPr>
        </p:nvSpPr>
        <p:spPr/>
        <p:txBody>
          <a:bodyPr/>
          <a:lstStyle/>
          <a:p>
            <a:r>
              <a:rPr lang="en-US" dirty="0"/>
              <a:t>Another item circulation report breaks down the statistics by collection. The example is from the same library as before with the same reporting dates. </a:t>
            </a:r>
          </a:p>
          <a:p>
            <a:endParaRPr lang="en-US" dirty="0"/>
          </a:p>
          <a:p>
            <a:r>
              <a:rPr lang="en-US" dirty="0"/>
              <a:t>The totals are the same as the previous report, but the information is more granular as to which collections were the most popular.</a:t>
            </a:r>
          </a:p>
          <a:p>
            <a:endParaRPr lang="en-US" dirty="0"/>
          </a:p>
          <a:p>
            <a:r>
              <a:rPr lang="en-US" dirty="0"/>
              <a:t>This report requires library/branch along with dates to run.</a:t>
            </a:r>
          </a:p>
        </p:txBody>
      </p:sp>
      <p:pic>
        <p:nvPicPr>
          <p:cNvPr id="6" name="Content Placeholder 5">
            <a:extLst>
              <a:ext uri="{FF2B5EF4-FFF2-40B4-BE49-F238E27FC236}">
                <a16:creationId xmlns:a16="http://schemas.microsoft.com/office/drawing/2014/main" id="{086FDBE4-78F9-518F-BB78-0E12F068BD89}"/>
              </a:ext>
            </a:extLst>
          </p:cNvPr>
          <p:cNvPicPr>
            <a:picLocks noGrp="1" noChangeAspect="1"/>
          </p:cNvPicPr>
          <p:nvPr>
            <p:ph type="pic" idx="1"/>
          </p:nvPr>
        </p:nvPicPr>
        <p:blipFill>
          <a:blip r:embed="rId2"/>
          <a:srcRect l="4147" r="4147"/>
          <a:stretch/>
        </p:blipFill>
        <p:spPr/>
      </p:pic>
    </p:spTree>
    <p:extLst>
      <p:ext uri="{BB962C8B-B14F-4D97-AF65-F5344CB8AC3E}">
        <p14:creationId xmlns:p14="http://schemas.microsoft.com/office/powerpoint/2010/main" val="394997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37F9A-6CCA-78EE-3428-88713405C3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1A892B-4A72-1503-5DF7-42B8917B3205}"/>
              </a:ext>
            </a:extLst>
          </p:cNvPr>
          <p:cNvSpPr>
            <a:spLocks noGrp="1"/>
          </p:cNvSpPr>
          <p:nvPr>
            <p:ph type="title"/>
          </p:nvPr>
        </p:nvSpPr>
        <p:spPr/>
        <p:txBody>
          <a:bodyPr/>
          <a:lstStyle/>
          <a:p>
            <a:r>
              <a:rPr lang="en-US" dirty="0"/>
              <a:t>Polaris Canned Reports</a:t>
            </a:r>
          </a:p>
        </p:txBody>
      </p:sp>
      <p:sp>
        <p:nvSpPr>
          <p:cNvPr id="3" name="Content Placeholder 2">
            <a:extLst>
              <a:ext uri="{FF2B5EF4-FFF2-40B4-BE49-F238E27FC236}">
                <a16:creationId xmlns:a16="http://schemas.microsoft.com/office/drawing/2014/main" id="{69AFE7B0-A711-DE04-9261-53622B97C064}"/>
              </a:ext>
            </a:extLst>
          </p:cNvPr>
          <p:cNvSpPr>
            <a:spLocks noGrp="1"/>
          </p:cNvSpPr>
          <p:nvPr>
            <p:ph idx="1"/>
          </p:nvPr>
        </p:nvSpPr>
        <p:spPr/>
        <p:txBody>
          <a:bodyPr/>
          <a:lstStyle/>
          <a:p>
            <a:pPr marL="0" indent="0">
              <a:buNone/>
            </a:pPr>
            <a:r>
              <a:rPr lang="en-US" dirty="0"/>
              <a:t>Polaris canned reports are found in the client under Utilities / Reports and Notices.</a:t>
            </a:r>
          </a:p>
          <a:p>
            <a:pPr marL="0" indent="0">
              <a:buNone/>
            </a:pPr>
            <a:endParaRPr lang="en-US" dirty="0"/>
          </a:p>
        </p:txBody>
      </p:sp>
      <p:pic>
        <p:nvPicPr>
          <p:cNvPr id="5" name="Picture 4">
            <a:extLst>
              <a:ext uri="{FF2B5EF4-FFF2-40B4-BE49-F238E27FC236}">
                <a16:creationId xmlns:a16="http://schemas.microsoft.com/office/drawing/2014/main" id="{18CB1E03-6541-8E27-AAAA-107E3DA1E548}"/>
              </a:ext>
            </a:extLst>
          </p:cNvPr>
          <p:cNvPicPr>
            <a:picLocks noChangeAspect="1"/>
          </p:cNvPicPr>
          <p:nvPr/>
        </p:nvPicPr>
        <p:blipFill>
          <a:blip r:embed="rId2"/>
          <a:stretch>
            <a:fillRect/>
          </a:stretch>
        </p:blipFill>
        <p:spPr>
          <a:xfrm>
            <a:off x="1104900" y="2213884"/>
            <a:ext cx="10059804" cy="3781953"/>
          </a:xfrm>
          <a:prstGeom prst="rect">
            <a:avLst/>
          </a:prstGeom>
        </p:spPr>
      </p:pic>
    </p:spTree>
    <p:extLst>
      <p:ext uri="{BB962C8B-B14F-4D97-AF65-F5344CB8AC3E}">
        <p14:creationId xmlns:p14="http://schemas.microsoft.com/office/powerpoint/2010/main" val="30286457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62CED-5945-C5D6-7E4A-8147B8A18F34}"/>
              </a:ext>
            </a:extLst>
          </p:cNvPr>
          <p:cNvSpPr>
            <a:spLocks noGrp="1"/>
          </p:cNvSpPr>
          <p:nvPr>
            <p:ph type="title"/>
          </p:nvPr>
        </p:nvSpPr>
        <p:spPr/>
        <p:txBody>
          <a:bodyPr/>
          <a:lstStyle/>
          <a:p>
            <a:r>
              <a:rPr lang="en-US" dirty="0"/>
              <a:t>Example of Item Circulation by Collection in Simply Reports</a:t>
            </a:r>
          </a:p>
        </p:txBody>
      </p:sp>
      <p:pic>
        <p:nvPicPr>
          <p:cNvPr id="5" name="Content Placeholder 4">
            <a:extLst>
              <a:ext uri="{FF2B5EF4-FFF2-40B4-BE49-F238E27FC236}">
                <a16:creationId xmlns:a16="http://schemas.microsoft.com/office/drawing/2014/main" id="{303A0394-DD67-579A-1C30-194093CE4DDF}"/>
              </a:ext>
            </a:extLst>
          </p:cNvPr>
          <p:cNvPicPr>
            <a:picLocks noGrp="1" noChangeAspect="1"/>
          </p:cNvPicPr>
          <p:nvPr>
            <p:ph idx="1"/>
          </p:nvPr>
        </p:nvPicPr>
        <p:blipFill>
          <a:blip r:embed="rId2"/>
          <a:stretch>
            <a:fillRect/>
          </a:stretch>
        </p:blipFill>
        <p:spPr>
          <a:xfrm>
            <a:off x="1104900" y="1325218"/>
            <a:ext cx="5334397" cy="3861559"/>
          </a:xfrm>
        </p:spPr>
      </p:pic>
    </p:spTree>
    <p:extLst>
      <p:ext uri="{BB962C8B-B14F-4D97-AF65-F5344CB8AC3E}">
        <p14:creationId xmlns:p14="http://schemas.microsoft.com/office/powerpoint/2010/main" val="56211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8114B-047C-84CD-7E4A-B8CA4188C0CC}"/>
              </a:ext>
            </a:extLst>
          </p:cNvPr>
          <p:cNvSpPr>
            <a:spLocks noGrp="1"/>
          </p:cNvSpPr>
          <p:nvPr>
            <p:ph type="title"/>
          </p:nvPr>
        </p:nvSpPr>
        <p:spPr/>
        <p:txBody>
          <a:bodyPr/>
          <a:lstStyle/>
          <a:p>
            <a:r>
              <a:rPr lang="en-US" dirty="0"/>
              <a:t>Key criteria used for Simply Reports option</a:t>
            </a:r>
          </a:p>
        </p:txBody>
      </p:sp>
      <p:pic>
        <p:nvPicPr>
          <p:cNvPr id="5" name="Content Placeholder 4">
            <a:extLst>
              <a:ext uri="{FF2B5EF4-FFF2-40B4-BE49-F238E27FC236}">
                <a16:creationId xmlns:a16="http://schemas.microsoft.com/office/drawing/2014/main" id="{2A0BB332-756B-88A8-EEA0-3B4FDDB0433A}"/>
              </a:ext>
            </a:extLst>
          </p:cNvPr>
          <p:cNvPicPr>
            <a:picLocks noGrp="1" noChangeAspect="1"/>
          </p:cNvPicPr>
          <p:nvPr>
            <p:ph idx="1"/>
          </p:nvPr>
        </p:nvPicPr>
        <p:blipFill>
          <a:blip r:embed="rId2"/>
          <a:stretch>
            <a:fillRect/>
          </a:stretch>
        </p:blipFill>
        <p:spPr>
          <a:xfrm>
            <a:off x="1104900" y="1295102"/>
            <a:ext cx="7694543" cy="1887818"/>
          </a:xfrm>
        </p:spPr>
      </p:pic>
      <p:pic>
        <p:nvPicPr>
          <p:cNvPr id="7" name="Picture 6">
            <a:extLst>
              <a:ext uri="{FF2B5EF4-FFF2-40B4-BE49-F238E27FC236}">
                <a16:creationId xmlns:a16="http://schemas.microsoft.com/office/drawing/2014/main" id="{8E68F2E4-81C2-8A02-A7D6-AB92163B3355}"/>
              </a:ext>
            </a:extLst>
          </p:cNvPr>
          <p:cNvPicPr>
            <a:picLocks noChangeAspect="1"/>
          </p:cNvPicPr>
          <p:nvPr/>
        </p:nvPicPr>
        <p:blipFill>
          <a:blip r:embed="rId3"/>
          <a:stretch>
            <a:fillRect/>
          </a:stretch>
        </p:blipFill>
        <p:spPr>
          <a:xfrm>
            <a:off x="1104900" y="5063329"/>
            <a:ext cx="5335657" cy="1511058"/>
          </a:xfrm>
          <a:prstGeom prst="rect">
            <a:avLst/>
          </a:prstGeom>
        </p:spPr>
      </p:pic>
      <p:pic>
        <p:nvPicPr>
          <p:cNvPr id="8" name="Picture 7">
            <a:extLst>
              <a:ext uri="{FF2B5EF4-FFF2-40B4-BE49-F238E27FC236}">
                <a16:creationId xmlns:a16="http://schemas.microsoft.com/office/drawing/2014/main" id="{38A2533E-987F-B169-5B4B-A11409557E32}"/>
              </a:ext>
            </a:extLst>
          </p:cNvPr>
          <p:cNvPicPr>
            <a:picLocks noChangeAspect="1"/>
          </p:cNvPicPr>
          <p:nvPr/>
        </p:nvPicPr>
        <p:blipFill>
          <a:blip r:embed="rId4"/>
          <a:srcRect b="23135"/>
          <a:stretch/>
        </p:blipFill>
        <p:spPr>
          <a:xfrm>
            <a:off x="1104900" y="3222034"/>
            <a:ext cx="4370045" cy="1278855"/>
          </a:xfrm>
          <a:prstGeom prst="rect">
            <a:avLst/>
          </a:prstGeom>
        </p:spPr>
      </p:pic>
      <p:pic>
        <p:nvPicPr>
          <p:cNvPr id="9" name="Picture 8">
            <a:extLst>
              <a:ext uri="{FF2B5EF4-FFF2-40B4-BE49-F238E27FC236}">
                <a16:creationId xmlns:a16="http://schemas.microsoft.com/office/drawing/2014/main" id="{41B0F33F-9201-669E-933A-7E150775819A}"/>
              </a:ext>
            </a:extLst>
          </p:cNvPr>
          <p:cNvPicPr>
            <a:picLocks noChangeAspect="1"/>
          </p:cNvPicPr>
          <p:nvPr/>
        </p:nvPicPr>
        <p:blipFill>
          <a:blip r:embed="rId5"/>
          <a:stretch>
            <a:fillRect/>
          </a:stretch>
        </p:blipFill>
        <p:spPr>
          <a:xfrm>
            <a:off x="1104900" y="4500889"/>
            <a:ext cx="5066215" cy="530398"/>
          </a:xfrm>
          <a:prstGeom prst="rect">
            <a:avLst/>
          </a:prstGeom>
        </p:spPr>
      </p:pic>
    </p:spTree>
    <p:extLst>
      <p:ext uri="{BB962C8B-B14F-4D97-AF65-F5344CB8AC3E}">
        <p14:creationId xmlns:p14="http://schemas.microsoft.com/office/powerpoint/2010/main" val="1460977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E2199-E535-9C61-38EE-51EC273E9C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225E37-BF5E-6D40-8A53-9767593A3CC2}"/>
              </a:ext>
            </a:extLst>
          </p:cNvPr>
          <p:cNvSpPr>
            <a:spLocks noGrp="1"/>
          </p:cNvSpPr>
          <p:nvPr>
            <p:ph type="title"/>
          </p:nvPr>
        </p:nvSpPr>
        <p:spPr/>
        <p:txBody>
          <a:bodyPr/>
          <a:lstStyle/>
          <a:p>
            <a:r>
              <a:rPr lang="en-US" dirty="0"/>
              <a:t>Top Circulating Titles by Collection</a:t>
            </a:r>
          </a:p>
        </p:txBody>
      </p:sp>
      <p:sp>
        <p:nvSpPr>
          <p:cNvPr id="4" name="Text Placeholder 3">
            <a:extLst>
              <a:ext uri="{FF2B5EF4-FFF2-40B4-BE49-F238E27FC236}">
                <a16:creationId xmlns:a16="http://schemas.microsoft.com/office/drawing/2014/main" id="{3F33FEDD-CA4B-F349-41E2-F1C6237AF966}"/>
              </a:ext>
            </a:extLst>
          </p:cNvPr>
          <p:cNvSpPr>
            <a:spLocks noGrp="1"/>
          </p:cNvSpPr>
          <p:nvPr>
            <p:ph type="body" sz="half" idx="2"/>
          </p:nvPr>
        </p:nvSpPr>
        <p:spPr/>
        <p:txBody>
          <a:bodyPr>
            <a:noAutofit/>
          </a:bodyPr>
          <a:lstStyle/>
          <a:p>
            <a:r>
              <a:rPr lang="en-US" sz="1600" dirty="0"/>
              <a:t>This report was included with the public library survey reports this year (basically because I thought it might be interesting for the libraries!).</a:t>
            </a:r>
          </a:p>
          <a:p>
            <a:r>
              <a:rPr lang="en-US" sz="1600" dirty="0"/>
              <a:t>Criteria includes library/branch, collection (filtered or all), begin/end dates and number of titles to show.</a:t>
            </a:r>
          </a:p>
          <a:p>
            <a:r>
              <a:rPr lang="en-US" sz="1600" dirty="0"/>
              <a:t>Example is from large library for their </a:t>
            </a:r>
            <a:r>
              <a:rPr lang="en-US" sz="1600" dirty="0" err="1"/>
              <a:t>Childrens</a:t>
            </a:r>
            <a:r>
              <a:rPr lang="en-US" sz="1600" dirty="0"/>
              <a:t> Graphic Novel collection for 2024. I specified top 100 but this segment is a good example.</a:t>
            </a:r>
          </a:p>
          <a:p>
            <a:r>
              <a:rPr lang="en-US" sz="1600" b="1" dirty="0"/>
              <a:t>Important note</a:t>
            </a:r>
            <a:r>
              <a:rPr lang="en-US" sz="1600" dirty="0"/>
              <a:t>: report will TRUNCATE results. In this case, if there were 100 separate titles with 1 checkout, only enough would be listed to fill the required number of titles to show (appears to go alphabetically).</a:t>
            </a:r>
          </a:p>
        </p:txBody>
      </p:sp>
      <p:pic>
        <p:nvPicPr>
          <p:cNvPr id="12" name="Picture Placeholder 11">
            <a:extLst>
              <a:ext uri="{FF2B5EF4-FFF2-40B4-BE49-F238E27FC236}">
                <a16:creationId xmlns:a16="http://schemas.microsoft.com/office/drawing/2014/main" id="{166638BF-4150-6C20-A914-496A1386301A}"/>
              </a:ext>
            </a:extLst>
          </p:cNvPr>
          <p:cNvPicPr>
            <a:picLocks noGrp="1" noChangeAspect="1"/>
          </p:cNvPicPr>
          <p:nvPr>
            <p:ph type="pic" idx="1"/>
          </p:nvPr>
        </p:nvPicPr>
        <p:blipFill>
          <a:blip r:embed="rId2"/>
          <a:srcRect t="1397" b="1397"/>
          <a:stretch/>
        </p:blipFill>
        <p:spPr/>
      </p:pic>
    </p:spTree>
    <p:extLst>
      <p:ext uri="{BB962C8B-B14F-4D97-AF65-F5344CB8AC3E}">
        <p14:creationId xmlns:p14="http://schemas.microsoft.com/office/powerpoint/2010/main" val="223921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2BB04-78DB-4511-0272-3A072A8A35AA}"/>
              </a:ext>
            </a:extLst>
          </p:cNvPr>
          <p:cNvSpPr>
            <a:spLocks noGrp="1"/>
          </p:cNvSpPr>
          <p:nvPr>
            <p:ph type="title"/>
          </p:nvPr>
        </p:nvSpPr>
        <p:spPr/>
        <p:txBody>
          <a:bodyPr anchor="b">
            <a:normAutofit/>
          </a:bodyPr>
          <a:lstStyle/>
          <a:p>
            <a:r>
              <a:rPr lang="en-US"/>
              <a:t>Example of Top Circulating Titles in Simply Reports</a:t>
            </a:r>
          </a:p>
        </p:txBody>
      </p:sp>
      <p:pic>
        <p:nvPicPr>
          <p:cNvPr id="20" name="Content Placeholder 19">
            <a:extLst>
              <a:ext uri="{FF2B5EF4-FFF2-40B4-BE49-F238E27FC236}">
                <a16:creationId xmlns:a16="http://schemas.microsoft.com/office/drawing/2014/main" id="{C73403E8-0BCC-1865-557C-F1A92254881F}"/>
              </a:ext>
            </a:extLst>
          </p:cNvPr>
          <p:cNvPicPr>
            <a:picLocks noGrp="1" noChangeAspect="1"/>
          </p:cNvPicPr>
          <p:nvPr>
            <p:ph idx="1"/>
          </p:nvPr>
        </p:nvPicPr>
        <p:blipFill>
          <a:blip r:embed="rId2"/>
          <a:stretch>
            <a:fillRect/>
          </a:stretch>
        </p:blipFill>
        <p:spPr>
          <a:xfrm>
            <a:off x="1104900" y="1408593"/>
            <a:ext cx="7759404" cy="4675680"/>
          </a:xfrm>
        </p:spPr>
      </p:pic>
    </p:spTree>
    <p:extLst>
      <p:ext uri="{BB962C8B-B14F-4D97-AF65-F5344CB8AC3E}">
        <p14:creationId xmlns:p14="http://schemas.microsoft.com/office/powerpoint/2010/main" val="18168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B4F33-E2B7-325D-E1C6-D37E3AB4C377}"/>
              </a:ext>
            </a:extLst>
          </p:cNvPr>
          <p:cNvSpPr>
            <a:spLocks noGrp="1"/>
          </p:cNvSpPr>
          <p:nvPr>
            <p:ph type="title"/>
          </p:nvPr>
        </p:nvSpPr>
        <p:spPr/>
        <p:txBody>
          <a:bodyPr/>
          <a:lstStyle/>
          <a:p>
            <a:r>
              <a:rPr lang="en-US" dirty="0"/>
              <a:t>Key criteria used for Simply Reports option</a:t>
            </a:r>
          </a:p>
        </p:txBody>
      </p:sp>
      <p:pic>
        <p:nvPicPr>
          <p:cNvPr id="5" name="Content Placeholder 4">
            <a:extLst>
              <a:ext uri="{FF2B5EF4-FFF2-40B4-BE49-F238E27FC236}">
                <a16:creationId xmlns:a16="http://schemas.microsoft.com/office/drawing/2014/main" id="{C5636013-78D8-2114-374A-2F440881D5C4}"/>
              </a:ext>
            </a:extLst>
          </p:cNvPr>
          <p:cNvPicPr>
            <a:picLocks noGrp="1" noChangeAspect="1"/>
          </p:cNvPicPr>
          <p:nvPr>
            <p:ph idx="1"/>
          </p:nvPr>
        </p:nvPicPr>
        <p:blipFill>
          <a:blip r:embed="rId2"/>
          <a:stretch>
            <a:fillRect/>
          </a:stretch>
        </p:blipFill>
        <p:spPr>
          <a:xfrm>
            <a:off x="1104900" y="1173162"/>
            <a:ext cx="7304106" cy="1782073"/>
          </a:xfrm>
        </p:spPr>
      </p:pic>
      <p:pic>
        <p:nvPicPr>
          <p:cNvPr id="6" name="Picture 5" descr="A screenshot of a computer&#10;&#10;AI-generated content may be incorrect.">
            <a:extLst>
              <a:ext uri="{FF2B5EF4-FFF2-40B4-BE49-F238E27FC236}">
                <a16:creationId xmlns:a16="http://schemas.microsoft.com/office/drawing/2014/main" id="{CEA4AB1B-D1F0-A247-E832-4E3D3F26C7A5}"/>
              </a:ext>
            </a:extLst>
          </p:cNvPr>
          <p:cNvPicPr>
            <a:picLocks noChangeAspect="1"/>
          </p:cNvPicPr>
          <p:nvPr/>
        </p:nvPicPr>
        <p:blipFill>
          <a:blip r:embed="rId3"/>
          <a:stretch>
            <a:fillRect/>
          </a:stretch>
        </p:blipFill>
        <p:spPr>
          <a:xfrm>
            <a:off x="1053238" y="2969146"/>
            <a:ext cx="5042003" cy="2570314"/>
          </a:xfrm>
          <a:prstGeom prst="rect">
            <a:avLst/>
          </a:prstGeom>
        </p:spPr>
      </p:pic>
      <p:pic>
        <p:nvPicPr>
          <p:cNvPr id="7" name="Picture 6">
            <a:extLst>
              <a:ext uri="{FF2B5EF4-FFF2-40B4-BE49-F238E27FC236}">
                <a16:creationId xmlns:a16="http://schemas.microsoft.com/office/drawing/2014/main" id="{8EA16EFD-B97C-3AFF-36F9-A28776420EF1}"/>
              </a:ext>
            </a:extLst>
          </p:cNvPr>
          <p:cNvPicPr>
            <a:picLocks noChangeAspect="1"/>
          </p:cNvPicPr>
          <p:nvPr/>
        </p:nvPicPr>
        <p:blipFill>
          <a:blip r:embed="rId4"/>
          <a:stretch>
            <a:fillRect/>
          </a:stretch>
        </p:blipFill>
        <p:spPr>
          <a:xfrm>
            <a:off x="1104900" y="5553371"/>
            <a:ext cx="6952422" cy="719782"/>
          </a:xfrm>
          <a:prstGeom prst="rect">
            <a:avLst/>
          </a:prstGeom>
        </p:spPr>
      </p:pic>
      <p:pic>
        <p:nvPicPr>
          <p:cNvPr id="8" name="Picture 7" descr="A screenshot of a computer&#10;&#10;AI-generated content may be incorrect.">
            <a:extLst>
              <a:ext uri="{FF2B5EF4-FFF2-40B4-BE49-F238E27FC236}">
                <a16:creationId xmlns:a16="http://schemas.microsoft.com/office/drawing/2014/main" id="{CA63EF77-6C28-421B-4869-9C5A25B9BCFB}"/>
              </a:ext>
            </a:extLst>
          </p:cNvPr>
          <p:cNvPicPr>
            <a:picLocks noChangeAspect="1"/>
          </p:cNvPicPr>
          <p:nvPr/>
        </p:nvPicPr>
        <p:blipFill>
          <a:blip r:embed="rId5"/>
          <a:stretch>
            <a:fillRect/>
          </a:stretch>
        </p:blipFill>
        <p:spPr>
          <a:xfrm>
            <a:off x="6095241" y="3538938"/>
            <a:ext cx="5159237" cy="1550067"/>
          </a:xfrm>
          <a:prstGeom prst="rect">
            <a:avLst/>
          </a:prstGeom>
        </p:spPr>
      </p:pic>
    </p:spTree>
    <p:extLst>
      <p:ext uri="{BB962C8B-B14F-4D97-AF65-F5344CB8AC3E}">
        <p14:creationId xmlns:p14="http://schemas.microsoft.com/office/powerpoint/2010/main" val="178295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35CBC-C730-8FA9-432D-739E8610CB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1299DA-4C53-C75A-9817-DA722CDBD7D5}"/>
              </a:ext>
            </a:extLst>
          </p:cNvPr>
          <p:cNvSpPr>
            <a:spLocks noGrp="1"/>
          </p:cNvSpPr>
          <p:nvPr>
            <p:ph type="title"/>
          </p:nvPr>
        </p:nvSpPr>
        <p:spPr/>
        <p:txBody>
          <a:bodyPr/>
          <a:lstStyle/>
          <a:p>
            <a:r>
              <a:rPr lang="en-US" dirty="0"/>
              <a:t>Uncirculated Items</a:t>
            </a:r>
          </a:p>
        </p:txBody>
      </p:sp>
      <p:sp>
        <p:nvSpPr>
          <p:cNvPr id="4" name="Text Placeholder 3">
            <a:extLst>
              <a:ext uri="{FF2B5EF4-FFF2-40B4-BE49-F238E27FC236}">
                <a16:creationId xmlns:a16="http://schemas.microsoft.com/office/drawing/2014/main" id="{4032DA1D-ABFB-A65D-A938-160147FB332E}"/>
              </a:ext>
            </a:extLst>
          </p:cNvPr>
          <p:cNvSpPr>
            <a:spLocks noGrp="1"/>
          </p:cNvSpPr>
          <p:nvPr>
            <p:ph type="body" sz="half" idx="2"/>
          </p:nvPr>
        </p:nvSpPr>
        <p:spPr/>
        <p:txBody>
          <a:bodyPr>
            <a:normAutofit fontScale="92500" lnSpcReduction="20000"/>
          </a:bodyPr>
          <a:lstStyle/>
          <a:p>
            <a:r>
              <a:rPr lang="en-US" dirty="0"/>
              <a:t>When it is time to weed your collections, this would be a great report to use.</a:t>
            </a:r>
          </a:p>
          <a:p>
            <a:r>
              <a:rPr lang="en-US" dirty="0"/>
              <a:t>Criteria include “items created before date” (so recently created items are not listed,) “last circulation date before” (so recently popular items are not listed), and numeric value for “maximum circulated lifetime” (so popular items that have been in your collection awhile are not listed). This report can be run by library/branch and further filtered by collection.</a:t>
            </a:r>
          </a:p>
          <a:p>
            <a:endParaRPr lang="en-US" dirty="0"/>
          </a:p>
          <a:p>
            <a:r>
              <a:rPr lang="en-US" dirty="0"/>
              <a:t>This example is for items created before 1/1/2015 with last circulation date 1/1/2000 and max circ lifetime of 0.</a:t>
            </a:r>
          </a:p>
          <a:p>
            <a:endParaRPr lang="en-US" dirty="0"/>
          </a:p>
        </p:txBody>
      </p:sp>
      <p:pic>
        <p:nvPicPr>
          <p:cNvPr id="6" name="Content Placeholder 5">
            <a:extLst>
              <a:ext uri="{FF2B5EF4-FFF2-40B4-BE49-F238E27FC236}">
                <a16:creationId xmlns:a16="http://schemas.microsoft.com/office/drawing/2014/main" id="{57752257-856C-875A-1092-3F689A25661E}"/>
              </a:ext>
            </a:extLst>
          </p:cNvPr>
          <p:cNvPicPr>
            <a:picLocks noGrp="1" noChangeAspect="1"/>
          </p:cNvPicPr>
          <p:nvPr>
            <p:ph type="pic" idx="1"/>
          </p:nvPr>
        </p:nvPicPr>
        <p:blipFill>
          <a:blip r:embed="rId2"/>
          <a:srcRect t="4382" b="4382"/>
          <a:stretch/>
        </p:blipFill>
        <p:spPr/>
      </p:pic>
    </p:spTree>
    <p:extLst>
      <p:ext uri="{BB962C8B-B14F-4D97-AF65-F5344CB8AC3E}">
        <p14:creationId xmlns:p14="http://schemas.microsoft.com/office/powerpoint/2010/main" val="255573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50A7A-B263-1EBD-0A2A-AE9BF368B4FB}"/>
              </a:ext>
            </a:extLst>
          </p:cNvPr>
          <p:cNvSpPr>
            <a:spLocks noGrp="1"/>
          </p:cNvSpPr>
          <p:nvPr>
            <p:ph type="title"/>
          </p:nvPr>
        </p:nvSpPr>
        <p:spPr/>
        <p:txBody>
          <a:bodyPr/>
          <a:lstStyle/>
          <a:p>
            <a:r>
              <a:rPr lang="en-US" dirty="0"/>
              <a:t>Examples of Uncirculated Items in Simply Reports</a:t>
            </a:r>
          </a:p>
        </p:txBody>
      </p:sp>
      <p:pic>
        <p:nvPicPr>
          <p:cNvPr id="12" name="Content Placeholder 11">
            <a:extLst>
              <a:ext uri="{FF2B5EF4-FFF2-40B4-BE49-F238E27FC236}">
                <a16:creationId xmlns:a16="http://schemas.microsoft.com/office/drawing/2014/main" id="{B1B7F61C-3D94-89F2-FFF6-B321A7C91822}"/>
              </a:ext>
            </a:extLst>
          </p:cNvPr>
          <p:cNvPicPr>
            <a:picLocks noGrp="1" noChangeAspect="1"/>
          </p:cNvPicPr>
          <p:nvPr>
            <p:ph idx="1"/>
          </p:nvPr>
        </p:nvPicPr>
        <p:blipFill>
          <a:blip r:embed="rId2"/>
          <a:stretch>
            <a:fillRect/>
          </a:stretch>
        </p:blipFill>
        <p:spPr>
          <a:xfrm>
            <a:off x="1103382" y="1343860"/>
            <a:ext cx="9982200" cy="4170279"/>
          </a:xfrm>
        </p:spPr>
      </p:pic>
    </p:spTree>
    <p:extLst>
      <p:ext uri="{BB962C8B-B14F-4D97-AF65-F5344CB8AC3E}">
        <p14:creationId xmlns:p14="http://schemas.microsoft.com/office/powerpoint/2010/main" val="304782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8EFC-12BC-5CD7-DD36-80711A183FD3}"/>
              </a:ext>
            </a:extLst>
          </p:cNvPr>
          <p:cNvSpPr>
            <a:spLocks noGrp="1"/>
          </p:cNvSpPr>
          <p:nvPr>
            <p:ph type="title"/>
          </p:nvPr>
        </p:nvSpPr>
        <p:spPr/>
        <p:txBody>
          <a:bodyPr/>
          <a:lstStyle/>
          <a:p>
            <a:r>
              <a:rPr lang="en-US" dirty="0"/>
              <a:t>Key criteria used for Uncirculated Items in Simply Reports</a:t>
            </a:r>
          </a:p>
        </p:txBody>
      </p:sp>
      <p:pic>
        <p:nvPicPr>
          <p:cNvPr id="5" name="Content Placeholder 4">
            <a:extLst>
              <a:ext uri="{FF2B5EF4-FFF2-40B4-BE49-F238E27FC236}">
                <a16:creationId xmlns:a16="http://schemas.microsoft.com/office/drawing/2014/main" id="{1B6AA006-F6EC-38A3-064F-6CC34242A9BA}"/>
              </a:ext>
            </a:extLst>
          </p:cNvPr>
          <p:cNvPicPr>
            <a:picLocks noGrp="1" noChangeAspect="1"/>
          </p:cNvPicPr>
          <p:nvPr>
            <p:ph idx="1"/>
          </p:nvPr>
        </p:nvPicPr>
        <p:blipFill>
          <a:blip r:embed="rId2"/>
          <a:stretch>
            <a:fillRect/>
          </a:stretch>
        </p:blipFill>
        <p:spPr>
          <a:xfrm>
            <a:off x="5985452" y="2901408"/>
            <a:ext cx="5100130" cy="3432070"/>
          </a:xfrm>
        </p:spPr>
      </p:pic>
      <p:pic>
        <p:nvPicPr>
          <p:cNvPr id="6" name="Picture 5" descr="A screenshot of a computer&#10;&#10;AI-generated content may be incorrect.">
            <a:extLst>
              <a:ext uri="{FF2B5EF4-FFF2-40B4-BE49-F238E27FC236}">
                <a16:creationId xmlns:a16="http://schemas.microsoft.com/office/drawing/2014/main" id="{3F9C6F09-2287-0A0E-57A9-148E3C1F977B}"/>
              </a:ext>
            </a:extLst>
          </p:cNvPr>
          <p:cNvPicPr>
            <a:picLocks noChangeAspect="1"/>
          </p:cNvPicPr>
          <p:nvPr/>
        </p:nvPicPr>
        <p:blipFill>
          <a:blip r:embed="rId3"/>
          <a:stretch>
            <a:fillRect/>
          </a:stretch>
        </p:blipFill>
        <p:spPr>
          <a:xfrm>
            <a:off x="1104900" y="2800251"/>
            <a:ext cx="4512106" cy="2308091"/>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E2E8986B-987E-70F0-6464-6E0977663B3D}"/>
              </a:ext>
            </a:extLst>
          </p:cNvPr>
          <p:cNvPicPr>
            <a:picLocks noChangeAspect="1"/>
          </p:cNvPicPr>
          <p:nvPr/>
        </p:nvPicPr>
        <p:blipFill>
          <a:blip r:embed="rId4"/>
          <a:stretch>
            <a:fillRect/>
          </a:stretch>
        </p:blipFill>
        <p:spPr>
          <a:xfrm>
            <a:off x="1104900" y="1328714"/>
            <a:ext cx="5998265" cy="1471537"/>
          </a:xfrm>
          <a:prstGeom prst="rect">
            <a:avLst/>
          </a:prstGeom>
        </p:spPr>
      </p:pic>
    </p:spTree>
    <p:extLst>
      <p:ext uri="{BB962C8B-B14F-4D97-AF65-F5344CB8AC3E}">
        <p14:creationId xmlns:p14="http://schemas.microsoft.com/office/powerpoint/2010/main" val="244488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92A79-A27A-9CE3-9A28-81C9214C209F}"/>
              </a:ext>
            </a:extLst>
          </p:cNvPr>
          <p:cNvSpPr>
            <a:spLocks noGrp="1"/>
          </p:cNvSpPr>
          <p:nvPr>
            <p:ph type="title"/>
          </p:nvPr>
        </p:nvSpPr>
        <p:spPr/>
        <p:txBody>
          <a:bodyPr/>
          <a:lstStyle/>
          <a:p>
            <a:r>
              <a:rPr lang="en-US" dirty="0"/>
              <a:t>Scheduling Reports</a:t>
            </a:r>
          </a:p>
        </p:txBody>
      </p:sp>
      <p:sp>
        <p:nvSpPr>
          <p:cNvPr id="5" name="Text Placeholder 4">
            <a:extLst>
              <a:ext uri="{FF2B5EF4-FFF2-40B4-BE49-F238E27FC236}">
                <a16:creationId xmlns:a16="http://schemas.microsoft.com/office/drawing/2014/main" id="{17F7156D-37C7-DBAC-35EE-B1517E80C8D2}"/>
              </a:ext>
            </a:extLst>
          </p:cNvPr>
          <p:cNvSpPr>
            <a:spLocks noGrp="1"/>
          </p:cNvSpPr>
          <p:nvPr>
            <p:ph type="body" idx="1"/>
          </p:nvPr>
        </p:nvSpPr>
        <p:spPr/>
        <p:txBody>
          <a:bodyPr/>
          <a:lstStyle/>
          <a:p>
            <a:r>
              <a:rPr lang="en-US" dirty="0"/>
              <a:t>How to get reports run on a regularly scheduled basis and delivered right to your email!</a:t>
            </a:r>
          </a:p>
        </p:txBody>
      </p:sp>
    </p:spTree>
    <p:extLst>
      <p:ext uri="{BB962C8B-B14F-4D97-AF65-F5344CB8AC3E}">
        <p14:creationId xmlns:p14="http://schemas.microsoft.com/office/powerpoint/2010/main" val="341308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 a few comments about scheduling reports …</a:t>
            </a:r>
          </a:p>
        </p:txBody>
      </p:sp>
      <p:sp>
        <p:nvSpPr>
          <p:cNvPr id="4" name="Text Placeholder 3"/>
          <p:cNvSpPr>
            <a:spLocks noGrp="1"/>
          </p:cNvSpPr>
          <p:nvPr>
            <p:ph type="body" sz="half" idx="2"/>
          </p:nvPr>
        </p:nvSpPr>
        <p:spPr/>
        <p:txBody>
          <a:bodyPr/>
          <a:lstStyle/>
          <a:p>
            <a:r>
              <a:rPr lang="en-US" dirty="0"/>
              <a:t>As stated earlier, you have the option to run these reports when you need them if you have the Polaris Client installed. Many of our libraries prefer to work strictly in LEAP or take advantage of creating reports in </a:t>
            </a:r>
            <a:r>
              <a:rPr lang="en-US" dirty="0" err="1"/>
              <a:t>SimplyReports</a:t>
            </a:r>
            <a:r>
              <a:rPr lang="en-US" dirty="0"/>
              <a:t>.</a:t>
            </a:r>
          </a:p>
          <a:p>
            <a:endParaRPr lang="en-US" dirty="0"/>
          </a:p>
          <a:p>
            <a:r>
              <a:rPr lang="en-US" dirty="0"/>
              <a:t>For </a:t>
            </a:r>
            <a:r>
              <a:rPr lang="en-US" u="sng" dirty="0"/>
              <a:t>most</a:t>
            </a:r>
            <a:r>
              <a:rPr lang="en-US" dirty="0"/>
              <a:t> of the reports that you need run on a regular basis, did you know we can set up automatic reports that will run and then email the results to you?</a:t>
            </a:r>
          </a:p>
          <a:p>
            <a:endParaRPr lang="en-US" dirty="0"/>
          </a:p>
        </p:txBody>
      </p:sp>
      <p:pic>
        <p:nvPicPr>
          <p:cNvPr id="5" name="Picture Placeholder 4" descr="Close-up of books on shelves with more books blurred in foreground and background"/>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155" r="3155"/>
          <a:stretch>
            <a:fillRect/>
          </a:stretch>
        </p:blipFill>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E09B2-B9E5-8015-FE77-D11C1DF8CC1C}"/>
              </a:ext>
            </a:extLst>
          </p:cNvPr>
          <p:cNvSpPr>
            <a:spLocks noGrp="1"/>
          </p:cNvSpPr>
          <p:nvPr>
            <p:ph type="title"/>
          </p:nvPr>
        </p:nvSpPr>
        <p:spPr/>
        <p:txBody>
          <a:bodyPr/>
          <a:lstStyle/>
          <a:p>
            <a:r>
              <a:rPr lang="en-US" dirty="0"/>
              <a:t>Polaris Reports - categories</a:t>
            </a:r>
          </a:p>
        </p:txBody>
      </p:sp>
      <p:pic>
        <p:nvPicPr>
          <p:cNvPr id="5" name="Content Placeholder 4">
            <a:extLst>
              <a:ext uri="{FF2B5EF4-FFF2-40B4-BE49-F238E27FC236}">
                <a16:creationId xmlns:a16="http://schemas.microsoft.com/office/drawing/2014/main" id="{15DD8F6B-EF90-90FF-F145-ABFD08E47F08}"/>
              </a:ext>
            </a:extLst>
          </p:cNvPr>
          <p:cNvPicPr>
            <a:picLocks noGrp="1" noChangeAspect="1"/>
          </p:cNvPicPr>
          <p:nvPr>
            <p:ph idx="1"/>
          </p:nvPr>
        </p:nvPicPr>
        <p:blipFill>
          <a:blip r:embed="rId2"/>
          <a:stretch>
            <a:fillRect/>
          </a:stretch>
        </p:blipFill>
        <p:spPr>
          <a:xfrm>
            <a:off x="1104900" y="1321904"/>
            <a:ext cx="6452293" cy="4572000"/>
          </a:xfrm>
        </p:spPr>
      </p:pic>
    </p:spTree>
    <p:extLst>
      <p:ext uri="{BB962C8B-B14F-4D97-AF65-F5344CB8AC3E}">
        <p14:creationId xmlns:p14="http://schemas.microsoft.com/office/powerpoint/2010/main" val="343599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Request Scheduling for Canned Reports</a:t>
            </a:r>
          </a:p>
        </p:txBody>
      </p:sp>
      <p:sp>
        <p:nvSpPr>
          <p:cNvPr id="7" name="Content Placeholder 6">
            <a:extLst>
              <a:ext uri="{FF2B5EF4-FFF2-40B4-BE49-F238E27FC236}">
                <a16:creationId xmlns:a16="http://schemas.microsoft.com/office/drawing/2014/main" id="{59E2D554-9533-2A71-FE42-7385506F08C4}"/>
              </a:ext>
            </a:extLst>
          </p:cNvPr>
          <p:cNvSpPr>
            <a:spLocks noGrp="1"/>
          </p:cNvSpPr>
          <p:nvPr>
            <p:ph idx="1"/>
          </p:nvPr>
        </p:nvSpPr>
        <p:spPr/>
        <p:txBody>
          <a:bodyPr/>
          <a:lstStyle/>
          <a:p>
            <a:r>
              <a:rPr lang="en-US" dirty="0"/>
              <a:t>We reviewed several canned reports during this session. Those that do not need dates entered can be set up easily. However, those with “hard coded dates” can be problematic as they need to be manually updated on at least an annual basis. Reports that can be configured in Simply Reports to use the “relative dates” are generally a better option in those cases.</a:t>
            </a:r>
          </a:p>
          <a:p>
            <a:r>
              <a:rPr lang="en-US" dirty="0"/>
              <a:t>Saving and sharing the output of manually run canned reports can be confusing. If the report is scheduled, it can be sent directly to your email box to be easily opened, saved, or forwarded.</a:t>
            </a:r>
          </a:p>
          <a:p>
            <a:r>
              <a:rPr lang="en-US" dirty="0"/>
              <a:t>To request a canned report, fill out a </a:t>
            </a:r>
            <a:r>
              <a:rPr lang="en-US" dirty="0" err="1"/>
              <a:t>HelpTicket</a:t>
            </a:r>
            <a:r>
              <a:rPr lang="en-US" dirty="0"/>
              <a:t> identifying which report you want, how frequently you want it run, what format you prefer to receive it (Excel or Word), and email address(es) to receive the report. </a:t>
            </a:r>
          </a:p>
          <a:p>
            <a:pPr marL="0" indent="0">
              <a:buNone/>
            </a:pPr>
            <a:endParaRPr lang="en-US" dirty="0"/>
          </a:p>
        </p:txBody>
      </p:sp>
    </p:spTree>
    <p:extLst>
      <p:ext uri="{BB962C8B-B14F-4D97-AF65-F5344CB8AC3E}">
        <p14:creationId xmlns:p14="http://schemas.microsoft.com/office/powerpoint/2010/main" val="222449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683A8-5676-ABA1-4EEA-A037094D04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E9B3CC-7247-4520-AE5A-BBB6C95CF68B}"/>
              </a:ext>
            </a:extLst>
          </p:cNvPr>
          <p:cNvSpPr>
            <a:spLocks noGrp="1"/>
          </p:cNvSpPr>
          <p:nvPr>
            <p:ph type="title"/>
          </p:nvPr>
        </p:nvSpPr>
        <p:spPr/>
        <p:txBody>
          <a:bodyPr/>
          <a:lstStyle/>
          <a:p>
            <a:r>
              <a:rPr lang="en-US" dirty="0"/>
              <a:t>How to Request Scheduling for </a:t>
            </a:r>
            <a:r>
              <a:rPr lang="en-US" dirty="0" err="1"/>
              <a:t>SimplyReports</a:t>
            </a:r>
            <a:endParaRPr lang="en-US" dirty="0"/>
          </a:p>
        </p:txBody>
      </p:sp>
      <p:sp>
        <p:nvSpPr>
          <p:cNvPr id="7" name="Content Placeholder 6">
            <a:extLst>
              <a:ext uri="{FF2B5EF4-FFF2-40B4-BE49-F238E27FC236}">
                <a16:creationId xmlns:a16="http://schemas.microsoft.com/office/drawing/2014/main" id="{68FF36FA-C3C1-5C72-6290-D84C4C5D49EC}"/>
              </a:ext>
            </a:extLst>
          </p:cNvPr>
          <p:cNvSpPr>
            <a:spLocks noGrp="1"/>
          </p:cNvSpPr>
          <p:nvPr>
            <p:ph idx="1"/>
          </p:nvPr>
        </p:nvSpPr>
        <p:spPr/>
        <p:txBody>
          <a:bodyPr>
            <a:normAutofit/>
          </a:bodyPr>
          <a:lstStyle/>
          <a:p>
            <a:pPr marL="0" indent="0">
              <a:buNone/>
            </a:pPr>
            <a:r>
              <a:rPr lang="en-US" dirty="0"/>
              <a:t>Did you know we can also schedule some of the reports you create in </a:t>
            </a:r>
            <a:r>
              <a:rPr lang="en-US" dirty="0" err="1"/>
              <a:t>SimplyReports</a:t>
            </a:r>
            <a:r>
              <a:rPr lang="en-US" dirty="0"/>
              <a:t>?</a:t>
            </a:r>
          </a:p>
          <a:p>
            <a:pPr marL="0" indent="0">
              <a:buNone/>
            </a:pPr>
            <a:r>
              <a:rPr lang="en-US" dirty="0"/>
              <a:t>First create a report (or request ODIN Staff to create if you need some help) in Simply Reports and SAVE.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lvl="1"/>
            <a:endParaRPr lang="en-US" dirty="0"/>
          </a:p>
          <a:p>
            <a:pPr marL="457200" lvl="1" indent="0">
              <a:buNone/>
            </a:pPr>
            <a:endParaRPr lang="en-US" dirty="0"/>
          </a:p>
          <a:p>
            <a:endParaRPr lang="en-US" dirty="0"/>
          </a:p>
        </p:txBody>
      </p:sp>
      <p:pic>
        <p:nvPicPr>
          <p:cNvPr id="4" name="Picture 3">
            <a:extLst>
              <a:ext uri="{FF2B5EF4-FFF2-40B4-BE49-F238E27FC236}">
                <a16:creationId xmlns:a16="http://schemas.microsoft.com/office/drawing/2014/main" id="{481DE882-1DD3-641F-B38A-CD4984A11DAF}"/>
              </a:ext>
            </a:extLst>
          </p:cNvPr>
          <p:cNvPicPr>
            <a:picLocks noChangeAspect="1"/>
          </p:cNvPicPr>
          <p:nvPr/>
        </p:nvPicPr>
        <p:blipFill>
          <a:blip r:embed="rId2"/>
          <a:stretch>
            <a:fillRect/>
          </a:stretch>
        </p:blipFill>
        <p:spPr>
          <a:xfrm>
            <a:off x="1104900" y="2930857"/>
            <a:ext cx="6658904" cy="2162477"/>
          </a:xfrm>
          <a:prstGeom prst="rect">
            <a:avLst/>
          </a:prstGeom>
        </p:spPr>
      </p:pic>
    </p:spTree>
    <p:extLst>
      <p:ext uri="{BB962C8B-B14F-4D97-AF65-F5344CB8AC3E}">
        <p14:creationId xmlns:p14="http://schemas.microsoft.com/office/powerpoint/2010/main" val="70648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DA70B-C2C1-B9EF-225E-9AAC6763ED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809E8E-957C-925E-F774-EEBCC55E920A}"/>
              </a:ext>
            </a:extLst>
          </p:cNvPr>
          <p:cNvSpPr>
            <a:spLocks noGrp="1"/>
          </p:cNvSpPr>
          <p:nvPr>
            <p:ph type="title"/>
          </p:nvPr>
        </p:nvSpPr>
        <p:spPr/>
        <p:txBody>
          <a:bodyPr/>
          <a:lstStyle/>
          <a:p>
            <a:r>
              <a:rPr lang="en-US" dirty="0"/>
              <a:t>How to Request Scheduling for </a:t>
            </a:r>
            <a:r>
              <a:rPr lang="en-US" dirty="0" err="1"/>
              <a:t>SimplyReports</a:t>
            </a:r>
            <a:endParaRPr lang="en-US" dirty="0"/>
          </a:p>
        </p:txBody>
      </p:sp>
      <p:sp>
        <p:nvSpPr>
          <p:cNvPr id="7" name="Content Placeholder 6">
            <a:extLst>
              <a:ext uri="{FF2B5EF4-FFF2-40B4-BE49-F238E27FC236}">
                <a16:creationId xmlns:a16="http://schemas.microsoft.com/office/drawing/2014/main" id="{D5F0007E-F9DC-91BE-7F12-2C96610DE977}"/>
              </a:ext>
            </a:extLst>
          </p:cNvPr>
          <p:cNvSpPr>
            <a:spLocks noGrp="1"/>
          </p:cNvSpPr>
          <p:nvPr>
            <p:ph idx="1"/>
          </p:nvPr>
        </p:nvSpPr>
        <p:spPr/>
        <p:txBody>
          <a:bodyPr>
            <a:normAutofit/>
          </a:bodyPr>
          <a:lstStyle/>
          <a:p>
            <a:pPr marL="0" indent="0">
              <a:buNone/>
            </a:pPr>
            <a:r>
              <a:rPr lang="en-US" dirty="0"/>
              <a:t>Go to the My Reports tab and choose REPORT TYPE used to create the report.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The report must be PUBLISHED. </a:t>
            </a:r>
          </a:p>
          <a:p>
            <a:pPr lvl="1"/>
            <a:endParaRPr lang="en-US" dirty="0"/>
          </a:p>
          <a:p>
            <a:pPr marL="457200" lvl="1" indent="0">
              <a:buNone/>
            </a:pPr>
            <a:endParaRPr lang="en-US" dirty="0"/>
          </a:p>
          <a:p>
            <a:endParaRPr lang="en-US" dirty="0"/>
          </a:p>
        </p:txBody>
      </p:sp>
      <p:pic>
        <p:nvPicPr>
          <p:cNvPr id="5" name="Picture 4">
            <a:extLst>
              <a:ext uri="{FF2B5EF4-FFF2-40B4-BE49-F238E27FC236}">
                <a16:creationId xmlns:a16="http://schemas.microsoft.com/office/drawing/2014/main" id="{7C9DF179-352E-6317-AF4E-9B7BF373DE4C}"/>
              </a:ext>
            </a:extLst>
          </p:cNvPr>
          <p:cNvPicPr>
            <a:picLocks noChangeAspect="1"/>
          </p:cNvPicPr>
          <p:nvPr/>
        </p:nvPicPr>
        <p:blipFill>
          <a:blip r:embed="rId2"/>
          <a:stretch>
            <a:fillRect/>
          </a:stretch>
        </p:blipFill>
        <p:spPr>
          <a:xfrm>
            <a:off x="1104900" y="2233974"/>
            <a:ext cx="9952686" cy="3835521"/>
          </a:xfrm>
          <a:prstGeom prst="rect">
            <a:avLst/>
          </a:prstGeom>
        </p:spPr>
      </p:pic>
    </p:spTree>
    <p:extLst>
      <p:ext uri="{BB962C8B-B14F-4D97-AF65-F5344CB8AC3E}">
        <p14:creationId xmlns:p14="http://schemas.microsoft.com/office/powerpoint/2010/main" val="18288967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5FDF6-676F-4F6C-043F-3750133C4C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C8EEF5-E266-615D-6D99-D7FAAE065DCA}"/>
              </a:ext>
            </a:extLst>
          </p:cNvPr>
          <p:cNvSpPr>
            <a:spLocks noGrp="1"/>
          </p:cNvSpPr>
          <p:nvPr>
            <p:ph type="title"/>
          </p:nvPr>
        </p:nvSpPr>
        <p:spPr/>
        <p:txBody>
          <a:bodyPr/>
          <a:lstStyle/>
          <a:p>
            <a:r>
              <a:rPr lang="en-US" dirty="0"/>
              <a:t>How to Request Scheduling for </a:t>
            </a:r>
            <a:r>
              <a:rPr lang="en-US" dirty="0" err="1"/>
              <a:t>SimplyReports</a:t>
            </a:r>
            <a:r>
              <a:rPr lang="en-US" dirty="0"/>
              <a:t> - Publish</a:t>
            </a:r>
          </a:p>
        </p:txBody>
      </p:sp>
      <p:sp>
        <p:nvSpPr>
          <p:cNvPr id="7" name="Content Placeholder 6">
            <a:extLst>
              <a:ext uri="{FF2B5EF4-FFF2-40B4-BE49-F238E27FC236}">
                <a16:creationId xmlns:a16="http://schemas.microsoft.com/office/drawing/2014/main" id="{633CAB80-9E38-5D5E-7A08-F7557E580991}"/>
              </a:ext>
            </a:extLst>
          </p:cNvPr>
          <p:cNvSpPr>
            <a:spLocks noGrp="1"/>
          </p:cNvSpPr>
          <p:nvPr>
            <p:ph idx="1"/>
          </p:nvPr>
        </p:nvSpPr>
        <p:spPr/>
        <p:txBody>
          <a:bodyPr>
            <a:normAutofit/>
          </a:bodyPr>
          <a:lstStyle/>
          <a:p>
            <a:pPr marL="0" indent="0">
              <a:buNone/>
            </a:pPr>
            <a:r>
              <a:rPr lang="en-US" dirty="0"/>
              <a:t>Select the report you want scheduled and click on PUBLISH REPORT.</a:t>
            </a:r>
          </a:p>
          <a:p>
            <a:pPr lvl="1"/>
            <a:endParaRPr lang="en-US" dirty="0"/>
          </a:p>
          <a:p>
            <a:pPr marL="457200" lvl="1" indent="0">
              <a:buNone/>
            </a:pPr>
            <a:endParaRPr lang="en-US" dirty="0"/>
          </a:p>
          <a:p>
            <a:endParaRPr lang="en-US" dirty="0"/>
          </a:p>
        </p:txBody>
      </p:sp>
      <p:pic>
        <p:nvPicPr>
          <p:cNvPr id="5" name="Picture 4">
            <a:extLst>
              <a:ext uri="{FF2B5EF4-FFF2-40B4-BE49-F238E27FC236}">
                <a16:creationId xmlns:a16="http://schemas.microsoft.com/office/drawing/2014/main" id="{4321B209-4D8B-5AC4-FD68-CDC0367E0267}"/>
              </a:ext>
            </a:extLst>
          </p:cNvPr>
          <p:cNvPicPr>
            <a:picLocks noChangeAspect="1"/>
          </p:cNvPicPr>
          <p:nvPr/>
        </p:nvPicPr>
        <p:blipFill>
          <a:blip r:embed="rId2"/>
          <a:stretch>
            <a:fillRect/>
          </a:stretch>
        </p:blipFill>
        <p:spPr>
          <a:xfrm>
            <a:off x="1104900" y="2070959"/>
            <a:ext cx="8085968" cy="4101241"/>
          </a:xfrm>
          <a:prstGeom prst="rect">
            <a:avLst/>
          </a:prstGeom>
        </p:spPr>
      </p:pic>
    </p:spTree>
    <p:extLst>
      <p:ext uri="{BB962C8B-B14F-4D97-AF65-F5344CB8AC3E}">
        <p14:creationId xmlns:p14="http://schemas.microsoft.com/office/powerpoint/2010/main" val="22052400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623EE-3536-EA6F-90B3-2CAC82B94F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7F7631-9FED-8988-65AE-CBDFBB13E029}"/>
              </a:ext>
            </a:extLst>
          </p:cNvPr>
          <p:cNvSpPr>
            <a:spLocks noGrp="1"/>
          </p:cNvSpPr>
          <p:nvPr>
            <p:ph type="title"/>
          </p:nvPr>
        </p:nvSpPr>
        <p:spPr/>
        <p:txBody>
          <a:bodyPr/>
          <a:lstStyle/>
          <a:p>
            <a:r>
              <a:rPr lang="en-US" dirty="0"/>
              <a:t>How to Request Scheduling for </a:t>
            </a:r>
            <a:r>
              <a:rPr lang="en-US" dirty="0" err="1"/>
              <a:t>SimplyReports</a:t>
            </a:r>
            <a:r>
              <a:rPr lang="en-US" dirty="0"/>
              <a:t> – Publish</a:t>
            </a:r>
          </a:p>
        </p:txBody>
      </p:sp>
      <p:sp>
        <p:nvSpPr>
          <p:cNvPr id="7" name="Content Placeholder 6">
            <a:extLst>
              <a:ext uri="{FF2B5EF4-FFF2-40B4-BE49-F238E27FC236}">
                <a16:creationId xmlns:a16="http://schemas.microsoft.com/office/drawing/2014/main" id="{27920D22-2732-70F7-FCBD-F330CFD819AC}"/>
              </a:ext>
            </a:extLst>
          </p:cNvPr>
          <p:cNvSpPr>
            <a:spLocks noGrp="1"/>
          </p:cNvSpPr>
          <p:nvPr>
            <p:ph idx="1"/>
          </p:nvPr>
        </p:nvSpPr>
        <p:spPr>
          <a:xfrm>
            <a:off x="1104900" y="1600200"/>
            <a:ext cx="9982200" cy="4753170"/>
          </a:xfrm>
        </p:spPr>
        <p:txBody>
          <a:bodyPr>
            <a:normAutofit/>
          </a:bodyPr>
          <a:lstStyle/>
          <a:p>
            <a:pPr marL="0" indent="0">
              <a:buNone/>
            </a:pPr>
            <a:r>
              <a:rPr lang="en-US" dirty="0"/>
              <a:t>Choose the report orientation – defaults to Landscape.</a:t>
            </a:r>
          </a:p>
          <a:p>
            <a:pPr marL="0" indent="0">
              <a:buNone/>
            </a:pPr>
            <a:r>
              <a:rPr lang="en-US" dirty="0"/>
              <a:t>Make sure to publish to YOUR library/branch (use dropdown).</a:t>
            </a:r>
          </a:p>
          <a:p>
            <a:pPr marL="0" indent="0">
              <a:buNone/>
            </a:pPr>
            <a:r>
              <a:rPr lang="en-US" dirty="0"/>
              <a:t>There is option for Personal or Branch folder. Recommend opting for Branch folder.</a:t>
            </a:r>
          </a:p>
          <a:p>
            <a:pPr marL="0" indent="0">
              <a:buNone/>
            </a:pPr>
            <a:r>
              <a:rPr lang="en-US" dirty="0"/>
              <a:t>Click Publish. You should see </a:t>
            </a:r>
            <a:r>
              <a:rPr lang="en-US" b="1" dirty="0">
                <a:solidFill>
                  <a:srgbClr val="FF0000"/>
                </a:solidFill>
              </a:rPr>
              <a:t>Report published </a:t>
            </a:r>
            <a:r>
              <a:rPr lang="en-US" dirty="0"/>
              <a:t>directly below Basic Publishing line.</a:t>
            </a:r>
          </a:p>
          <a:p>
            <a:pPr lvl="1"/>
            <a:endParaRPr lang="en-US" dirty="0"/>
          </a:p>
          <a:p>
            <a:pPr marL="457200" lvl="1" indent="0">
              <a:buNone/>
            </a:pPr>
            <a:endParaRPr lang="en-US" dirty="0"/>
          </a:p>
          <a:p>
            <a:endParaRPr lang="en-US" dirty="0"/>
          </a:p>
        </p:txBody>
      </p:sp>
      <p:pic>
        <p:nvPicPr>
          <p:cNvPr id="4" name="Picture 3">
            <a:extLst>
              <a:ext uri="{FF2B5EF4-FFF2-40B4-BE49-F238E27FC236}">
                <a16:creationId xmlns:a16="http://schemas.microsoft.com/office/drawing/2014/main" id="{68B7C0A8-8A71-7DB8-5654-931659AFA0EF}"/>
              </a:ext>
            </a:extLst>
          </p:cNvPr>
          <p:cNvPicPr>
            <a:picLocks noChangeAspect="1"/>
          </p:cNvPicPr>
          <p:nvPr/>
        </p:nvPicPr>
        <p:blipFill>
          <a:blip r:embed="rId2"/>
          <a:stretch>
            <a:fillRect/>
          </a:stretch>
        </p:blipFill>
        <p:spPr>
          <a:xfrm>
            <a:off x="1104900" y="3552629"/>
            <a:ext cx="8326012" cy="2800741"/>
          </a:xfrm>
          <a:prstGeom prst="rect">
            <a:avLst/>
          </a:prstGeom>
        </p:spPr>
      </p:pic>
    </p:spTree>
    <p:extLst>
      <p:ext uri="{BB962C8B-B14F-4D97-AF65-F5344CB8AC3E}">
        <p14:creationId xmlns:p14="http://schemas.microsoft.com/office/powerpoint/2010/main" val="40815837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10176-CC1E-7806-F82B-88D5CE1852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E3FDBD-14FB-0159-C376-5F936D8C45B4}"/>
              </a:ext>
            </a:extLst>
          </p:cNvPr>
          <p:cNvSpPr>
            <a:spLocks noGrp="1"/>
          </p:cNvSpPr>
          <p:nvPr>
            <p:ph type="title"/>
          </p:nvPr>
        </p:nvSpPr>
        <p:spPr/>
        <p:txBody>
          <a:bodyPr/>
          <a:lstStyle/>
          <a:p>
            <a:r>
              <a:rPr lang="en-US" dirty="0"/>
              <a:t>How to Request Scheduling for </a:t>
            </a:r>
            <a:r>
              <a:rPr lang="en-US" dirty="0" err="1"/>
              <a:t>SimplyReports</a:t>
            </a:r>
            <a:r>
              <a:rPr lang="en-US" dirty="0"/>
              <a:t> – Final Steps</a:t>
            </a:r>
          </a:p>
        </p:txBody>
      </p:sp>
      <p:sp>
        <p:nvSpPr>
          <p:cNvPr id="7" name="Content Placeholder 6">
            <a:extLst>
              <a:ext uri="{FF2B5EF4-FFF2-40B4-BE49-F238E27FC236}">
                <a16:creationId xmlns:a16="http://schemas.microsoft.com/office/drawing/2014/main" id="{6C570E4D-FF64-8626-7CD5-CAEB18B73184}"/>
              </a:ext>
            </a:extLst>
          </p:cNvPr>
          <p:cNvSpPr>
            <a:spLocks noGrp="1"/>
          </p:cNvSpPr>
          <p:nvPr>
            <p:ph idx="1"/>
          </p:nvPr>
        </p:nvSpPr>
        <p:spPr/>
        <p:txBody>
          <a:bodyPr>
            <a:normAutofit/>
          </a:bodyPr>
          <a:lstStyle/>
          <a:p>
            <a:pPr marL="0" indent="0">
              <a:buNone/>
            </a:pPr>
            <a:r>
              <a:rPr lang="en-US" dirty="0"/>
              <a:t>Submit a </a:t>
            </a:r>
            <a:r>
              <a:rPr lang="en-US" dirty="0" err="1"/>
              <a:t>HelpTicket</a:t>
            </a:r>
            <a:r>
              <a:rPr lang="en-US" dirty="0"/>
              <a:t> to request the report be scheduled. Include the following information:</a:t>
            </a:r>
          </a:p>
          <a:p>
            <a:pPr>
              <a:buFont typeface="Arial" panose="020B0604020202020204" pitchFamily="34" charset="0"/>
              <a:buChar char="•"/>
            </a:pPr>
            <a:r>
              <a:rPr lang="en-US" dirty="0"/>
              <a:t>Name of report.</a:t>
            </a:r>
          </a:p>
          <a:p>
            <a:pPr>
              <a:buFont typeface="Arial" panose="020B0604020202020204" pitchFamily="34" charset="0"/>
              <a:buChar char="•"/>
            </a:pPr>
            <a:r>
              <a:rPr lang="en-US" dirty="0"/>
              <a:t>Folder to where it was published.</a:t>
            </a:r>
          </a:p>
          <a:p>
            <a:pPr>
              <a:buFont typeface="Arial" panose="020B0604020202020204" pitchFamily="34" charset="0"/>
              <a:buChar char="•"/>
            </a:pPr>
            <a:r>
              <a:rPr lang="en-US" dirty="0"/>
              <a:t>Run schedule. </a:t>
            </a:r>
            <a:br>
              <a:rPr lang="en-US" dirty="0"/>
            </a:br>
            <a:r>
              <a:rPr lang="en-US" dirty="0"/>
              <a:t>Examples: Every Monday, Every Month, Every Monday in May, Every January 1</a:t>
            </a:r>
            <a:r>
              <a:rPr lang="en-US" baseline="30000" dirty="0"/>
              <a:t>st</a:t>
            </a:r>
            <a:r>
              <a:rPr lang="en-US" dirty="0"/>
              <a:t>, etc.</a:t>
            </a:r>
          </a:p>
          <a:p>
            <a:pPr>
              <a:buFont typeface="Arial" panose="020B0604020202020204" pitchFamily="34" charset="0"/>
              <a:buChar char="•"/>
            </a:pPr>
            <a:r>
              <a:rPr lang="en-US" dirty="0"/>
              <a:t>Report recipients. Please include the full email(s).</a:t>
            </a:r>
          </a:p>
          <a:p>
            <a:pPr>
              <a:buFont typeface="Arial" panose="020B0604020202020204" pitchFamily="34" charset="0"/>
              <a:buChar char="•"/>
            </a:pPr>
            <a:r>
              <a:rPr lang="en-US" dirty="0"/>
              <a:t>Format desired. Most common are Excel, Word and PDF.</a:t>
            </a:r>
          </a:p>
          <a:p>
            <a:endParaRPr lang="en-US" dirty="0"/>
          </a:p>
        </p:txBody>
      </p:sp>
    </p:spTree>
    <p:extLst>
      <p:ext uri="{BB962C8B-B14F-4D97-AF65-F5344CB8AC3E}">
        <p14:creationId xmlns:p14="http://schemas.microsoft.com/office/powerpoint/2010/main" val="42678467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38B38-67AB-478C-535F-ADF9028BF5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09373E-71D0-772A-FD8D-F37ADF7109AE}"/>
              </a:ext>
            </a:extLst>
          </p:cNvPr>
          <p:cNvSpPr>
            <a:spLocks noGrp="1"/>
          </p:cNvSpPr>
          <p:nvPr>
            <p:ph type="title"/>
          </p:nvPr>
        </p:nvSpPr>
        <p:spPr/>
        <p:txBody>
          <a:bodyPr/>
          <a:lstStyle/>
          <a:p>
            <a:r>
              <a:rPr lang="en-US" dirty="0" err="1"/>
              <a:t>SimplyReports</a:t>
            </a:r>
            <a:r>
              <a:rPr lang="en-US" dirty="0"/>
              <a:t> vs Canned Reports</a:t>
            </a:r>
          </a:p>
        </p:txBody>
      </p:sp>
      <p:sp>
        <p:nvSpPr>
          <p:cNvPr id="7" name="Content Placeholder 6">
            <a:extLst>
              <a:ext uri="{FF2B5EF4-FFF2-40B4-BE49-F238E27FC236}">
                <a16:creationId xmlns:a16="http://schemas.microsoft.com/office/drawing/2014/main" id="{823D3D6A-00AC-41BF-B4E0-BE5D275A4F91}"/>
              </a:ext>
            </a:extLst>
          </p:cNvPr>
          <p:cNvSpPr>
            <a:spLocks noGrp="1"/>
          </p:cNvSpPr>
          <p:nvPr>
            <p:ph idx="1"/>
          </p:nvPr>
        </p:nvSpPr>
        <p:spPr/>
        <p:txBody>
          <a:bodyPr>
            <a:normAutofit lnSpcReduction="10000"/>
          </a:bodyPr>
          <a:lstStyle/>
          <a:p>
            <a:r>
              <a:rPr lang="en-US" dirty="0"/>
              <a:t>Advantages for reports created in Simply Reports: </a:t>
            </a:r>
          </a:p>
          <a:p>
            <a:pPr lvl="1"/>
            <a:r>
              <a:rPr lang="en-US" dirty="0"/>
              <a:t>You control criteria entered and fields included in the output along the order in which they appear.</a:t>
            </a:r>
          </a:p>
          <a:p>
            <a:pPr lvl="1"/>
            <a:r>
              <a:rPr lang="en-US" dirty="0"/>
              <a:t>For many reports, you can use “relative dates” which means you can specify dates within the last week/month/year.</a:t>
            </a:r>
          </a:p>
          <a:p>
            <a:pPr lvl="1"/>
            <a:r>
              <a:rPr lang="en-US" dirty="0"/>
              <a:t>Reports in Excel can be sorted in different ways as needed without creating a new report.</a:t>
            </a:r>
          </a:p>
          <a:p>
            <a:pPr lvl="1"/>
            <a:r>
              <a:rPr lang="en-US" dirty="0"/>
              <a:t>These tend to work better than canned reports when making lists for internal library use.</a:t>
            </a:r>
          </a:p>
          <a:p>
            <a:r>
              <a:rPr lang="en-US" dirty="0"/>
              <a:t>Disadvantages for reports created in Simply Reports:</a:t>
            </a:r>
          </a:p>
          <a:p>
            <a:pPr lvl="1"/>
            <a:r>
              <a:rPr lang="en-US" dirty="0"/>
              <a:t>Report configurations are saved to individual’s user account so easy adjustments or duplications of criteria by someone else are not possible.</a:t>
            </a:r>
          </a:p>
          <a:p>
            <a:pPr lvl="1"/>
            <a:r>
              <a:rPr lang="en-US" dirty="0"/>
              <a:t>As new libraries are added or perhaps software changes are introduced, report may need to be adjusted or redone.</a:t>
            </a:r>
          </a:p>
          <a:p>
            <a:pPr lvl="1"/>
            <a:r>
              <a:rPr lang="en-US" dirty="0"/>
              <a:t>“Statistical Report” categories are not able to be saved and therefore not able to be run automatically via the scheduler software.</a:t>
            </a:r>
          </a:p>
          <a:p>
            <a:pPr lvl="1"/>
            <a:r>
              <a:rPr lang="en-US" dirty="0"/>
              <a:t>Many of the canned reports look more polished than a simple spreadsheet.</a:t>
            </a:r>
          </a:p>
          <a:p>
            <a:pPr marL="0" indent="0">
              <a:buNone/>
            </a:pPr>
            <a:r>
              <a:rPr lang="en-US" dirty="0"/>
              <a:t>Submit a </a:t>
            </a:r>
            <a:r>
              <a:rPr lang="en-US" dirty="0" err="1"/>
              <a:t>HelpTicket</a:t>
            </a:r>
            <a:r>
              <a:rPr lang="en-US" dirty="0"/>
              <a:t> and we can walk you through the steps and get things set up!</a:t>
            </a:r>
          </a:p>
          <a:p>
            <a:pPr lvl="1"/>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19540635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199D840-36CD-9F8B-63C0-B86A4CD9118F}"/>
              </a:ext>
            </a:extLst>
          </p:cNvPr>
          <p:cNvSpPr>
            <a:spLocks noGrp="1"/>
          </p:cNvSpPr>
          <p:nvPr>
            <p:ph type="title"/>
          </p:nvPr>
        </p:nvSpPr>
        <p:spPr>
          <a:xfrm>
            <a:off x="1104900" y="318052"/>
            <a:ext cx="9980682" cy="855110"/>
          </a:xfrm>
        </p:spPr>
        <p:txBody>
          <a:bodyPr>
            <a:normAutofit/>
          </a:bodyPr>
          <a:lstStyle/>
          <a:p>
            <a:r>
              <a:rPr lang="en-US" sz="4400" dirty="0"/>
              <a:t>Still have questions?</a:t>
            </a:r>
          </a:p>
        </p:txBody>
      </p:sp>
      <p:sp>
        <p:nvSpPr>
          <p:cNvPr id="11" name="Content Placeholder 10">
            <a:extLst>
              <a:ext uri="{FF2B5EF4-FFF2-40B4-BE49-F238E27FC236}">
                <a16:creationId xmlns:a16="http://schemas.microsoft.com/office/drawing/2014/main" id="{41286871-BBDC-0EEB-DE0E-DFC99AC86257}"/>
              </a:ext>
            </a:extLst>
          </p:cNvPr>
          <p:cNvSpPr>
            <a:spLocks noGrp="1"/>
          </p:cNvSpPr>
          <p:nvPr>
            <p:ph idx="1"/>
          </p:nvPr>
        </p:nvSpPr>
        <p:spPr/>
        <p:txBody>
          <a:bodyPr/>
          <a:lstStyle/>
          <a:p>
            <a:pPr marL="0" indent="0">
              <a:buNone/>
            </a:pPr>
            <a:r>
              <a:rPr lang="en-US" dirty="0"/>
              <a:t>If you didn’t see what you are looking for or would like to discuss other options, please let us know. </a:t>
            </a:r>
          </a:p>
          <a:p>
            <a:endParaRPr lang="en-US" dirty="0"/>
          </a:p>
          <a:p>
            <a:pPr marL="0" indent="0">
              <a:buNone/>
            </a:pPr>
            <a:r>
              <a:rPr lang="en-US" dirty="0"/>
              <a:t>We can work together to get the right reports, delivered at the right time, to the right staff to make life easier!</a:t>
            </a:r>
          </a:p>
          <a:p>
            <a:pPr marL="0" indent="0">
              <a:buNone/>
            </a:pPr>
            <a:endParaRPr lang="en-US" dirty="0"/>
          </a:p>
          <a:p>
            <a:pPr marL="0" indent="0" algn="ctr">
              <a:buNone/>
            </a:pPr>
            <a:r>
              <a:rPr lang="en-US" dirty="0"/>
              <a:t>To submit an ODIN </a:t>
            </a:r>
            <a:r>
              <a:rPr lang="en-US" dirty="0" err="1"/>
              <a:t>HelpTicket</a:t>
            </a:r>
            <a:r>
              <a:rPr lang="en-US" dirty="0"/>
              <a:t> go to: </a:t>
            </a:r>
            <a:br>
              <a:rPr lang="en-US" dirty="0"/>
            </a:br>
            <a:r>
              <a:rPr lang="en-US" dirty="0">
                <a:hlinkClick r:id="rId2"/>
              </a:rPr>
              <a:t>www.odin.nodak.edu</a:t>
            </a:r>
            <a:r>
              <a:rPr lang="en-US" dirty="0"/>
              <a:t> </a:t>
            </a:r>
          </a:p>
          <a:p>
            <a:pPr marL="0" indent="0" algn="ctr">
              <a:buNone/>
            </a:pPr>
            <a:br>
              <a:rPr lang="en-US" dirty="0"/>
            </a:br>
            <a:r>
              <a:rPr lang="en-US" dirty="0"/>
              <a:t>click on the </a:t>
            </a:r>
            <a:r>
              <a:rPr lang="en-US" sz="4000" dirty="0">
                <a:solidFill>
                  <a:srgbClr val="FFC000"/>
                </a:solidFill>
              </a:rPr>
              <a:t>big orange </a:t>
            </a:r>
            <a:r>
              <a:rPr lang="en-US" dirty="0"/>
              <a:t>button!</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270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Thanks for attending today’s session!</a:t>
            </a:r>
          </a:p>
        </p:txBody>
      </p:sp>
      <p:sp>
        <p:nvSpPr>
          <p:cNvPr id="3" name="Subtitle 2"/>
          <p:cNvSpPr>
            <a:spLocks noGrp="1"/>
          </p:cNvSpPr>
          <p:nvPr>
            <p:ph type="subTitle" idx="1"/>
          </p:nvPr>
        </p:nvSpPr>
        <p:spPr/>
        <p:txBody>
          <a:bodyPr/>
          <a:lstStyle/>
          <a:p>
            <a:pPr algn="ctr"/>
            <a:r>
              <a:rPr lang="en-US" dirty="0"/>
              <a:t>Lynn Wolf</a:t>
            </a:r>
          </a:p>
          <a:p>
            <a:pPr algn="ctr"/>
            <a:r>
              <a:rPr lang="en-US" dirty="0"/>
              <a:t>ODIN Workday 2025</a:t>
            </a:r>
          </a:p>
        </p:txBody>
      </p:sp>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CBDF3-C5F8-7658-0B47-3F52A1BAF6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5CAB1A-18B8-DE3D-9437-A09B794CBD8D}"/>
              </a:ext>
            </a:extLst>
          </p:cNvPr>
          <p:cNvSpPr>
            <a:spLocks noGrp="1"/>
          </p:cNvSpPr>
          <p:nvPr>
            <p:ph type="title"/>
          </p:nvPr>
        </p:nvSpPr>
        <p:spPr/>
        <p:txBody>
          <a:bodyPr/>
          <a:lstStyle/>
          <a:p>
            <a:r>
              <a:rPr lang="en-US" dirty="0"/>
              <a:t>Polaris Reports – sub-categories</a:t>
            </a:r>
          </a:p>
        </p:txBody>
      </p:sp>
      <p:pic>
        <p:nvPicPr>
          <p:cNvPr id="7" name="Content Placeholder 6">
            <a:extLst>
              <a:ext uri="{FF2B5EF4-FFF2-40B4-BE49-F238E27FC236}">
                <a16:creationId xmlns:a16="http://schemas.microsoft.com/office/drawing/2014/main" id="{9B0144D8-5C65-7C0D-29A3-F08BCDB92F83}"/>
              </a:ext>
            </a:extLst>
          </p:cNvPr>
          <p:cNvPicPr>
            <a:picLocks noGrp="1" noChangeAspect="1"/>
          </p:cNvPicPr>
          <p:nvPr>
            <p:ph idx="1"/>
          </p:nvPr>
        </p:nvPicPr>
        <p:blipFill>
          <a:blip r:embed="rId2"/>
          <a:stretch>
            <a:fillRect/>
          </a:stretch>
        </p:blipFill>
        <p:spPr>
          <a:xfrm>
            <a:off x="1104900" y="1295399"/>
            <a:ext cx="6117535" cy="5185931"/>
          </a:xfrm>
        </p:spPr>
      </p:pic>
    </p:spTree>
    <p:extLst>
      <p:ext uri="{BB962C8B-B14F-4D97-AF65-F5344CB8AC3E}">
        <p14:creationId xmlns:p14="http://schemas.microsoft.com/office/powerpoint/2010/main" val="21038806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Select Canned Reports You May Find Helpful</a:t>
            </a:r>
          </a:p>
        </p:txBody>
      </p:sp>
      <p:sp>
        <p:nvSpPr>
          <p:cNvPr id="14" name="Content Placeholder 13"/>
          <p:cNvSpPr>
            <a:spLocks noGrp="1"/>
          </p:cNvSpPr>
          <p:nvPr>
            <p:ph idx="1"/>
          </p:nvPr>
        </p:nvSpPr>
        <p:spPr/>
        <p:txBody>
          <a:bodyPr/>
          <a:lstStyle/>
          <a:p>
            <a:r>
              <a:rPr lang="en-US" dirty="0"/>
              <a:t>Circulation Reports</a:t>
            </a:r>
          </a:p>
          <a:p>
            <a:pPr lvl="1"/>
            <a:r>
              <a:rPr lang="en-US" dirty="0"/>
              <a:t>Overdue Patrons</a:t>
            </a:r>
          </a:p>
          <a:p>
            <a:pPr lvl="1"/>
            <a:r>
              <a:rPr lang="en-US" dirty="0"/>
              <a:t>Overdue Items</a:t>
            </a:r>
          </a:p>
          <a:p>
            <a:pPr lvl="1"/>
            <a:r>
              <a:rPr lang="en-US" dirty="0"/>
              <a:t>Long Overdue Items</a:t>
            </a:r>
          </a:p>
          <a:p>
            <a:r>
              <a:rPr lang="en-US" dirty="0"/>
              <a:t>Cataloging Reports</a:t>
            </a:r>
          </a:p>
          <a:p>
            <a:pPr lvl="1"/>
            <a:r>
              <a:rPr lang="en-US" dirty="0"/>
              <a:t>Item Records Without Barcodes</a:t>
            </a:r>
          </a:p>
          <a:p>
            <a:pPr lvl="1"/>
            <a:r>
              <a:rPr lang="en-US" dirty="0"/>
              <a:t>Lost and Missing Items</a:t>
            </a:r>
          </a:p>
          <a:p>
            <a:r>
              <a:rPr lang="en-US" dirty="0"/>
              <a:t>Statistical Reports</a:t>
            </a:r>
          </a:p>
          <a:p>
            <a:pPr lvl="1"/>
            <a:r>
              <a:rPr lang="en-US" dirty="0"/>
              <a:t>Item Circulation Statistics</a:t>
            </a:r>
          </a:p>
          <a:p>
            <a:pPr lvl="1"/>
            <a:r>
              <a:rPr lang="en-US" dirty="0"/>
              <a:t>Item Circulation By Collection</a:t>
            </a:r>
          </a:p>
          <a:p>
            <a:pPr lvl="1"/>
            <a:r>
              <a:rPr lang="en-US" dirty="0"/>
              <a:t>Top Circulating Titles by Collection</a:t>
            </a:r>
          </a:p>
          <a:p>
            <a:pPr lvl="1"/>
            <a:r>
              <a:rPr lang="en-US" dirty="0"/>
              <a:t>Uncirculated Items</a:t>
            </a: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Circulation reports</a:t>
            </a:r>
          </a:p>
        </p:txBody>
      </p:sp>
      <p:sp>
        <p:nvSpPr>
          <p:cNvPr id="3" name="Text Placeholder 2"/>
          <p:cNvSpPr>
            <a:spLocks noGrp="1"/>
          </p:cNvSpPr>
          <p:nvPr>
            <p:ph type="body" idx="1"/>
          </p:nvPr>
        </p:nvSpPr>
        <p:spPr/>
        <p:txBody>
          <a:bodyPr/>
          <a:lstStyle/>
          <a:p>
            <a:r>
              <a:rPr lang="en-US" dirty="0"/>
              <a:t>Overdue Patrons, Overdue Items, Long overdue items </a:t>
            </a:r>
          </a:p>
        </p:txBody>
      </p:sp>
    </p:spTree>
    <p:extLst>
      <p:ext uri="{BB962C8B-B14F-4D97-AF65-F5344CB8AC3E}">
        <p14:creationId xmlns:p14="http://schemas.microsoft.com/office/powerpoint/2010/main" val="13288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Overdue Patrons</a:t>
            </a:r>
          </a:p>
        </p:txBody>
      </p:sp>
      <p:sp>
        <p:nvSpPr>
          <p:cNvPr id="4" name="Text Placeholder 3"/>
          <p:cNvSpPr>
            <a:spLocks noGrp="1"/>
          </p:cNvSpPr>
          <p:nvPr>
            <p:ph type="body" sz="half" idx="2"/>
          </p:nvPr>
        </p:nvSpPr>
        <p:spPr/>
        <p:txBody>
          <a:bodyPr/>
          <a:lstStyle/>
          <a:p>
            <a:r>
              <a:rPr lang="en-US" dirty="0"/>
              <a:t>This report contains the patrons with overdue material. Patrons are listed in alphabetical order.</a:t>
            </a:r>
          </a:p>
          <a:p>
            <a:endParaRPr lang="en-US" dirty="0"/>
          </a:p>
          <a:p>
            <a:r>
              <a:rPr lang="en-US" dirty="0"/>
              <a:t>For each item, the Title, Material/Barcode, Call Number, Due Date, and Item Branch is listed.</a:t>
            </a:r>
          </a:p>
          <a:p>
            <a:endParaRPr lang="en-US" dirty="0"/>
          </a:p>
          <a:p>
            <a:r>
              <a:rPr lang="en-US" dirty="0"/>
              <a:t>Blacked out fields in the example page to the right are patron name, address, barcode, patron class and phone number.</a:t>
            </a:r>
          </a:p>
        </p:txBody>
      </p:sp>
      <p:pic>
        <p:nvPicPr>
          <p:cNvPr id="6" name="Content Placeholder 5">
            <a:extLst>
              <a:ext uri="{FF2B5EF4-FFF2-40B4-BE49-F238E27FC236}">
                <a16:creationId xmlns:a16="http://schemas.microsoft.com/office/drawing/2014/main" id="{5A7ABDCA-8715-2EF9-25CC-3EAB87AAF6DD}"/>
              </a:ext>
            </a:extLst>
          </p:cNvPr>
          <p:cNvPicPr>
            <a:picLocks noGrp="1" noChangeAspect="1"/>
          </p:cNvPicPr>
          <p:nvPr>
            <p:ph idx="1"/>
          </p:nvPr>
        </p:nvPicPr>
        <p:blipFill>
          <a:blip r:embed="rId2"/>
          <a:stretch>
            <a:fillRect/>
          </a:stretch>
        </p:blipFill>
        <p:spPr>
          <a:xfrm>
            <a:off x="6564012" y="1600200"/>
            <a:ext cx="3601050" cy="4572000"/>
          </a:xfrm>
        </p:spPr>
      </p:pic>
      <p:sp>
        <p:nvSpPr>
          <p:cNvPr id="7" name="Rectangle 6">
            <a:extLst>
              <a:ext uri="{FF2B5EF4-FFF2-40B4-BE49-F238E27FC236}">
                <a16:creationId xmlns:a16="http://schemas.microsoft.com/office/drawing/2014/main" id="{0E747052-2BCB-5C23-3062-FDC2636CDDC7}"/>
              </a:ext>
            </a:extLst>
          </p:cNvPr>
          <p:cNvSpPr/>
          <p:nvPr/>
        </p:nvSpPr>
        <p:spPr>
          <a:xfrm>
            <a:off x="6636190" y="1865014"/>
            <a:ext cx="552261" cy="905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0B66EC4-9ADD-F529-3D82-42DBB4F1B8C8}"/>
              </a:ext>
            </a:extLst>
          </p:cNvPr>
          <p:cNvSpPr/>
          <p:nvPr/>
        </p:nvSpPr>
        <p:spPr>
          <a:xfrm>
            <a:off x="6826313" y="1955549"/>
            <a:ext cx="778598" cy="36213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CAD3303-B558-8FE1-2B43-196B097BB74D}"/>
              </a:ext>
            </a:extLst>
          </p:cNvPr>
          <p:cNvSpPr/>
          <p:nvPr/>
        </p:nvSpPr>
        <p:spPr>
          <a:xfrm>
            <a:off x="6636190" y="3114392"/>
            <a:ext cx="552261"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56E97AA-0BED-7C8C-5EEC-901CD92992E8}"/>
              </a:ext>
            </a:extLst>
          </p:cNvPr>
          <p:cNvSpPr/>
          <p:nvPr/>
        </p:nvSpPr>
        <p:spPr>
          <a:xfrm>
            <a:off x="6826313" y="3160111"/>
            <a:ext cx="778598" cy="36213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702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5F319-08AE-8CD3-6C1D-0D79AA244656}"/>
              </a:ext>
            </a:extLst>
          </p:cNvPr>
          <p:cNvSpPr>
            <a:spLocks noGrp="1"/>
          </p:cNvSpPr>
          <p:nvPr>
            <p:ph type="title"/>
          </p:nvPr>
        </p:nvSpPr>
        <p:spPr/>
        <p:txBody>
          <a:bodyPr/>
          <a:lstStyle/>
          <a:p>
            <a:r>
              <a:rPr lang="en-US" dirty="0"/>
              <a:t>Example of Overdue Patron list done in Simply Reports</a:t>
            </a:r>
          </a:p>
        </p:txBody>
      </p:sp>
      <p:pic>
        <p:nvPicPr>
          <p:cNvPr id="5" name="Content Placeholder 4">
            <a:extLst>
              <a:ext uri="{FF2B5EF4-FFF2-40B4-BE49-F238E27FC236}">
                <a16:creationId xmlns:a16="http://schemas.microsoft.com/office/drawing/2014/main" id="{56F1445C-F3D8-750C-F289-7C1A80AE395C}"/>
              </a:ext>
            </a:extLst>
          </p:cNvPr>
          <p:cNvPicPr>
            <a:picLocks noGrp="1" noChangeAspect="1"/>
          </p:cNvPicPr>
          <p:nvPr>
            <p:ph idx="1"/>
          </p:nvPr>
        </p:nvPicPr>
        <p:blipFill>
          <a:blip r:embed="rId2"/>
          <a:stretch>
            <a:fillRect/>
          </a:stretch>
        </p:blipFill>
        <p:spPr>
          <a:xfrm>
            <a:off x="1104900" y="1695144"/>
            <a:ext cx="9980682" cy="4382112"/>
          </a:xfrm>
        </p:spPr>
      </p:pic>
    </p:spTree>
    <p:extLst>
      <p:ext uri="{BB962C8B-B14F-4D97-AF65-F5344CB8AC3E}">
        <p14:creationId xmlns:p14="http://schemas.microsoft.com/office/powerpoint/2010/main" val="8592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1315</TotalTime>
  <Words>1905</Words>
  <Application>Microsoft Office PowerPoint</Application>
  <PresentationFormat>Widescreen</PresentationFormat>
  <Paragraphs>165</Paragraphs>
  <Slides>48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Euphemia</vt:lpstr>
      <vt:lpstr>Plantagenet Cherokee</vt:lpstr>
      <vt:lpstr>Wingdings</vt:lpstr>
      <vt:lpstr>Academic Literature 16x9</vt:lpstr>
      <vt:lpstr>Polaris Canned Reports &amp; Report Scheduling Options</vt:lpstr>
      <vt:lpstr>Polaris Canned Reports</vt:lpstr>
      <vt:lpstr>Polaris Canned Reports</vt:lpstr>
      <vt:lpstr>Polaris Reports - categories</vt:lpstr>
      <vt:lpstr>Polaris Reports – sub-categories</vt:lpstr>
      <vt:lpstr>Select Canned Reports You May Find Helpful</vt:lpstr>
      <vt:lpstr>Circulation reports</vt:lpstr>
      <vt:lpstr>Overdue Patrons</vt:lpstr>
      <vt:lpstr>Example of Overdue Patron list done in Simply Reports</vt:lpstr>
      <vt:lpstr>Key criteria used for Simply Reports option</vt:lpstr>
      <vt:lpstr>Overdue Items</vt:lpstr>
      <vt:lpstr>Example of Overdue Items list done in Simply Reports</vt:lpstr>
      <vt:lpstr>Key criteria used for Simply Reports option</vt:lpstr>
      <vt:lpstr>Long Overdue Items</vt:lpstr>
      <vt:lpstr>Example of Long Overdue Items done in Simply Reports</vt:lpstr>
      <vt:lpstr>Key criteria used for Simply Reports option</vt:lpstr>
      <vt:lpstr>Cataloging reports</vt:lpstr>
      <vt:lpstr>Item Records without Barcodes</vt:lpstr>
      <vt:lpstr>Example of Item Records without Barcodes from Simply Reports </vt:lpstr>
      <vt:lpstr>Key criteria for Simply Reports option</vt:lpstr>
      <vt:lpstr>Criteria for Simply Reports (cont’d)</vt:lpstr>
      <vt:lpstr>Lost and Missing Items</vt:lpstr>
      <vt:lpstr>Example of Lost and Missing Items in Simply Reports</vt:lpstr>
      <vt:lpstr>Key criteria for Simply Reports option</vt:lpstr>
      <vt:lpstr>Statistical Reports</vt:lpstr>
      <vt:lpstr>Item Circulation Statistics</vt:lpstr>
      <vt:lpstr>Example of Item Circulation Statistics in Simply Reports</vt:lpstr>
      <vt:lpstr>Key criteria used for Simply Reports option</vt:lpstr>
      <vt:lpstr>Item Circulation by Collection </vt:lpstr>
      <vt:lpstr>Example of Item Circulation by Collection in Simply Reports</vt:lpstr>
      <vt:lpstr>Key criteria used for Simply Reports option</vt:lpstr>
      <vt:lpstr>Top Circulating Titles by Collection</vt:lpstr>
      <vt:lpstr>Example of Top Circulating Titles in Simply Reports</vt:lpstr>
      <vt:lpstr>Key criteria used for Simply Reports option</vt:lpstr>
      <vt:lpstr>Uncirculated Items</vt:lpstr>
      <vt:lpstr>Examples of Uncirculated Items in Simply Reports</vt:lpstr>
      <vt:lpstr>Key criteria used for Uncirculated Items in Simply Reports</vt:lpstr>
      <vt:lpstr>Scheduling Reports</vt:lpstr>
      <vt:lpstr>Just a few comments about scheduling reports …</vt:lpstr>
      <vt:lpstr>How to Request Scheduling for Canned Reports</vt:lpstr>
      <vt:lpstr>How to Request Scheduling for SimplyReports</vt:lpstr>
      <vt:lpstr>How to Request Scheduling for SimplyReports</vt:lpstr>
      <vt:lpstr>How to Request Scheduling for SimplyReports - Publish</vt:lpstr>
      <vt:lpstr>How to Request Scheduling for SimplyReports – Publish</vt:lpstr>
      <vt:lpstr>How to Request Scheduling for SimplyReports – Final Steps</vt:lpstr>
      <vt:lpstr>SimplyReports vs Canned Reports</vt:lpstr>
      <vt:lpstr>Still have questions?</vt:lpstr>
      <vt:lpstr>Thanks for attending today’s session!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Lynn Wolf</dc:creator>
  <cp:lastModifiedBy>Lynn Wolf</cp:lastModifiedBy>
  <cp:revision>83</cp:revision>
  <dcterms:created xsi:type="dcterms:W3CDTF">2025-02-13T16:29:45Z</dcterms:created>
  <dcterms:modified xsi:type="dcterms:W3CDTF">2025-03-26T16:29:35Z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