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318" r:id="rId3"/>
    <p:sldId id="315" r:id="rId4"/>
    <p:sldId id="317" r:id="rId5"/>
    <p:sldId id="319" r:id="rId6"/>
    <p:sldId id="320" r:id="rId7"/>
    <p:sldId id="321" r:id="rId8"/>
    <p:sldId id="325" r:id="rId9"/>
    <p:sldId id="323" r:id="rId10"/>
    <p:sldId id="322" r:id="rId11"/>
    <p:sldId id="3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1E088-53E8-4C24-AA97-F4C2D080B915}" v="4" dt="2025-03-27T13:56:50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79045" autoAdjust="0"/>
  </p:normalViewPr>
  <p:slideViewPr>
    <p:cSldViewPr snapToGrid="0">
      <p:cViewPr varScale="1">
        <p:scale>
          <a:sx n="140" d="100"/>
          <a:sy n="140" d="100"/>
        </p:scale>
        <p:origin x="357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983" y="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chel, Rebecca" userId="bfd1f6c8-c254-4636-b22a-5ec595a85271" providerId="ADAL" clId="{6F01E088-53E8-4C24-AA97-F4C2D080B915}"/>
    <pc:docChg chg="custSel modSld">
      <pc:chgData name="Bichel, Rebecca" userId="bfd1f6c8-c254-4636-b22a-5ec595a85271" providerId="ADAL" clId="{6F01E088-53E8-4C24-AA97-F4C2D080B915}" dt="2025-03-27T13:56:11.425" v="63" actId="3626"/>
      <pc:docMkLst>
        <pc:docMk/>
      </pc:docMkLst>
      <pc:sldChg chg="addSp modSp mod">
        <pc:chgData name="Bichel, Rebecca" userId="bfd1f6c8-c254-4636-b22a-5ec595a85271" providerId="ADAL" clId="{6F01E088-53E8-4C24-AA97-F4C2D080B915}" dt="2025-03-27T13:56:11.425" v="63" actId="3626"/>
        <pc:sldMkLst>
          <pc:docMk/>
          <pc:sldMk cId="1697353005" sldId="323"/>
        </pc:sldMkLst>
        <pc:spChg chg="add mod">
          <ac:chgData name="Bichel, Rebecca" userId="bfd1f6c8-c254-4636-b22a-5ec595a85271" providerId="ADAL" clId="{6F01E088-53E8-4C24-AA97-F4C2D080B915}" dt="2025-03-27T13:53:08.903" v="4" actId="1076"/>
          <ac:spMkLst>
            <pc:docMk/>
            <pc:sldMk cId="1697353005" sldId="323"/>
            <ac:spMk id="2" creationId="{BE57756A-48E8-878C-0140-668CC02904A1}"/>
          </ac:spMkLst>
        </pc:spChg>
        <pc:spChg chg="add mod">
          <ac:chgData name="Bichel, Rebecca" userId="bfd1f6c8-c254-4636-b22a-5ec595a85271" providerId="ADAL" clId="{6F01E088-53E8-4C24-AA97-F4C2D080B915}" dt="2025-03-27T13:54:09.936" v="31" actId="404"/>
          <ac:spMkLst>
            <pc:docMk/>
            <pc:sldMk cId="1697353005" sldId="323"/>
            <ac:spMk id="7" creationId="{59001754-CCBD-0CA7-8E65-82491776CD04}"/>
          </ac:spMkLst>
        </pc:spChg>
        <pc:spChg chg="add mod">
          <ac:chgData name="Bichel, Rebecca" userId="bfd1f6c8-c254-4636-b22a-5ec595a85271" providerId="ADAL" clId="{6F01E088-53E8-4C24-AA97-F4C2D080B915}" dt="2025-03-27T13:56:11.425" v="63" actId="3626"/>
          <ac:spMkLst>
            <pc:docMk/>
            <pc:sldMk cId="1697353005" sldId="323"/>
            <ac:spMk id="9" creationId="{26AAE1F4-E981-B0A1-229C-B5D923963558}"/>
          </ac:spMkLst>
        </pc:spChg>
        <pc:spChg chg="mod">
          <ac:chgData name="Bichel, Rebecca" userId="bfd1f6c8-c254-4636-b22a-5ec595a85271" providerId="ADAL" clId="{6F01E088-53E8-4C24-AA97-F4C2D080B915}" dt="2025-03-27T13:53:17.116" v="17" actId="1076"/>
          <ac:spMkLst>
            <pc:docMk/>
            <pc:sldMk cId="1697353005" sldId="323"/>
            <ac:spMk id="12" creationId="{D0CEFD11-B318-8F85-B0C8-0DAC4802C917}"/>
          </ac:spMkLst>
        </pc:spChg>
        <pc:picChg chg="add mod">
          <ac:chgData name="Bichel, Rebecca" userId="bfd1f6c8-c254-4636-b22a-5ec595a85271" providerId="ADAL" clId="{6F01E088-53E8-4C24-AA97-F4C2D080B915}" dt="2025-03-27T13:53:38.962" v="26" actId="1076"/>
          <ac:picMkLst>
            <pc:docMk/>
            <pc:sldMk cId="1697353005" sldId="323"/>
            <ac:picMk id="5" creationId="{890DC973-CBA1-0B0D-DBA7-E3230DFD6236}"/>
          </ac:picMkLst>
        </pc:picChg>
        <pc:picChg chg="mod">
          <ac:chgData name="Bichel, Rebecca" userId="bfd1f6c8-c254-4636-b22a-5ec595a85271" providerId="ADAL" clId="{6F01E088-53E8-4C24-AA97-F4C2D080B915}" dt="2025-03-27T13:53:21.589" v="19" actId="1076"/>
          <ac:picMkLst>
            <pc:docMk/>
            <pc:sldMk cId="1697353005" sldId="323"/>
            <ac:picMk id="10" creationId="{635F09DA-267B-CD5F-5887-46BB5CA70EDE}"/>
          </ac:picMkLst>
        </pc:picChg>
        <pc:picChg chg="mod">
          <ac:chgData name="Bichel, Rebecca" userId="bfd1f6c8-c254-4636-b22a-5ec595a85271" providerId="ADAL" clId="{6F01E088-53E8-4C24-AA97-F4C2D080B915}" dt="2025-03-27T13:53:25.546" v="21" actId="1076"/>
          <ac:picMkLst>
            <pc:docMk/>
            <pc:sldMk cId="1697353005" sldId="323"/>
            <ac:picMk id="11" creationId="{9EC09F92-0012-DF60-C5C3-9A8D8B8882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50919-8F25-45FD-82C2-95F90B918C4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B843E-5A8B-421A-AA34-9F3324CF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43E-5A8B-421A-AA34-9F3324CF12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7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43E-5A8B-421A-AA34-9F3324CF12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43E-5A8B-421A-AA34-9F3324CF12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B4AAEB-3A86-C3B8-7261-D067EA65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2080" y="1275625"/>
            <a:ext cx="10789920" cy="0"/>
          </a:xfrm>
          <a:prstGeom prst="straightConnector1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3B149AB-2776-F34A-B617-D11F2E7B5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414"/>
          <a:stretch/>
        </p:blipFill>
        <p:spPr>
          <a:xfrm>
            <a:off x="0" y="-2"/>
            <a:ext cx="2016664" cy="4712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86F04-40CC-1697-BE73-14800A69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05508" cy="4712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3EC5ED-FAE9-EE34-6B4E-4B465A53D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9" r="-70594"/>
          <a:stretch/>
        </p:blipFill>
        <p:spPr>
          <a:xfrm>
            <a:off x="-1" y="1738859"/>
            <a:ext cx="1648919" cy="51191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132B54-DEAE-4FDA-1A27-BEAEFC275F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080" y="498539"/>
            <a:ext cx="10216763" cy="7417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5B906-E4BC-2CFC-6687-B87BF4ADC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080" y="1449394"/>
            <a:ext cx="10216763" cy="4588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6EBD4A-FC8F-C912-5094-1C00CFF2C1E9}"/>
              </a:ext>
            </a:extLst>
          </p:cNvPr>
          <p:cNvSpPr/>
          <p:nvPr userDrawn="1"/>
        </p:nvSpPr>
        <p:spPr>
          <a:xfrm>
            <a:off x="-1" y="6533535"/>
            <a:ext cx="12192001" cy="324465"/>
          </a:xfrm>
          <a:prstGeom prst="rect">
            <a:avLst/>
          </a:prstGeom>
          <a:solidFill>
            <a:srgbClr val="00A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2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1999C8C-376D-A741-9866-CE0919BDC1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3644763"/>
            <a:ext cx="2959331" cy="321323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07D711E-D36B-D041-8AF1-F00AFD833F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80139" y="3644763"/>
            <a:ext cx="2959331" cy="321323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6F75D90-2296-FC46-89DD-678223D654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6404" y="3644762"/>
            <a:ext cx="2959331" cy="321323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3D6FA87-228D-A940-8751-EF2EA6E2E6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32669" y="3644763"/>
            <a:ext cx="2959331" cy="32132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1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F6925B-2451-9447-B49F-B359AE0E362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588168"/>
            <a:ext cx="5543349" cy="4588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83F3AC-7AB9-5543-88C0-F721CFC9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543349" cy="7417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E823861-2107-0C48-9016-C212EE46665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48651" y="0"/>
            <a:ext cx="554334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A5B1F-AAE7-2849-A811-B23BE9C7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172FB3-37BB-BD4E-91F2-E0C73A543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E322B-904D-4145-B9A4-96DE9E66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681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329F-3838-9C42-815F-547FAC80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EB45D-B01D-0E41-97E1-43816FBC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8918"/>
            <a:ext cx="5181600" cy="4608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E1230-6ACB-4846-8BF1-3EE7DAAE8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8918"/>
            <a:ext cx="5181600" cy="4608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676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713E-1CDE-744E-95E5-12051C62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9CD00-7B10-CB4A-BCF0-0A71F8765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98CC8-EE87-0549-8A91-28372B503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7999C-8CE4-D041-80AD-B08CDE400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4CE9E-88EC-CA4F-BE1F-5A0358D57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435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EB1D4-4435-814D-BE36-671A23643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4" b="-1"/>
          <a:stretch/>
        </p:blipFill>
        <p:spPr>
          <a:xfrm>
            <a:off x="0" y="903767"/>
            <a:ext cx="753139" cy="358822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43F951C-74A1-D54E-9EE1-7BDAA5E27D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4172989"/>
            <a:ext cx="2959331" cy="268501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15F25AC-F5E0-B04B-8F2B-E173C8A3CA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80139" y="4172989"/>
            <a:ext cx="2959331" cy="268501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13E8201-86DE-A149-8A59-74463C609F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6404" y="4172988"/>
            <a:ext cx="2959331" cy="268501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BE2A720-9BB1-284B-ACB9-4EBB71FACA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32669" y="4172989"/>
            <a:ext cx="2959331" cy="26850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48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588168"/>
            <a:ext cx="4953000" cy="4588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EB1D4-4435-814D-BE36-671A23643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4" b="-1"/>
          <a:stretch/>
        </p:blipFill>
        <p:spPr>
          <a:xfrm>
            <a:off x="0" y="903767"/>
            <a:ext cx="753139" cy="358822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13E8201-86DE-A149-8A59-74463C609F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588168"/>
            <a:ext cx="6251171" cy="4588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92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2A7E-FEED-B04F-AC8E-C9C69DFB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BA581-1A12-CB4D-BBD7-DD17B42FC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CA35E-3638-83B1-3758-E8F0029FF39A}"/>
              </a:ext>
            </a:extLst>
          </p:cNvPr>
          <p:cNvSpPr/>
          <p:nvPr userDrawn="1"/>
        </p:nvSpPr>
        <p:spPr>
          <a:xfrm>
            <a:off x="-1" y="6533535"/>
            <a:ext cx="12192001" cy="324465"/>
          </a:xfrm>
          <a:prstGeom prst="rect">
            <a:avLst/>
          </a:prstGeom>
          <a:solidFill>
            <a:srgbClr val="00A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2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6EDDE-A638-D071-5B7A-9696A057C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5739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A5942B-F6A7-B5C2-3FD7-8362F8BD5CAC}"/>
              </a:ext>
            </a:extLst>
          </p:cNvPr>
          <p:cNvGrpSpPr/>
          <p:nvPr userDrawn="1"/>
        </p:nvGrpSpPr>
        <p:grpSpPr>
          <a:xfrm>
            <a:off x="0" y="0"/>
            <a:ext cx="12216781" cy="6858000"/>
            <a:chOff x="0" y="0"/>
            <a:chExt cx="1221678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DAFF74-C62E-BF77-6586-47794E337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062"/>
            <a:stretch/>
          </p:blipFill>
          <p:spPr>
            <a:xfrm>
              <a:off x="0" y="0"/>
              <a:ext cx="12216781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8C9C13-BFFC-2B60-59F2-59CC027CF184}"/>
                </a:ext>
              </a:extLst>
            </p:cNvPr>
            <p:cNvSpPr/>
            <p:nvPr/>
          </p:nvSpPr>
          <p:spPr>
            <a:xfrm>
              <a:off x="3557396" y="0"/>
              <a:ext cx="8569675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52000">
                  <a:srgbClr val="FBFCFE">
                    <a:lumMod val="0"/>
                    <a:lumOff val="100000"/>
                  </a:srgbClr>
                </a:gs>
                <a:gs pos="100000">
                  <a:schemeClr val="bg1"/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FFD180-6C49-A8DB-A51F-998E6931C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85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8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A5942B-F6A7-B5C2-3FD7-8362F8BD5CAC}"/>
              </a:ext>
            </a:extLst>
          </p:cNvPr>
          <p:cNvGrpSpPr/>
          <p:nvPr userDrawn="1"/>
        </p:nvGrpSpPr>
        <p:grpSpPr>
          <a:xfrm>
            <a:off x="0" y="0"/>
            <a:ext cx="12216781" cy="6858000"/>
            <a:chOff x="0" y="0"/>
            <a:chExt cx="1221678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DAFF74-C62E-BF77-6586-47794E337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062"/>
            <a:stretch/>
          </p:blipFill>
          <p:spPr>
            <a:xfrm>
              <a:off x="0" y="0"/>
              <a:ext cx="12216781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8C9C13-BFFC-2B60-59F2-59CC027CF184}"/>
                </a:ext>
              </a:extLst>
            </p:cNvPr>
            <p:cNvSpPr/>
            <p:nvPr/>
          </p:nvSpPr>
          <p:spPr>
            <a:xfrm>
              <a:off x="3557396" y="0"/>
              <a:ext cx="8569675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52000">
                  <a:srgbClr val="FBFCFE">
                    <a:lumMod val="0"/>
                    <a:lumOff val="100000"/>
                  </a:srgbClr>
                </a:gs>
                <a:gs pos="100000">
                  <a:schemeClr val="bg1"/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2677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B7FEE-D479-EF45-B53D-09445E18C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29F71-CEB5-4D4D-9730-B31D6FC6A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780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149AB-2776-F34A-B617-D11F2E7B5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17" t="28669" b="29108"/>
          <a:stretch/>
        </p:blipFill>
        <p:spPr>
          <a:xfrm>
            <a:off x="0" y="-331695"/>
            <a:ext cx="2133600" cy="6630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3C86BB-2E41-1541-A03B-7C687FB9C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03" t="64444"/>
          <a:stretch/>
        </p:blipFill>
        <p:spPr>
          <a:xfrm rot="10800000">
            <a:off x="10058400" y="4087906"/>
            <a:ext cx="213360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B100C-440D-AF47-956D-9EC557AF9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0" t="3660" r="8187" b="62477"/>
          <a:stretch/>
        </p:blipFill>
        <p:spPr>
          <a:xfrm rot="10800000">
            <a:off x="8471645" y="-1"/>
            <a:ext cx="3720353" cy="45354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E131BB-13DB-D8F5-ED07-F39B556B2029}"/>
              </a:ext>
            </a:extLst>
          </p:cNvPr>
          <p:cNvSpPr/>
          <p:nvPr userDrawn="1"/>
        </p:nvSpPr>
        <p:spPr>
          <a:xfrm>
            <a:off x="-1" y="6533535"/>
            <a:ext cx="12192001" cy="324465"/>
          </a:xfrm>
          <a:prstGeom prst="rect">
            <a:avLst/>
          </a:prstGeom>
          <a:solidFill>
            <a:srgbClr val="00A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4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6D8898-CBBF-AB5C-42AD-787573313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211957"/>
            <a:ext cx="12192001" cy="646043"/>
          </a:xfrm>
          <a:prstGeom prst="rect">
            <a:avLst/>
          </a:prstGeom>
          <a:solidFill>
            <a:srgbClr val="00A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B4AAEB-3A86-C3B8-7261-D067EA65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2080" y="1275625"/>
            <a:ext cx="10789920" cy="0"/>
          </a:xfrm>
          <a:prstGeom prst="straightConnector1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3B149AB-2776-F34A-B617-D11F2E7B5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414"/>
          <a:stretch/>
        </p:blipFill>
        <p:spPr>
          <a:xfrm>
            <a:off x="0" y="-2"/>
            <a:ext cx="2016664" cy="4712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86F04-40CC-1697-BE73-14800A69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05508" cy="4712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3EC5ED-FAE9-EE34-6B4E-4B465A53D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9" r="-70594"/>
          <a:stretch/>
        </p:blipFill>
        <p:spPr>
          <a:xfrm>
            <a:off x="-1" y="1738859"/>
            <a:ext cx="1648919" cy="51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50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2A7E-FEED-B04F-AC8E-C9C69DFB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BA581-1A12-CB4D-BBD7-DD17B42FC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209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61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149AB-2776-F34A-B617-D11F2E7B5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17" t="28669" b="29108"/>
          <a:stretch/>
        </p:blipFill>
        <p:spPr>
          <a:xfrm>
            <a:off x="0" y="-331695"/>
            <a:ext cx="2133600" cy="6630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3C86BB-2E41-1541-A03B-7C687FB9C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03" t="64444"/>
          <a:stretch/>
        </p:blipFill>
        <p:spPr>
          <a:xfrm rot="10800000">
            <a:off x="10058400" y="4419600"/>
            <a:ext cx="213360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B100C-440D-AF47-956D-9EC557AF9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0" t="3660" r="8187" b="60000"/>
          <a:stretch/>
        </p:blipFill>
        <p:spPr>
          <a:xfrm rot="10800000">
            <a:off x="8471646" y="-1"/>
            <a:ext cx="3720353" cy="48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95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bg>
      <p:bgPr>
        <a:solidFill>
          <a:srgbClr val="009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149AB-2776-F34A-B617-D11F2E7B5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17" t="28669" b="29108"/>
          <a:stretch/>
        </p:blipFill>
        <p:spPr>
          <a:xfrm>
            <a:off x="0" y="-331695"/>
            <a:ext cx="2133600" cy="6630208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3C86BB-2E41-1541-A03B-7C687FB9C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03" t="64444"/>
          <a:stretch/>
        </p:blipFill>
        <p:spPr>
          <a:xfrm rot="10800000">
            <a:off x="10058400" y="4419600"/>
            <a:ext cx="2133600" cy="243840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B100C-440D-AF47-956D-9EC557AF9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0" t="3660" r="8187" b="60000"/>
          <a:stretch/>
        </p:blipFill>
        <p:spPr>
          <a:xfrm rot="10800000">
            <a:off x="8471646" y="-1"/>
            <a:ext cx="3720353" cy="48671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8128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93786C-DC3C-A5AC-F9D8-29EF05CAA3C4}"/>
              </a:ext>
            </a:extLst>
          </p:cNvPr>
          <p:cNvSpPr/>
          <p:nvPr userDrawn="1"/>
        </p:nvSpPr>
        <p:spPr>
          <a:xfrm>
            <a:off x="-1" y="6533535"/>
            <a:ext cx="12192001" cy="324465"/>
          </a:xfrm>
          <a:prstGeom prst="rect">
            <a:avLst/>
          </a:prstGeom>
          <a:solidFill>
            <a:srgbClr val="00A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EB1D4-4435-814D-BE36-671A23643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4" b="-1"/>
          <a:stretch/>
        </p:blipFill>
        <p:spPr>
          <a:xfrm>
            <a:off x="0" y="903767"/>
            <a:ext cx="753139" cy="358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B160DA-CCCF-FD79-0793-3AE12301084C}"/>
              </a:ext>
            </a:extLst>
          </p:cNvPr>
          <p:cNvSpPr/>
          <p:nvPr userDrawn="1"/>
        </p:nvSpPr>
        <p:spPr>
          <a:xfrm>
            <a:off x="-1" y="6533535"/>
            <a:ext cx="12192001" cy="324465"/>
          </a:xfrm>
          <a:prstGeom prst="rect">
            <a:avLst/>
          </a:prstGeom>
          <a:solidFill>
            <a:srgbClr val="00A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3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EB1D4-4435-814D-BE36-671A23643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4" b="-1"/>
          <a:stretch/>
        </p:blipFill>
        <p:spPr>
          <a:xfrm>
            <a:off x="0" y="903767"/>
            <a:ext cx="753139" cy="358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97041E-232F-4845-D324-1EDC0421284E}"/>
              </a:ext>
            </a:extLst>
          </p:cNvPr>
          <p:cNvSpPr/>
          <p:nvPr userDrawn="1"/>
        </p:nvSpPr>
        <p:spPr>
          <a:xfrm>
            <a:off x="-1" y="6533535"/>
            <a:ext cx="12192001" cy="324465"/>
          </a:xfrm>
          <a:prstGeom prst="rect">
            <a:avLst/>
          </a:prstGeom>
          <a:solidFill>
            <a:srgbClr val="00A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56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90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164324E-5982-5846-88C2-7087A8C79B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0986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8E34CBB-902C-8A49-8AD5-F64AF6ADD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2138" y="0"/>
            <a:ext cx="600986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80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EB1D4-4435-814D-BE36-671A23643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4" b="-1"/>
          <a:stretch/>
        </p:blipFill>
        <p:spPr>
          <a:xfrm>
            <a:off x="0" y="903767"/>
            <a:ext cx="753139" cy="3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00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9A9-7A09-B548-9C64-C95162AB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F2CA-16C4-7841-8D36-04205402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EB1D4-4435-814D-BE36-671A23643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4" b="-1"/>
          <a:stretch/>
        </p:blipFill>
        <p:spPr>
          <a:xfrm>
            <a:off x="0" y="903767"/>
            <a:ext cx="753139" cy="3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45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D6CE0-25AC-854C-8888-C825985B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707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164324E-5982-5846-88C2-7087A8C79B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4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164324E-5982-5846-88C2-7087A8C79B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09862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8E34CBB-902C-8A49-8AD5-F64AF6ADD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2138" y="0"/>
            <a:ext cx="6009862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1C6A6CB-CBB9-0740-812F-07F01405AF1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528391"/>
            <a:ext cx="6009862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A712F46-4376-6C44-A1BC-479817C47A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2138" y="3528391"/>
            <a:ext cx="6009862" cy="3329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4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164324E-5982-5846-88C2-7087A8C79B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3DE30E-2F9F-FE45-B9CF-09A6FE92D6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CC2C5C2-5ACC-C84E-9D54-5F334CD6CD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6B0DE65-894E-844F-AB5A-33A567CBFB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5177EE7-8153-3541-AC98-4356774382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0" y="3528391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1999C8C-376D-A741-9866-CE0919BDC1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528391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F8953D-8409-D34B-8878-384BC2003A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29600" y="3528391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5E952E-5BCA-7B4F-A138-930361270F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09862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6CBD459-AB8E-8143-A18C-28E2F62E5A1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2138" y="0"/>
            <a:ext cx="6009862" cy="3329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5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5177EE7-8153-3541-AC98-4356774382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0" y="0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1999C8C-376D-A741-9866-CE0919BDC1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F8953D-8409-D34B-8878-384BC2003A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36226" y="0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5E952E-5BCA-7B4F-A138-930361270F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28391"/>
            <a:ext cx="6009862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6CBD459-AB8E-8143-A18C-28E2F62E5A1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2138" y="3528391"/>
            <a:ext cx="6009862" cy="3329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4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B8B8406-D4FD-074B-B0EF-D4482EA6E7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0" y="0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164324E-5982-5846-88C2-7087A8C79B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081F862-5948-DB4F-8B4A-09A5BB35E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9600" y="0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5177EE7-8153-3541-AC98-4356774382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0" y="3528391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1999C8C-376D-A741-9866-CE0919BDC1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528391"/>
            <a:ext cx="3962400" cy="332960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F8953D-8409-D34B-8878-384BC2003A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29600" y="3528391"/>
            <a:ext cx="3962400" cy="3329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8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4588EFA-AE01-FF43-A232-640071E50F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032985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C7D5482-EC37-B749-96E7-F846DA9A0F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032985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3C68C75-9EC0-8D47-B12C-9BF4199578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32984" y="0"/>
            <a:ext cx="4126029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3D33703-5E46-3C43-BA05-D11A681CB5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32985" y="3429000"/>
            <a:ext cx="4126029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4CB4CCE-5D2E-EF4E-9F05-F1D2E333C6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59014" y="0"/>
            <a:ext cx="4032985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D6BD9EF-F1F0-6B49-AF0B-CADCC78D63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9015" y="3429000"/>
            <a:ext cx="4032985" cy="34290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841EB-A9D8-2D4E-9A3C-5D9DAEC9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4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F260A-8923-9C48-A8F1-4216BA2E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88168"/>
            <a:ext cx="10515600" cy="458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4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rl.acrl.org/index.php/crl/article/view/24961/33414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nd.edu/und-today/2024/04/und-hosts-inaugural-faculty-scholarship-and-creative-works-celebration/" TargetMode="External"/><Relationship Id="rId2" Type="http://schemas.openxmlformats.org/officeDocument/2006/relationships/hyperlink" Target="https://library.und.edu/about/rr-lecture-series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kotastudent.com/17606/arts-comm/students-solve-haunted-library-mystery/" TargetMode="External"/><Relationship Id="rId2" Type="http://schemas.openxmlformats.org/officeDocument/2006/relationships/hyperlink" Target="https://libguides.und.edu/LoveDataWeek2025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instagram.com/chesterfritzlibrary/reel/DA_sy90pHnQ/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BAD0-B8A7-7BCA-527C-4E292661D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442" y="1216617"/>
            <a:ext cx="11158778" cy="2855107"/>
          </a:xfrm>
        </p:spPr>
        <p:txBody>
          <a:bodyPr anchor="ctr">
            <a:normAutofit/>
          </a:bodyPr>
          <a:lstStyle/>
          <a:p>
            <a:r>
              <a:rPr lang="en-US" cap="small" dirty="0">
                <a:solidFill>
                  <a:schemeClr val="tx1"/>
                </a:solidFill>
              </a:rPr>
              <a:t>Academic Library Outreach</a:t>
            </a:r>
            <a:br>
              <a:rPr lang="en-US" cap="small" dirty="0"/>
            </a:br>
            <a:br>
              <a:rPr lang="en-US" cap="small" dirty="0"/>
            </a:br>
            <a:r>
              <a:rPr lang="en-US" sz="4000" cap="small" dirty="0"/>
              <a:t>Ideas for Events and Programming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5410C-270F-E0B7-FD54-191BCE8BD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5111905"/>
            <a:ext cx="9144000" cy="1655762"/>
          </a:xfrm>
        </p:spPr>
        <p:txBody>
          <a:bodyPr/>
          <a:lstStyle/>
          <a:p>
            <a:r>
              <a:rPr lang="en-US" dirty="0"/>
              <a:t>Rebecca Bichel</a:t>
            </a:r>
          </a:p>
          <a:p>
            <a:r>
              <a:rPr lang="en-US" dirty="0"/>
              <a:t>Chester Fritz Library</a:t>
            </a:r>
            <a:br>
              <a:rPr lang="en-US" dirty="0"/>
            </a:br>
            <a:r>
              <a:rPr lang="en-US" dirty="0"/>
              <a:t>University of North Dakota</a:t>
            </a:r>
            <a:br>
              <a:rPr lang="en-US" dirty="0"/>
            </a:br>
            <a:r>
              <a:rPr lang="en-US" dirty="0"/>
              <a:t>03/27/2025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4DFB835-361E-F972-E5A9-BB81732EC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23" y="4856183"/>
            <a:ext cx="3157151" cy="2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8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7F42-DF32-DC30-4E12-71C1A036D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86E36C-9B5D-8D52-D038-5429E4830274}"/>
              </a:ext>
            </a:extLst>
          </p:cNvPr>
          <p:cNvSpPr txBox="1"/>
          <p:nvPr/>
        </p:nvSpPr>
        <p:spPr>
          <a:xfrm>
            <a:off x="1508760" y="457200"/>
            <a:ext cx="4504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9A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Love Data Week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7CBA2F4-F70D-EE13-9869-66A4A160F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2" t="32415" r="17032" b="17616"/>
          <a:stretch/>
        </p:blipFill>
        <p:spPr>
          <a:xfrm>
            <a:off x="690363" y="1463040"/>
            <a:ext cx="6140976" cy="3344326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396AF2-30F0-44DB-57A6-C0E810E49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9" t="20924" r="17594" b="3165"/>
          <a:stretch/>
        </p:blipFill>
        <p:spPr>
          <a:xfrm>
            <a:off x="7001952" y="1606966"/>
            <a:ext cx="4611690" cy="3851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2CDDA3-1D76-6003-8CB5-1A1CBED1A2F3}"/>
              </a:ext>
            </a:extLst>
          </p:cNvPr>
          <p:cNvSpPr txBox="1"/>
          <p:nvPr/>
        </p:nvSpPr>
        <p:spPr>
          <a:xfrm>
            <a:off x="445770" y="578179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https://libguides.und.edu/LoveDataWeek2025/</a:t>
            </a:r>
          </a:p>
        </p:txBody>
      </p:sp>
    </p:spTree>
    <p:extLst>
      <p:ext uri="{BB962C8B-B14F-4D97-AF65-F5344CB8AC3E}">
        <p14:creationId xmlns:p14="http://schemas.microsoft.com/office/powerpoint/2010/main" val="158059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53C84-A142-C938-6CFD-6E64C6A4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2E87E4-100D-F724-0BE1-7DB02EADA1F9}"/>
              </a:ext>
            </a:extLst>
          </p:cNvPr>
          <p:cNvSpPr txBox="1"/>
          <p:nvPr/>
        </p:nvSpPr>
        <p:spPr>
          <a:xfrm>
            <a:off x="1508760" y="457200"/>
            <a:ext cx="5642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9A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Finals Programming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525C6-8DEC-B2E1-5D9E-DE9BDED17C69}"/>
              </a:ext>
            </a:extLst>
          </p:cNvPr>
          <p:cNvSpPr txBox="1"/>
          <p:nvPr/>
        </p:nvSpPr>
        <p:spPr>
          <a:xfrm>
            <a:off x="880110" y="5322451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https://www.facebook.com/UNDCFLibrary/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467FD5-D22A-1196-2908-7E41B67E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730" y="1350801"/>
            <a:ext cx="3760946" cy="4294815"/>
          </a:xfrm>
          <a:prstGeom prst="rect">
            <a:avLst/>
          </a:prstGeom>
        </p:spPr>
      </p:pic>
      <p:pic>
        <p:nvPicPr>
          <p:cNvPr id="9" name="Picture 8" descr="A cartoon pizza with eyes and a face&#10;&#10;AI-generated content may be incorrect.">
            <a:extLst>
              <a:ext uri="{FF2B5EF4-FFF2-40B4-BE49-F238E27FC236}">
                <a16:creationId xmlns:a16="http://schemas.microsoft.com/office/drawing/2014/main" id="{EC1377E2-D55B-14B9-04B7-C105B053C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97" y="1329840"/>
            <a:ext cx="3889445" cy="38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1064-182A-40ED-83FE-1C976509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2B29A-46EA-9DD4-4C0A-D280B3A5E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200" dirty="0"/>
              <a:t>What is Outreach?</a:t>
            </a:r>
          </a:p>
          <a:p>
            <a:pPr lvl="1"/>
            <a:r>
              <a:rPr lang="en-US" dirty="0">
                <a:latin typeface="Arial"/>
                <a:cs typeface="Arial"/>
              </a:rPr>
              <a:t>Developing “creative programs and communications that promote library collections, services, and staff to target audiences.”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– </a:t>
            </a:r>
            <a:r>
              <a:rPr lang="en-US" sz="1800" dirty="0">
                <a:latin typeface="Arial"/>
                <a:cs typeface="Arial"/>
                <a:hlinkClick r:id="rId2"/>
              </a:rPr>
              <a:t>Rebecca Metzger and John M. Jackson</a:t>
            </a:r>
            <a:r>
              <a:rPr lang="en-US" sz="1800" dirty="0">
                <a:latin typeface="Arial"/>
                <a:cs typeface="Arial"/>
              </a:rPr>
              <a:t>, </a:t>
            </a:r>
            <a:r>
              <a:rPr lang="en-US" sz="1800" i="1" dirty="0">
                <a:latin typeface="Arial"/>
                <a:cs typeface="Arial"/>
              </a:rPr>
              <a:t>College &amp; Research Libraries</a:t>
            </a:r>
            <a:r>
              <a:rPr lang="en-US" sz="1800" dirty="0">
                <a:latin typeface="Arial"/>
                <a:cs typeface="Arial"/>
              </a:rPr>
              <a:t>, 2022</a:t>
            </a:r>
            <a:endParaRPr lang="en-US" sz="4000" dirty="0"/>
          </a:p>
          <a:p>
            <a:endParaRPr lang="en-US" sz="3200" dirty="0"/>
          </a:p>
          <a:p>
            <a:r>
              <a:rPr lang="en-US" sz="3200" dirty="0">
                <a:latin typeface="Arial"/>
                <a:cs typeface="Arial"/>
              </a:rPr>
              <a:t>Outreach Program at Chester Fritz Library at UND</a:t>
            </a:r>
            <a:endParaRPr lang="en-US" dirty="0"/>
          </a:p>
          <a:p>
            <a:pPr lvl="1"/>
            <a:r>
              <a:rPr lang="en-US" sz="2800" dirty="0"/>
              <a:t>Established in September 2023 as a strategic priority</a:t>
            </a:r>
          </a:p>
          <a:p>
            <a:pPr lvl="1"/>
            <a:r>
              <a:rPr lang="en-US" sz="2800" dirty="0"/>
              <a:t>Incredible Team of Leaders</a:t>
            </a:r>
          </a:p>
          <a:p>
            <a:pPr lvl="1"/>
            <a:r>
              <a:rPr lang="en-US" sz="2800" dirty="0"/>
              <a:t>Three Unique Audiences | Three Unique Strategies</a:t>
            </a:r>
          </a:p>
          <a:p>
            <a:pPr lvl="1"/>
            <a:endParaRPr lang="en-US" sz="2800" dirty="0"/>
          </a:p>
          <a:p>
            <a:r>
              <a:rPr lang="en-US" sz="3200" dirty="0"/>
              <a:t>Impact: 26%    in library entrances in the next year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9CB66DBD-20AE-739C-2328-DB4EEA017FC9}"/>
              </a:ext>
            </a:extLst>
          </p:cNvPr>
          <p:cNvSpPr/>
          <p:nvPr/>
        </p:nvSpPr>
        <p:spPr>
          <a:xfrm>
            <a:off x="3340289" y="5445456"/>
            <a:ext cx="252483" cy="35484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4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228B-D48F-A484-045E-EEA294A3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Chester Fritz Library Outreach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7FCA-5DE6-6D77-7AE9-33D2DD718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Incredible Team of Outreach Leaders</a:t>
            </a:r>
          </a:p>
          <a:p>
            <a:pPr lvl="1"/>
            <a:r>
              <a:rPr lang="en-US" dirty="0"/>
              <a:t>Rebecca Brown – Co-Leader for Student Outreach, 2023-</a:t>
            </a:r>
          </a:p>
          <a:p>
            <a:pPr lvl="1"/>
            <a:r>
              <a:rPr lang="en-US" dirty="0"/>
              <a:t>Zeineb Yousif – Co-Leader for Student Outreach, 2023-</a:t>
            </a:r>
          </a:p>
          <a:p>
            <a:pPr lvl="1"/>
            <a:r>
              <a:rPr lang="en-US" dirty="0"/>
              <a:t>Brian Garrison-Nguyen – Leader for Faculty Outreach</a:t>
            </a:r>
          </a:p>
          <a:p>
            <a:pPr lvl="1"/>
            <a:r>
              <a:rPr lang="en-US" dirty="0"/>
              <a:t>Jenny Arends – Administrative Support</a:t>
            </a:r>
          </a:p>
          <a:p>
            <a:pPr lvl="1"/>
            <a:r>
              <a:rPr lang="en-US" dirty="0"/>
              <a:t>Danielle Masursky – Leader for Community Outreach in 2023-2024</a:t>
            </a:r>
          </a:p>
          <a:p>
            <a:pPr lvl="1"/>
            <a:r>
              <a:rPr lang="en-US" dirty="0"/>
              <a:t>Rebecca Bichel – Overall Coordinator 2023-2024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 of January 2025, Brian is providing overall coordination for outreach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couldn’t do it without support from Jay Gillen and Tony Moen!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11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2EFE-5DA4-CAC8-4A7F-8CCA6DCD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Audiences – Unique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ECF5-4B49-092B-9AF9-17727EF20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Outreach</a:t>
            </a:r>
          </a:p>
          <a:p>
            <a:pPr lvl="1"/>
            <a:r>
              <a:rPr lang="en-US" dirty="0"/>
              <a:t>Mix of academic and social programs</a:t>
            </a:r>
          </a:p>
          <a:p>
            <a:pPr lvl="1"/>
            <a:r>
              <a:rPr lang="en-US" dirty="0"/>
              <a:t>Focus on social programs as academic supports were more established</a:t>
            </a:r>
          </a:p>
          <a:p>
            <a:r>
              <a:rPr lang="en-US" dirty="0"/>
              <a:t>Faculty Outreach</a:t>
            </a:r>
          </a:p>
          <a:p>
            <a:pPr lvl="1"/>
            <a:r>
              <a:rPr lang="en-US" dirty="0"/>
              <a:t>Faculty Lectures; Conference Partnerships; Showcasing Scholarship &amp; Creativity</a:t>
            </a:r>
          </a:p>
          <a:p>
            <a:r>
              <a:rPr lang="en-US" dirty="0"/>
              <a:t>Community Outreach</a:t>
            </a:r>
          </a:p>
          <a:p>
            <a:pPr lvl="1"/>
            <a:r>
              <a:rPr lang="en-US" dirty="0"/>
              <a:t>Expand partnerships</a:t>
            </a:r>
          </a:p>
          <a:p>
            <a:pPr lvl="1"/>
            <a:r>
              <a:rPr lang="en-US" dirty="0"/>
              <a:t>Increase CFL’s Community Presence</a:t>
            </a:r>
          </a:p>
          <a:p>
            <a:pPr lvl="1"/>
            <a:r>
              <a:rPr lang="en-US" dirty="0"/>
              <a:t>Increase our Welcome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0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23AD6-42F2-1DC3-EB77-E6B89AA4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6DAF-EE22-B79B-B469-BD1B2B11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Events &amp;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DA210-E1A9-4988-4DEA-BB393EC971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>
                <a:hlinkClick r:id="rId2"/>
              </a:rPr>
              <a:t>Randy Rasmussen Memorial Lecture Series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FDD5C0-5745-8C7B-786B-EA6D234E50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Faculty Scholarship &amp; Creative Works Celebration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906AE-E8E2-18EC-3B69-45D3D5D57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" y="2674620"/>
            <a:ext cx="5103883" cy="3404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D96BF-B579-8156-BFFE-34A3343CCF6A}"/>
              </a:ext>
            </a:extLst>
          </p:cNvPr>
          <p:cNvSpPr txBox="1"/>
          <p:nvPr/>
        </p:nvSpPr>
        <p:spPr>
          <a:xfrm>
            <a:off x="74296" y="6078870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Justin Wigard, UND assistant professor of English, delivers the latest Randy Rasmussen Memorial Lecture. March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1D57D-D92E-494A-BB8D-7ECFD9942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533067"/>
            <a:ext cx="5682221" cy="37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0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2C62C-290C-C43B-C2BD-CEB04DB08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F6FB4-78D0-02D6-1688-1D435520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Events &amp;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4BB26-C562-83E4-A3FE-61243ABCDF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CC57F-8F1F-35F6-1212-D185BB6CD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1706676"/>
            <a:ext cx="5343409" cy="489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A682B3-EFB3-C631-71B0-286EFFD6D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65" y="1706676"/>
            <a:ext cx="50101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0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1B55A-C99F-D41B-12B4-C52F4D05A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20C9-95D7-5D3C-F0E8-5403F56C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Events &amp;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5F49A-5D7E-A7ED-25B9-8E6288142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1422817"/>
            <a:ext cx="10340340" cy="4608045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dirty="0"/>
              <a:t>Monthly Events Series Across Days of the Week so Students Can Plan Ahead</a:t>
            </a:r>
          </a:p>
          <a:p>
            <a:pPr lvl="2"/>
            <a:r>
              <a:rPr lang="en-US" dirty="0"/>
              <a:t>Film Screenings on Mondays </a:t>
            </a:r>
          </a:p>
          <a:p>
            <a:pPr lvl="2"/>
            <a:r>
              <a:rPr lang="en-US" dirty="0"/>
              <a:t>Popular Pics Book Club on Tuesday</a:t>
            </a:r>
          </a:p>
          <a:p>
            <a:pPr lvl="2"/>
            <a:r>
              <a:rPr lang="en-US" dirty="0"/>
              <a:t>Board Game Nights on Wednesday</a:t>
            </a:r>
          </a:p>
          <a:p>
            <a:pPr lvl="2"/>
            <a:r>
              <a:rPr lang="en-US" dirty="0"/>
              <a:t>Silent Book Club on Thursday</a:t>
            </a:r>
          </a:p>
          <a:p>
            <a:pPr lvl="2"/>
            <a:r>
              <a:rPr lang="en-US" dirty="0"/>
              <a:t>Tiny Donut Thursday</a:t>
            </a:r>
          </a:p>
          <a:p>
            <a:pPr lvl="2"/>
            <a:r>
              <a:rPr lang="en-US" dirty="0"/>
              <a:t>Crafternoon</a:t>
            </a:r>
          </a:p>
          <a:p>
            <a:pPr lvl="1"/>
            <a:r>
              <a:rPr lang="en-US" dirty="0"/>
              <a:t>Targeted Academic Support</a:t>
            </a:r>
          </a:p>
          <a:p>
            <a:pPr lvl="2"/>
            <a:r>
              <a:rPr lang="en-US" dirty="0"/>
              <a:t>Chester Fritz Library Drop-In Hours</a:t>
            </a:r>
          </a:p>
          <a:p>
            <a:pPr lvl="2"/>
            <a:r>
              <a:rPr lang="en-US" dirty="0"/>
              <a:t>Academic Success Workshops with campus partners</a:t>
            </a:r>
          </a:p>
          <a:p>
            <a:pPr lvl="1"/>
            <a:r>
              <a:rPr lang="en-US" dirty="0"/>
              <a:t>Date-Based Events</a:t>
            </a:r>
          </a:p>
          <a:p>
            <a:pPr lvl="2"/>
            <a:r>
              <a:rPr lang="en-US" dirty="0">
                <a:hlinkClick r:id="rId2"/>
              </a:rPr>
              <a:t>Love Data Week</a:t>
            </a:r>
            <a:endParaRPr lang="en-US" dirty="0"/>
          </a:p>
          <a:p>
            <a:pPr lvl="2"/>
            <a:r>
              <a:rPr lang="en-US" dirty="0"/>
              <a:t>Halloween Ghost Hunt</a:t>
            </a:r>
          </a:p>
          <a:p>
            <a:pPr lvl="2"/>
            <a:r>
              <a:rPr lang="en-US" dirty="0"/>
              <a:t>Holiday Crafting Event in December</a:t>
            </a:r>
          </a:p>
          <a:p>
            <a:pPr lvl="1"/>
            <a:r>
              <a:rPr lang="en-US" dirty="0"/>
              <a:t>University Tie-Ins</a:t>
            </a:r>
          </a:p>
          <a:p>
            <a:pPr lvl="2"/>
            <a:r>
              <a:rPr lang="en-US" dirty="0"/>
              <a:t>Orientation – CFL Block Party (for 6 Days)</a:t>
            </a:r>
          </a:p>
          <a:p>
            <a:pPr lvl="2"/>
            <a:r>
              <a:rPr lang="en-US" dirty="0"/>
              <a:t>Welcome Week – CFL Beach Party</a:t>
            </a:r>
          </a:p>
          <a:p>
            <a:pPr lvl="1"/>
            <a:r>
              <a:rPr lang="en-US" dirty="0"/>
              <a:t>Special Events</a:t>
            </a:r>
          </a:p>
          <a:p>
            <a:pPr lvl="2"/>
            <a:r>
              <a:rPr lang="en-US" dirty="0">
                <a:hlinkClick r:id="rId3"/>
              </a:rPr>
              <a:t>Escape Room</a:t>
            </a:r>
            <a:endParaRPr lang="en-US" dirty="0"/>
          </a:p>
          <a:p>
            <a:pPr lvl="2"/>
            <a:r>
              <a:rPr lang="en-US" dirty="0"/>
              <a:t>Dino Hunt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75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ard games&#10;&#10;AI-generated content may be incorrect.">
            <a:extLst>
              <a:ext uri="{FF2B5EF4-FFF2-40B4-BE49-F238E27FC236}">
                <a16:creationId xmlns:a16="http://schemas.microsoft.com/office/drawing/2014/main" id="{F74B757E-F38B-2867-7030-E17FE9D64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" y="112085"/>
            <a:ext cx="3343742" cy="4439270"/>
          </a:xfrm>
          <a:prstGeom prst="rect">
            <a:avLst/>
          </a:prstGeom>
        </p:spPr>
      </p:pic>
      <p:pic>
        <p:nvPicPr>
          <p:cNvPr id="5" name="Picture 4" descr="A person holding a sweater&#10;&#10;AI-generated content may be incorrect.">
            <a:extLst>
              <a:ext uri="{FF2B5EF4-FFF2-40B4-BE49-F238E27FC236}">
                <a16:creationId xmlns:a16="http://schemas.microsoft.com/office/drawing/2014/main" id="{5CF960BC-5364-61C1-79B3-8673C4C2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2085"/>
            <a:ext cx="5753903" cy="3096057"/>
          </a:xfrm>
          <a:prstGeom prst="rect">
            <a:avLst/>
          </a:prstGeom>
        </p:spPr>
      </p:pic>
      <p:pic>
        <p:nvPicPr>
          <p:cNvPr id="7" name="Picture 6" descr="A pink donut with sprinkles&#10;&#10;AI-generated content may be incorrect.">
            <a:extLst>
              <a:ext uri="{FF2B5EF4-FFF2-40B4-BE49-F238E27FC236}">
                <a16:creationId xmlns:a16="http://schemas.microsoft.com/office/drawing/2014/main" id="{A1BE55CB-257F-C67E-CE8A-E7CFD5A9B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31" y="3208142"/>
            <a:ext cx="3672402" cy="3293225"/>
          </a:xfrm>
          <a:prstGeom prst="rect">
            <a:avLst/>
          </a:prstGeom>
        </p:spPr>
      </p:pic>
      <p:pic>
        <p:nvPicPr>
          <p:cNvPr id="9" name="Picture 8" descr="A group of colorful objects&#10;&#10;AI-generated content may be incorrect.">
            <a:extLst>
              <a:ext uri="{FF2B5EF4-FFF2-40B4-BE49-F238E27FC236}">
                <a16:creationId xmlns:a16="http://schemas.microsoft.com/office/drawing/2014/main" id="{37DBE7F9-0512-6470-74C0-4C6FADB15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84" y="3325095"/>
            <a:ext cx="3530238" cy="32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2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89782-F4E2-BDE6-490D-11D08A394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A3E1A1-958B-0057-8823-BD87F3C72276}"/>
              </a:ext>
            </a:extLst>
          </p:cNvPr>
          <p:cNvSpPr txBox="1"/>
          <p:nvPr/>
        </p:nvSpPr>
        <p:spPr>
          <a:xfrm>
            <a:off x="1508760" y="457200"/>
            <a:ext cx="3256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9A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Ghost Hunt</a:t>
            </a:r>
          </a:p>
        </p:txBody>
      </p:sp>
      <p:pic>
        <p:nvPicPr>
          <p:cNvPr id="10" name="Picture 9" descr="A video game showing a person walking in a hallway&#10;&#10;AI-generated content may be incorrect.">
            <a:extLst>
              <a:ext uri="{FF2B5EF4-FFF2-40B4-BE49-F238E27FC236}">
                <a16:creationId xmlns:a16="http://schemas.microsoft.com/office/drawing/2014/main" id="{635F09DA-267B-CD5F-5887-46BB5CA70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453486"/>
            <a:ext cx="2710940" cy="3267983"/>
          </a:xfrm>
          <a:prstGeom prst="rect">
            <a:avLst/>
          </a:prstGeom>
        </p:spPr>
      </p:pic>
      <p:pic>
        <p:nvPicPr>
          <p:cNvPr id="11" name="Picture 10" descr="A dinosaur bones in the mud&#10;&#10;AI-generated content may be incorrect.">
            <a:extLst>
              <a:ext uri="{FF2B5EF4-FFF2-40B4-BE49-F238E27FC236}">
                <a16:creationId xmlns:a16="http://schemas.microsoft.com/office/drawing/2014/main" id="{9EC09F92-0012-DF60-C5C3-9A8D8B888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82" y="1617260"/>
            <a:ext cx="4321606" cy="2802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CEFD11-B318-8F85-B0C8-0DAC4802C917}"/>
              </a:ext>
            </a:extLst>
          </p:cNvPr>
          <p:cNvSpPr txBox="1"/>
          <p:nvPr/>
        </p:nvSpPr>
        <p:spPr>
          <a:xfrm>
            <a:off x="4896801" y="457197"/>
            <a:ext cx="3918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9A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Escape 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7756A-48E8-878C-0140-668CC02904A1}"/>
              </a:ext>
            </a:extLst>
          </p:cNvPr>
          <p:cNvSpPr txBox="1"/>
          <p:nvPr/>
        </p:nvSpPr>
        <p:spPr>
          <a:xfrm>
            <a:off x="8946883" y="457198"/>
            <a:ext cx="2879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9A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Dino Hunt</a:t>
            </a:r>
          </a:p>
        </p:txBody>
      </p:sp>
      <p:pic>
        <p:nvPicPr>
          <p:cNvPr id="5" name="Picture 4" descr="A person kneeling in front of a board&#10;&#10;AI-generated content may be incorrect.">
            <a:extLst>
              <a:ext uri="{FF2B5EF4-FFF2-40B4-BE49-F238E27FC236}">
                <a16:creationId xmlns:a16="http://schemas.microsoft.com/office/drawing/2014/main" id="{890DC973-CBA1-0B0D-DBA7-E3230DFD6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19" y="1699146"/>
            <a:ext cx="2370161" cy="3555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001754-CCBD-0CA7-8E65-82491776CD04}"/>
              </a:ext>
            </a:extLst>
          </p:cNvPr>
          <p:cNvSpPr txBox="1"/>
          <p:nvPr/>
        </p:nvSpPr>
        <p:spPr>
          <a:xfrm>
            <a:off x="4508908" y="5403727"/>
            <a:ext cx="30502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https://dakotastudent.com/17606/arts-comm/students-solve-haunted-library-mystery/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AE1F4-E981-B0A1-229C-B5D923963558}"/>
              </a:ext>
            </a:extLst>
          </p:cNvPr>
          <p:cNvSpPr txBox="1"/>
          <p:nvPr/>
        </p:nvSpPr>
        <p:spPr>
          <a:xfrm>
            <a:off x="1173708" y="5072538"/>
            <a:ext cx="2838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https://www.instagram.com/chesterfritzlibrary/reel/DA_sy90pHnQ/und </a:t>
            </a:r>
            <a:r>
              <a:rPr lang="en-US" sz="1400" dirty="0" err="1">
                <a:hlinkClick r:id="rId6"/>
              </a:rPr>
              <a:t>cfl</a:t>
            </a:r>
            <a:r>
              <a:rPr lang="en-US" sz="1400" dirty="0">
                <a:hlinkClick r:id="rId6"/>
              </a:rPr>
              <a:t> dino hunt 2024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73530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10740</TotalTime>
  <Words>424</Words>
  <Application>Microsoft Office PowerPoint</Application>
  <PresentationFormat>Widescreen</PresentationFormat>
  <Paragraphs>74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1_Office Theme</vt:lpstr>
      <vt:lpstr>Academic Library Outreach  Ideas for Events and Programming</vt:lpstr>
      <vt:lpstr>Overview</vt:lpstr>
      <vt:lpstr>Chester Fritz Library Outreach Team</vt:lpstr>
      <vt:lpstr>Unique Audiences – Unique Events</vt:lpstr>
      <vt:lpstr>Faculty Events &amp; Programs</vt:lpstr>
      <vt:lpstr>Community Events &amp; Programs</vt:lpstr>
      <vt:lpstr>Student Events &amp; Programs</vt:lpstr>
      <vt:lpstr>PowerPoint Presentation</vt:lpstr>
      <vt:lpstr>PowerPoint Presentation</vt:lpstr>
      <vt:lpstr>PowerPoint Presentation</vt:lpstr>
      <vt:lpstr>PowerPoint Presentation</vt:lpstr>
    </vt:vector>
  </TitlesOfParts>
  <Company>University of North Dakota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Repatriation Update</dc:title>
  <dc:creator>Armacost, Andrew</dc:creator>
  <cp:lastModifiedBy>Bichel, Rebecca</cp:lastModifiedBy>
  <cp:revision>110</cp:revision>
  <dcterms:created xsi:type="dcterms:W3CDTF">2023-11-30T17:14:49Z</dcterms:created>
  <dcterms:modified xsi:type="dcterms:W3CDTF">2025-03-27T13:57:32Z</dcterms:modified>
</cp:coreProperties>
</file>