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32" r:id="rId5"/>
    <p:sldId id="359" r:id="rId6"/>
    <p:sldId id="333" r:id="rId7"/>
    <p:sldId id="337" r:id="rId8"/>
    <p:sldId id="351" r:id="rId9"/>
    <p:sldId id="348" r:id="rId10"/>
    <p:sldId id="347" r:id="rId11"/>
    <p:sldId id="349" r:id="rId12"/>
    <p:sldId id="350" r:id="rId13"/>
    <p:sldId id="352" r:id="rId14"/>
    <p:sldId id="353" r:id="rId15"/>
    <p:sldId id="354" r:id="rId16"/>
    <p:sldId id="358" r:id="rId17"/>
    <p:sldId id="355" r:id="rId18"/>
    <p:sldId id="357" r:id="rId19"/>
    <p:sldId id="356" r:id="rId20"/>
    <p:sldId id="360" r:id="rId21"/>
    <p:sldId id="34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3489A-D296-4181-A1CE-1C4ECF857FF1}" v="28" dt="2024-03-09T04:56:30.847"/>
  </p1510:revLst>
</p1510:revInfo>
</file>

<file path=ppt/tableStyles.xml><?xml version="1.0" encoding="utf-8"?>
<a:tblStyleLst xmlns:a="http://schemas.openxmlformats.org/drawingml/2006/main" def="{C083E6E3-FA7D-4D7B-A595-EF9225AFEA82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5388" autoAdjust="0"/>
  </p:normalViewPr>
  <p:slideViewPr>
    <p:cSldViewPr snapToGrid="0">
      <p:cViewPr varScale="1">
        <p:scale>
          <a:sx n="71" d="100"/>
          <a:sy n="71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3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08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A580F-E35D-42E1-AF82-E41CC201EA9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908591"/>
            <a:ext cx="4058728" cy="522550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99125" y="0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32A424-7EFB-F80C-2BDA-94D103A5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8EFEEF-ABDC-22C9-C5DB-0494BEB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19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4591" y="992528"/>
            <a:ext cx="10722817" cy="1188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C6D5E5-DE84-EC37-75DB-50DB75B5CD4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3216" y="2244725"/>
            <a:ext cx="3277639" cy="390366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6DB8F81-B3A9-1D53-A844-F980B4ED20C9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4406900" y="2244725"/>
            <a:ext cx="7061200" cy="3903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47C2FA-8BD9-36BF-787A-3B3C4847B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A6849-B613-7080-903C-A7A211B7C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07614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1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087" y="985626"/>
            <a:ext cx="10703197" cy="117097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0087" y="2244725"/>
            <a:ext cx="7060200" cy="391289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45209" y="2244725"/>
            <a:ext cx="2958075" cy="390426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205FD8-58A9-6B91-010A-1870572FD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07614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3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860" y="983902"/>
            <a:ext cx="10787370" cy="10519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C6DB8F81-B3A9-1D53-A844-F980B4ED20C9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706608" y="2244725"/>
            <a:ext cx="10761492" cy="39036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47C2FA-8BD9-36BF-787A-3B3C4847B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A6849-B613-7080-903C-A7A211B7C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07614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78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39" y="684311"/>
            <a:ext cx="4058728" cy="2749009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527B4D-405A-DCD2-6970-1162843E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4484" y="72103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21246-77E4-43F0-CD40-C7DB9555D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3726" y="6134059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B8AC8C-DEDA-D180-1CD8-B67B47276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600" y="3662835"/>
            <a:ext cx="4064567" cy="246839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457200" indent="0">
              <a:spcBef>
                <a:spcPts val="0"/>
              </a:spcBef>
              <a:buNone/>
              <a:defRPr/>
            </a:lvl2pPr>
            <a:lvl3pPr marL="914400" indent="0">
              <a:spcBef>
                <a:spcPts val="0"/>
              </a:spcBef>
              <a:buNone/>
              <a:defRPr/>
            </a:lvl3pPr>
            <a:lvl4pPr marL="1371600" indent="0">
              <a:spcBef>
                <a:spcPts val="0"/>
              </a:spcBef>
              <a:buNone/>
              <a:defRPr/>
            </a:lvl4pPr>
            <a:lvl5pPr marL="182880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94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52414-3211-CEB2-31A1-11097989D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934" y="723900"/>
            <a:ext cx="3503757" cy="53164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A26D20-54E1-2490-0D75-F08BCB7D3B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82232" y="2053087"/>
            <a:ext cx="5903332" cy="3987230"/>
          </a:xfrm>
        </p:spPr>
        <p:txBody>
          <a:bodyPr anchor="t"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8A376F-AF56-AABE-DFA3-DE5A8C89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5467" y="723900"/>
            <a:ext cx="579059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9D420-BBEC-E7C6-7E76-FB9791C7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6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2D6AD5-5357-463C-B785-6A488FFC8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7007" y="817581"/>
            <a:ext cx="5935869" cy="5238159"/>
          </a:xfrm>
        </p:spPr>
        <p:txBody>
          <a:bodyPr anchor="ctr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5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20" y="776873"/>
            <a:ext cx="5854182" cy="30705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1202" y="4088927"/>
            <a:ext cx="5842218" cy="18805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8768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1CC69-A0B0-C1BE-2165-D8AD1B7D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57867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54A957-6A3F-2C34-A453-905FBAE7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5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2" y="976997"/>
            <a:ext cx="11000208" cy="12399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2" y="2244725"/>
            <a:ext cx="7814185" cy="4233713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9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AE8321-5884-9E75-1272-926961F31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439" y="684311"/>
            <a:ext cx="4058728" cy="2749009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EB8AC8C-DEDA-D180-1CD8-B67B47276E3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57600" y="3662835"/>
            <a:ext cx="4064567" cy="246839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2DF521-FA73-0B43-D1F3-A28543BA84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07756" y="4"/>
            <a:ext cx="5786438" cy="6134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527B4D-405A-DCD2-6970-1162843E0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4484" y="721031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E6515-DDBF-35F4-5C9E-FF113FD16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3B79298-0F84-5214-4916-E9C0B4B46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99342" y="6136928"/>
            <a:ext cx="5786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52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591" y="976997"/>
            <a:ext cx="11000209" cy="118822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4593" y="2244725"/>
            <a:ext cx="5045105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12304" y="2244724"/>
            <a:ext cx="5322496" cy="423371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8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200"/>
            </a:lvl4pPr>
            <a:lvl5pPr>
              <a:spcBef>
                <a:spcPts val="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4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965" y="976999"/>
            <a:ext cx="11034713" cy="11968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736CFB-FEC9-D3FB-01C8-D0AF64ED3A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1826" y="2244725"/>
            <a:ext cx="2958075" cy="390426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4F2998B-5567-1A45-7720-4998CC19EF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07226" y="2244725"/>
            <a:ext cx="7353452" cy="391289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57EDA23-301F-47EE-3683-0B3206D8F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AC3921-F10C-2A33-F8DF-3B42EE1E3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1101022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7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46" y="983901"/>
            <a:ext cx="5724786" cy="119858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C6D5E5-DE84-EC37-75DB-50DB75B5CD4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0520" y="2244725"/>
            <a:ext cx="5724786" cy="379568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723899"/>
            <a:ext cx="4876800" cy="5316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41CC69-A0B0-C1BE-2165-D8AD1B7D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574" y="723899"/>
            <a:ext cx="57867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47C2FA-8BD9-36BF-787A-3B3C4847B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3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38FE7-776A-97AE-C1AE-5D67DD62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96F4-AD7C-5201-D53C-4EA4F86B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din.nodak.edu/training/circulation-holds-ill/managing-hold-requests-leap" TargetMode="External"/><Relationship Id="rId2" Type="http://schemas.openxmlformats.org/officeDocument/2006/relationships/hyperlink" Target="https://www.odin.nodak.edu/training/circulation-holds-ill/placing-hold-requests-leap-pa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Bedsaul@ndus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hyperlink" Target="mailto:odinhelp@listserv.nodak.edu" TargetMode="External"/><Relationship Id="rId4" Type="http://schemas.openxmlformats.org/officeDocument/2006/relationships/hyperlink" Target="https://www.odin.nodak.edu/helptick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9D8326-B701-CBE8-39AA-6C700DA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8591"/>
            <a:ext cx="4058728" cy="5225507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ODIN</a:t>
            </a:r>
            <a:br>
              <a:rPr lang="en-US" sz="6700" dirty="0"/>
            </a:br>
            <a:r>
              <a:rPr lang="en-US" sz="6700" dirty="0"/>
              <a:t>Director </a:t>
            </a:r>
            <a:br>
              <a:rPr lang="en-US" sz="6700" dirty="0"/>
            </a:br>
            <a:r>
              <a:rPr lang="en-US" sz="6700" dirty="0"/>
              <a:t>Report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March 11, 2024</a:t>
            </a:r>
            <a:br>
              <a:rPr lang="en-US" dirty="0"/>
            </a:br>
            <a:r>
              <a:rPr lang="en-US" dirty="0"/>
              <a:t>OAC Spring Meeting</a:t>
            </a:r>
            <a:br>
              <a:rPr lang="en-US" dirty="0"/>
            </a:br>
            <a:r>
              <a:rPr lang="en-US" dirty="0"/>
              <a:t>JASON </a:t>
            </a:r>
            <a:r>
              <a:rPr lang="en-US" dirty="0" err="1"/>
              <a:t>bEDSAUL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Placeholder 13" descr="A close-up of a pine cone">
            <a:extLst>
              <a:ext uri="{FF2B5EF4-FFF2-40B4-BE49-F238E27FC236}">
                <a16:creationId xmlns:a16="http://schemas.microsoft.com/office/drawing/2014/main" id="{975CC0D6-B1DF-FCDA-F41E-56F7EFA2D4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885" b="2885"/>
          <a:stretch/>
        </p:blipFill>
        <p:spPr>
          <a:xfrm>
            <a:off x="5699125" y="0"/>
            <a:ext cx="5786438" cy="6134100"/>
          </a:xfrm>
        </p:spPr>
      </p:pic>
    </p:spTree>
    <p:extLst>
      <p:ext uri="{BB962C8B-B14F-4D97-AF65-F5344CB8AC3E}">
        <p14:creationId xmlns:p14="http://schemas.microsoft.com/office/powerpoint/2010/main" val="292228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703C9-C702-C8AF-DFF7-69A8AF81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Polaris Holds/ILL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672DC-7CFE-66BB-9B90-B912C05132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Emphasis on Pick-List Management </a:t>
            </a:r>
          </a:p>
          <a:p>
            <a:r>
              <a:rPr lang="en-US" dirty="0"/>
              <a:t>Various messages in Polaris</a:t>
            </a:r>
          </a:p>
          <a:p>
            <a:r>
              <a:rPr lang="en-US" dirty="0"/>
              <a:t>Updated trainings on the ODIN Website</a:t>
            </a:r>
          </a:p>
          <a:p>
            <a:pPr lvl="1"/>
            <a:r>
              <a:rPr lang="en-US" dirty="0">
                <a:hlinkClick r:id="rId2"/>
              </a:rPr>
              <a:t>Placing Holds in LEAP and PAC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Managing Hold Requests in LEAP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C5414-1F11-57D3-46B0-F1390380FB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F6246-C469-BC36-920E-877B725FB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46EED-3918-9BE7-99BA-5AB8B6114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014" y="3215625"/>
            <a:ext cx="3181794" cy="3029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A3B1A-D1FA-3B3C-D34A-3CC3C737A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865" y="3497062"/>
            <a:ext cx="5786093" cy="1703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EE143-05C2-91C1-D606-558D37D83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865" y="2244724"/>
            <a:ext cx="5721386" cy="9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7DC0A-AF0C-E8A9-54A6-583F3CA28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Polaris News/Reminders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E092555-CDEE-F420-69E0-B64B2B85B3F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  <p:txBody>
          <a:bodyPr/>
          <a:lstStyle/>
          <a:p>
            <a:r>
              <a:rPr lang="en-US" dirty="0"/>
              <a:t>IUG Meeting end of the month in Detroit, MI</a:t>
            </a:r>
          </a:p>
          <a:p>
            <a:r>
              <a:rPr lang="en-US" dirty="0"/>
              <a:t>Vega LX Starter (new Notices System) should be coming soon after IUG for Consortia</a:t>
            </a:r>
          </a:p>
          <a:p>
            <a:r>
              <a:rPr lang="en-US" dirty="0"/>
              <a:t>Main Polaris contract has been renewed for 5 additional years (June 2029)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F5E81-0B02-9747-2707-6E0B13466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7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0691-BB1F-BB3B-5952-41DEC8FD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9" y="684311"/>
            <a:ext cx="4058728" cy="2749009"/>
          </a:xfrm>
        </p:spPr>
        <p:txBody>
          <a:bodyPr anchor="b">
            <a:normAutofit/>
          </a:bodyPr>
          <a:lstStyle/>
          <a:p>
            <a:r>
              <a:rPr lang="en-US" dirty="0"/>
              <a:t>Alma February Feature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8987-AD09-1E57-AB4E-AC178D91FAB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7600" y="3662835"/>
            <a:ext cx="4890165" cy="246839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Held an Overview Session earlier this month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Highlights: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New Layout for PO Lines Task List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New Primo Showcase Tool – Collections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Analytics Data Visualization Improvements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Improvements to various ILL Workflows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61FF189D-2170-9206-54D0-29647B866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6293224" y="1913178"/>
            <a:ext cx="4370294" cy="21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BA230-B788-FA29-35B2-FF700190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274074"/>
            <a:ext cx="672354" cy="583926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24C3-A0A6-BA71-A7F4-E209ECE1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Pendo</a:t>
            </a:r>
            <a:r>
              <a:rPr lang="en-US" dirty="0"/>
              <a:t>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1E70-B02F-A511-290C-1971324E4B8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software</a:t>
            </a:r>
          </a:p>
          <a:p>
            <a:r>
              <a:rPr lang="en-US" dirty="0"/>
              <a:t>Intended to help improve the UX </a:t>
            </a:r>
          </a:p>
          <a:p>
            <a:r>
              <a:rPr lang="en-US" dirty="0"/>
              <a:t>Future improvements like in-app guides</a:t>
            </a:r>
          </a:p>
          <a:p>
            <a:r>
              <a:rPr lang="en-US" dirty="0"/>
              <a:t>Information is only collected on Alma usage (not Primo – Students/Faculty)</a:t>
            </a:r>
          </a:p>
          <a:p>
            <a:r>
              <a:rPr lang="en-US" dirty="0"/>
              <a:t>Anonymized </a:t>
            </a:r>
          </a:p>
          <a:p>
            <a:r>
              <a:rPr lang="en-US" dirty="0"/>
              <a:t>ODIN has officially requested/suggested a Webinar from </a:t>
            </a:r>
            <a:r>
              <a:rPr lang="en-US" dirty="0" err="1"/>
              <a:t>ExLibris</a:t>
            </a:r>
            <a:r>
              <a:rPr lang="en-US" dirty="0"/>
              <a:t> to explain further and provide a real-time forum for questions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40067D-CAA3-6C39-A113-BCB9E94464F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195906" y="2240774"/>
            <a:ext cx="3723106" cy="118822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99781-975B-07DE-3D27-533FAD128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9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10B0-90E1-D782-426F-CFFC5687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NERS Process Voting Details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FE7B98-27F8-B083-52C9-96793785FA0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0087" y="1807698"/>
            <a:ext cx="10703196" cy="300345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ODIN has 100 votes each for Primo and Alma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4 - March 29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First round of voting 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ODIN has 100 votes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- May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-- Top 20-25 enhancements to Ex Libris for pointing.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10 - June 21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-- Second round of voting on pointed enhancements </a:t>
            </a: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June 22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 marL="457200" lvl="1"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top enhancements are determined. </a:t>
            </a:r>
          </a:p>
          <a:p>
            <a:pPr marL="457200" lvl="1"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ELUNA has 200 total development points</a:t>
            </a:r>
          </a:p>
          <a:p>
            <a:pPr marL="457200" lvl="1"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 Libris delivers the accepted enhancements within one year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 lvl="1"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feedback to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Nicole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Thursday March 28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2024</a:t>
            </a:r>
            <a:endParaRPr lang="en-US" dirty="0"/>
          </a:p>
          <a:p>
            <a:pPr marL="228600" lvl="1" indent="0">
              <a:spcAft>
                <a:spcPts val="0"/>
              </a:spcAft>
              <a:buNone/>
            </a:pP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CDBE-3B1F-A690-20D1-8A24AA09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 descr="ELUNA">
            <a:extLst>
              <a:ext uri="{FF2B5EF4-FFF2-40B4-BE49-F238E27FC236}">
                <a16:creationId xmlns:a16="http://schemas.microsoft.com/office/drawing/2014/main" id="{280F432B-9CCA-ABED-EE6B-3C4F876DB254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4" y="4980199"/>
            <a:ext cx="10448389" cy="130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9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BF86-F464-6A0A-A05C-EC5DB0E32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ELUNA Reminder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B8031-DC73-4406-2A89-E4416E4A9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ELUNA 2024 Annual Meeting. Building Bridges (image of Hennepin Bridge). May 14 - 17. Minneapolis Minnesota.">
            <a:extLst>
              <a:ext uri="{FF2B5EF4-FFF2-40B4-BE49-F238E27FC236}">
                <a16:creationId xmlns:a16="http://schemas.microsoft.com/office/drawing/2014/main" id="{E44B68CC-3287-9A63-1F9F-42E7C83B0431}"/>
              </a:ext>
            </a:extLst>
          </p:cNvPr>
          <p:cNvPicPr>
            <a:picLocks noGrp="1" noChangeAspect="1" noChangeArrowheads="1"/>
          </p:cNvPicPr>
          <p:nvPr>
            <p:ph type="tbl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51" y="2244725"/>
            <a:ext cx="8934636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1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B405-1420-5774-B2ED-4686EE5F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ODIN </a:t>
            </a:r>
            <a:r>
              <a:rPr lang="en-US" dirty="0" err="1"/>
              <a:t>WorkDay</a:t>
            </a:r>
            <a:r>
              <a:rPr lang="en-US" dirty="0"/>
              <a:t> Sessions – March 18 - 22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C8CE5-2284-ED15-28DD-04471DAEA6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4593" y="1921995"/>
            <a:ext cx="5045105" cy="4233713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Building serendipitous collections with Alma 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Kelsey Riggs and Rebecca Brown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Customize the Alma Interface</a:t>
            </a:r>
            <a:r>
              <a:rPr lang="en-US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Liz Mason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 Educational Resources 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Kelly Kornkven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Calendar Management 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Tina Stockdill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Self-Check with </a:t>
            </a:r>
            <a:r>
              <a:rPr lang="en-US" sz="1800" b="1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Meescan</a:t>
            </a:r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Martin and Bryan King</a:t>
            </a:r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endParaRPr lang="en-US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46564-F0BF-B396-CCF9-8F4EE0998C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2304" y="1921994"/>
            <a:ext cx="5322496" cy="4233713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sets and Doing bulk changes 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Liz Mason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Deep Dive into the Leap Find Tool 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Nicole Murphy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Vending Machine Process 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Steve Hammel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Programs and Special Projects </a:t>
            </a:r>
          </a:p>
          <a:p>
            <a:pPr lvl="1"/>
            <a:r>
              <a:rPr lang="en-US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 Forks Public Programming </a:t>
            </a:r>
            <a:r>
              <a:rPr lang="en-US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Tonya Palmer</a:t>
            </a:r>
          </a:p>
          <a:p>
            <a:pPr lvl="1"/>
            <a:r>
              <a:rPr lang="en-US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Dickinson Area Public Programming </a:t>
            </a:r>
            <a:r>
              <a:rPr lang="en-US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Jade Praus</a:t>
            </a:r>
          </a:p>
          <a:p>
            <a:pPr lvl="1"/>
            <a:r>
              <a:rPr lang="en-US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Fargo Public Relabeling Project </a:t>
            </a:r>
            <a:r>
              <a:rPr lang="en-US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Bree Schmidt</a:t>
            </a:r>
          </a:p>
          <a:p>
            <a:r>
              <a:rPr lang="en-US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 Exchange Process </a:t>
            </a:r>
            <a:r>
              <a:rPr lang="en-US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Tina Stockdill</a:t>
            </a:r>
            <a:endParaRPr lang="en-US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34141-30B8-6CE7-22B6-6B9C3D705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EE0AE-EF96-1B17-407C-7C087EC3B3ED}"/>
              </a:ext>
            </a:extLst>
          </p:cNvPr>
          <p:cNvSpPr txBox="1"/>
          <p:nvPr/>
        </p:nvSpPr>
        <p:spPr>
          <a:xfrm>
            <a:off x="734591" y="6125767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*Both Academic and Public/K12/Special Audiences</a:t>
            </a:r>
          </a:p>
        </p:txBody>
      </p:sp>
    </p:spTree>
    <p:extLst>
      <p:ext uri="{BB962C8B-B14F-4D97-AF65-F5344CB8AC3E}">
        <p14:creationId xmlns:p14="http://schemas.microsoft.com/office/powerpoint/2010/main" val="155331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16035-07F9-1AB2-649D-0EF1EC58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65" y="976999"/>
            <a:ext cx="11034713" cy="1196853"/>
          </a:xfrm>
        </p:spPr>
        <p:txBody>
          <a:bodyPr anchor="t">
            <a:normAutofit/>
          </a:bodyPr>
          <a:lstStyle/>
          <a:p>
            <a:r>
              <a:rPr lang="en-US" dirty="0"/>
              <a:t>ODIN Annual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209E7-D7BE-3A15-8233-C9E11B8318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1826" y="2244725"/>
            <a:ext cx="3117479" cy="3904268"/>
          </a:xfrm>
        </p:spPr>
        <p:txBody>
          <a:bodyPr>
            <a:normAutofit/>
          </a:bodyPr>
          <a:lstStyle/>
          <a:p>
            <a:r>
              <a:rPr lang="en-US" dirty="0"/>
              <a:t>Four Focus Areas</a:t>
            </a:r>
          </a:p>
          <a:p>
            <a:pPr lvl="1"/>
            <a:r>
              <a:rPr lang="en-US" sz="2000" dirty="0"/>
              <a:t>System </a:t>
            </a:r>
          </a:p>
          <a:p>
            <a:pPr lvl="1"/>
            <a:r>
              <a:rPr lang="en-US" sz="2000" dirty="0"/>
              <a:t>Support</a:t>
            </a:r>
          </a:p>
          <a:p>
            <a:pPr lvl="1"/>
            <a:r>
              <a:rPr lang="en-US" sz="2000" dirty="0"/>
              <a:t>Vendors</a:t>
            </a:r>
          </a:p>
          <a:p>
            <a:pPr lvl="1"/>
            <a:r>
              <a:rPr lang="en-US" sz="2000" dirty="0"/>
              <a:t>Priorities</a:t>
            </a:r>
          </a:p>
          <a:p>
            <a:r>
              <a:rPr lang="en-US" sz="2200" dirty="0"/>
              <a:t>Mix of Qualitative and Quantitative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42A135-71CC-60BF-2B84-7C959CCF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04" y="2244725"/>
            <a:ext cx="5287696" cy="391289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09C22-AE8C-F3CB-B3DE-BBE6DA3BF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96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96C4E-41C8-0AB3-6886-FBB7C569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65" y="976999"/>
            <a:ext cx="11034713" cy="1196853"/>
          </a:xfrm>
        </p:spPr>
        <p:txBody>
          <a:bodyPr anchor="t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E39F92-B979-41AB-0918-CE4FADCA0D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1826" y="2244725"/>
            <a:ext cx="2958075" cy="39042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/>
              <a:t>Jason Bedsaul </a:t>
            </a:r>
            <a:r>
              <a:rPr lang="en-US" sz="1700">
                <a:hlinkClick r:id="rId3"/>
              </a:rPr>
              <a:t>Jason.Bedsaul@ndus.edu</a:t>
            </a:r>
            <a:r>
              <a:rPr lang="en-US" sz="1700"/>
              <a:t> | 701-969-9135</a:t>
            </a:r>
          </a:p>
          <a:p>
            <a:pPr>
              <a:lnSpc>
                <a:spcPct val="110000"/>
              </a:lnSpc>
            </a:pPr>
            <a:r>
              <a:rPr lang="en-US" sz="1700"/>
              <a:t>ODIN</a:t>
            </a:r>
          </a:p>
          <a:p>
            <a:pPr lvl="1">
              <a:lnSpc>
                <a:spcPct val="110000"/>
              </a:lnSpc>
            </a:pPr>
            <a:r>
              <a:rPr lang="en-US" sz="1700"/>
              <a:t>Help Ticket: </a:t>
            </a:r>
            <a:r>
              <a:rPr lang="en-US" sz="1700">
                <a:hlinkClick r:id="rId4"/>
              </a:rPr>
              <a:t>https://www.odin.nodak.edu/helpticket</a:t>
            </a:r>
            <a:endParaRPr lang="en-US" sz="1700"/>
          </a:p>
          <a:p>
            <a:pPr lvl="1">
              <a:lnSpc>
                <a:spcPct val="110000"/>
              </a:lnSpc>
            </a:pPr>
            <a:r>
              <a:rPr lang="en-US" sz="1700"/>
              <a:t>Email: </a:t>
            </a:r>
            <a:r>
              <a:rPr lang="en-US" sz="1700">
                <a:hlinkClick r:id="rId5"/>
              </a:rPr>
              <a:t>odinhelp@listserv.nodak.edu</a:t>
            </a:r>
            <a:r>
              <a:rPr lang="en-US" sz="1700"/>
              <a:t> </a:t>
            </a:r>
          </a:p>
        </p:txBody>
      </p:sp>
      <p:pic>
        <p:nvPicPr>
          <p:cNvPr id="7170" name="Picture 2" descr="Question what GIF on GIFER - by Disho">
            <a:extLst>
              <a:ext uri="{FF2B5EF4-FFF2-40B4-BE49-F238E27FC236}">
                <a16:creationId xmlns:a16="http://schemas.microsoft.com/office/drawing/2014/main" id="{BE05E770-5695-725A-C1E4-932292FF8A79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728" y="2244725"/>
            <a:ext cx="6962448" cy="39128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75" name="Slide Number Placeholder 4">
            <a:extLst>
              <a:ext uri="{FF2B5EF4-FFF2-40B4-BE49-F238E27FC236}">
                <a16:creationId xmlns:a16="http://schemas.microsoft.com/office/drawing/2014/main" id="{7714F6F6-0C2E-879C-2E25-341457EF6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6C9D6-605C-1C12-11F0-983DBAE1D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Happy 35</a:t>
            </a:r>
            <a:r>
              <a:rPr lang="en-US" baseline="30000" dirty="0"/>
              <a:t>th</a:t>
            </a:r>
            <a:r>
              <a:rPr lang="en-US" dirty="0"/>
              <a:t> ODIN!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37D2B17-34E6-40C3-9E47-8802AE1F6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146" name="Picture 2" descr="Happy Birthday To Dog GIFs | Tenor">
            <a:extLst>
              <a:ext uri="{FF2B5EF4-FFF2-40B4-BE49-F238E27FC236}">
                <a16:creationId xmlns:a16="http://schemas.microsoft.com/office/drawing/2014/main" id="{505815E7-F280-8DA5-67EB-CEAD85AD13FD}"/>
              </a:ext>
            </a:extLst>
          </p:cNvPr>
          <p:cNvPicPr>
            <a:picLocks noGrp="1" noChangeAspect="1" noChangeArrowheads="1"/>
          </p:cNvPicPr>
          <p:nvPr>
            <p:ph type="tbl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544" y="2420144"/>
            <a:ext cx="47434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5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BEF5F-00BC-5BA7-C0E2-94A5C1FC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965" y="976999"/>
            <a:ext cx="11034713" cy="1196853"/>
          </a:xfrm>
        </p:spPr>
        <p:txBody>
          <a:bodyPr anchor="t">
            <a:normAutofit/>
          </a:bodyPr>
          <a:lstStyle/>
          <a:p>
            <a:r>
              <a:rPr lang="en-US" dirty="0"/>
              <a:t>Staffing Updates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C31D539-3A3C-EF69-82E6-BFF719FF2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0" r="9024"/>
          <a:stretch/>
        </p:blipFill>
        <p:spPr bwMode="auto">
          <a:xfrm>
            <a:off x="741826" y="2244725"/>
            <a:ext cx="2958075" cy="39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43AA-A570-5533-577C-6CF74FAD07D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07226" y="2244725"/>
            <a:ext cx="7353452" cy="391289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Jeremy Wegener - Library Systems Administrator and Applications Developer</a:t>
            </a:r>
            <a:endParaRPr lang="en-US"/>
          </a:p>
          <a:p>
            <a:pPr marL="0" indent="0">
              <a:lnSpc>
                <a:spcPct val="110000"/>
              </a:lnSpc>
              <a:buNone/>
            </a:pPr>
            <a:r>
              <a:rPr lang="en-US">
                <a:effectLst/>
              </a:rPr>
              <a:t>Jeremy brings 15+ years of experience working in IT programming, web applications development, and system security administration. Previously, Jeremy was a senior software engineer at the University of North Dakota where he </a:t>
            </a:r>
            <a:r>
              <a:rPr lang="en-US"/>
              <a:t>was</a:t>
            </a:r>
            <a:r>
              <a:rPr lang="en-US">
                <a:effectLst/>
              </a:rPr>
              <a:t> responsible for designing, developing, and maintaining applications and sites.  Prior to that he worked as a senior developer for STP Ventures in Concord, NC and served as director of development for Anchor Marketing in Grand Fork, ND.  </a:t>
            </a:r>
          </a:p>
          <a:p>
            <a:pPr marL="0" indent="0">
              <a:lnSpc>
                <a:spcPct val="110000"/>
              </a:lnSpc>
              <a:buNone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28192-0728-892D-258C-A8F14C65D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C19A-30E3-001C-1A19-8812A6F8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91" y="976997"/>
            <a:ext cx="11000209" cy="594113"/>
          </a:xfrm>
        </p:spPr>
        <p:txBody>
          <a:bodyPr>
            <a:normAutofit/>
          </a:bodyPr>
          <a:lstStyle/>
          <a:p>
            <a:r>
              <a:rPr lang="en-US" dirty="0"/>
              <a:t>OAC and User Group Election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2A4BB-EBAC-A965-82D8-1198A802BA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4593" y="2502989"/>
            <a:ext cx="5045105" cy="3666552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ODIN ACADEMIC USER GROUPS (ALMA)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ACQUISITIONS &amp; SERIALS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Katie Lynn, UND Law</a:t>
            </a: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RESOURCE MANAGEMENT (Cataloging)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Benjamin Ferguson, Valley City State University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DISCOVERY PRIMO VE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Jenny Sjoquist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NDSU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FULFILLMENT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Christopher Gasink, UND Chester Fritz Library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RESOURCE SHARING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Shannon Hofer, Mayville State University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81B7B-8DA0-D89D-EB6E-09148D873A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2304" y="2502988"/>
            <a:ext cx="5322496" cy="3666551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ODIN PUBLIC, K12, SPECIAL USER GROUPS (POLARIS)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ACQUISITIONS &amp; SERIALS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Bree Schmidt, West Fargo Public Library</a:t>
            </a: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CATALOGING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Bobbi Wood, Grand Forks Public Library</a:t>
            </a: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DISCOVERY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Tonya Palmer, Grand Forks Public Library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CIRCULATION, HOLDS &amp; ILL –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Kirsten Henagin, West Fargo Public Library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41DE2-1E04-BCDD-5770-8991998B6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928FBF6-8C50-2C2C-F07F-4B05C883D898}"/>
              </a:ext>
            </a:extLst>
          </p:cNvPr>
          <p:cNvSpPr txBox="1">
            <a:spLocks/>
          </p:cNvSpPr>
          <p:nvPr/>
        </p:nvSpPr>
        <p:spPr>
          <a:xfrm>
            <a:off x="734591" y="1622702"/>
            <a:ext cx="10953103" cy="78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OAC Chair – </a:t>
            </a:r>
            <a:r>
              <a:rPr lang="en-US" b="1" dirty="0"/>
              <a:t>Jolie Graybill, NDSU</a:t>
            </a:r>
            <a:br>
              <a:rPr lang="en-US" dirty="0"/>
            </a:br>
            <a:r>
              <a:rPr lang="en-US" dirty="0"/>
              <a:t>OAC Vice-Chair – </a:t>
            </a:r>
            <a:r>
              <a:rPr lang="en-US" b="1" dirty="0"/>
              <a:t>Jenna </a:t>
            </a:r>
            <a:r>
              <a:rPr lang="en-US" b="1" dirty="0" err="1"/>
              <a:t>Kahly</a:t>
            </a:r>
            <a:r>
              <a:rPr lang="en-US" b="1" dirty="0"/>
              <a:t>, West Fargo Public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96F87-5308-F520-3862-52843A098A00}"/>
              </a:ext>
            </a:extLst>
          </p:cNvPr>
          <p:cNvSpPr txBox="1"/>
          <p:nvPr/>
        </p:nvSpPr>
        <p:spPr>
          <a:xfrm>
            <a:off x="638264" y="6171684"/>
            <a:ext cx="10953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*All terms begin January 1, 2024 and end on December 31, 2025 unless eligible to run for re-election. </a:t>
            </a:r>
          </a:p>
        </p:txBody>
      </p:sp>
    </p:spTree>
    <p:extLst>
      <p:ext uri="{BB962C8B-B14F-4D97-AF65-F5344CB8AC3E}">
        <p14:creationId xmlns:p14="http://schemas.microsoft.com/office/powerpoint/2010/main" val="155330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88A5-BAAC-2046-FDF6-782B82B7E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46" y="983901"/>
            <a:ext cx="5724786" cy="1198580"/>
          </a:xfrm>
        </p:spPr>
        <p:txBody>
          <a:bodyPr anchor="t">
            <a:normAutofit/>
          </a:bodyPr>
          <a:lstStyle/>
          <a:p>
            <a:r>
              <a:rPr lang="en-US" dirty="0"/>
              <a:t>New User Group – NDAC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02DA4-E955-937E-494C-D3675D9494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520" y="2244725"/>
            <a:ext cx="5724786" cy="3795683"/>
          </a:xfrm>
        </p:spPr>
        <p:txBody>
          <a:bodyPr>
            <a:normAutofit/>
          </a:bodyPr>
          <a:lstStyle/>
          <a:p>
            <a:r>
              <a:rPr lang="en-US" b="0" dirty="0"/>
              <a:t>Academic Consortium for Overdrive</a:t>
            </a:r>
          </a:p>
          <a:p>
            <a:r>
              <a:rPr lang="en-US" b="0" dirty="0"/>
              <a:t>Chair - </a:t>
            </a:r>
            <a:r>
              <a:rPr lang="en-US" b="1" dirty="0"/>
              <a:t>Brittany Fischer, UND Chester Fritz</a:t>
            </a:r>
          </a:p>
          <a:p>
            <a:r>
              <a:rPr lang="en-US" dirty="0"/>
              <a:t>ODIN Liaison – Nicole Murphy</a:t>
            </a:r>
          </a:p>
          <a:p>
            <a:r>
              <a:rPr lang="en-US" b="0" dirty="0"/>
              <a:t>Will meet quarterly</a:t>
            </a:r>
          </a:p>
          <a:p>
            <a:pPr lvl="1"/>
            <a:r>
              <a:rPr lang="en-US" dirty="0"/>
              <a:t>Next meeting this Thursday at 9am </a:t>
            </a:r>
            <a:endParaRPr lang="en-US" b="0" dirty="0"/>
          </a:p>
        </p:txBody>
      </p:sp>
      <p:pic>
        <p:nvPicPr>
          <p:cNvPr id="4098" name="Picture 2" descr="Libby App: Free ebooks &amp; audiobooks from your library | by OverDrive">
            <a:extLst>
              <a:ext uri="{FF2B5EF4-FFF2-40B4-BE49-F238E27FC236}">
                <a16:creationId xmlns:a16="http://schemas.microsoft.com/office/drawing/2014/main" id="{3D33C6FA-CB25-7BF3-B4A5-F629EEB5E90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315200" y="943754"/>
            <a:ext cx="4876800" cy="4876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ED482-6FE4-8DE5-4260-B41F453F2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3E9A-DEA2-23F9-FB5D-FF4E0356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91" y="976997"/>
            <a:ext cx="11000209" cy="1188227"/>
          </a:xfrm>
        </p:spPr>
        <p:txBody>
          <a:bodyPr anchor="t">
            <a:normAutofit/>
          </a:bodyPr>
          <a:lstStyle/>
          <a:p>
            <a:r>
              <a:rPr lang="en-US" dirty="0"/>
              <a:t>New Member</a:t>
            </a:r>
          </a:p>
        </p:txBody>
      </p:sp>
      <p:sp>
        <p:nvSpPr>
          <p:cNvPr id="2055" name="Content Placeholder 2">
            <a:extLst>
              <a:ext uri="{FF2B5EF4-FFF2-40B4-BE49-F238E27FC236}">
                <a16:creationId xmlns:a16="http://schemas.microsoft.com/office/drawing/2014/main" id="{09B2671E-E894-7E3B-5B44-33B8225A5C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4593" y="2244725"/>
            <a:ext cx="5045105" cy="4233713"/>
          </a:xfrm>
        </p:spPr>
        <p:txBody>
          <a:bodyPr>
            <a:normAutofit/>
          </a:bodyPr>
          <a:lstStyle/>
          <a:p>
            <a:r>
              <a:rPr lang="en-US" dirty="0"/>
              <a:t>Located in Watford City, ND</a:t>
            </a:r>
          </a:p>
          <a:p>
            <a:r>
              <a:rPr lang="en-US" dirty="0"/>
              <a:t>Main Branch and Bookmobile</a:t>
            </a:r>
          </a:p>
          <a:p>
            <a:r>
              <a:rPr lang="en-US" dirty="0"/>
              <a:t>Went live with Cataloging and Circulation February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Participating in Holds/ILL soon </a:t>
            </a:r>
          </a:p>
        </p:txBody>
      </p:sp>
      <p:pic>
        <p:nvPicPr>
          <p:cNvPr id="2050" name="Picture 2" descr="Polaris">
            <a:extLst>
              <a:ext uri="{FF2B5EF4-FFF2-40B4-BE49-F238E27FC236}">
                <a16:creationId xmlns:a16="http://schemas.microsoft.com/office/drawing/2014/main" id="{4610D407-F620-46B9-F6EC-3C9DD666EBDC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304" y="3110160"/>
            <a:ext cx="5322496" cy="25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A78D0-C61D-BE96-B2E7-7416EAC28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EC86-703B-0B32-8DCD-5DE5F8A4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Director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23C5-E90B-1912-1458-701B4CF90A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Dickinson Public Library – Ian Anguiano</a:t>
            </a:r>
          </a:p>
          <a:p>
            <a:r>
              <a:rPr lang="en-US" dirty="0"/>
              <a:t>McKenzie Public Library – Miah-Joy Kay (Interim)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E00BE-4B43-A362-E14A-95515F925C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2DF92-186A-C61F-3E60-50355F73E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0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2F6E-7F1E-D7E9-8E60-0BC51DCBC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46" y="983901"/>
            <a:ext cx="5724786" cy="1198580"/>
          </a:xfrm>
        </p:spPr>
        <p:txBody>
          <a:bodyPr anchor="t">
            <a:normAutofit/>
          </a:bodyPr>
          <a:lstStyle/>
          <a:p>
            <a:r>
              <a:rPr lang="en-US" dirty="0"/>
              <a:t>Polaris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32F11-8DD0-4E39-59C7-9D82C909F6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520" y="2244725"/>
            <a:ext cx="5724786" cy="3795683"/>
          </a:xfrm>
        </p:spPr>
        <p:txBody>
          <a:bodyPr>
            <a:normAutofit/>
          </a:bodyPr>
          <a:lstStyle/>
          <a:p>
            <a:r>
              <a:rPr lang="en-US" dirty="0"/>
              <a:t>7.5 Installed on Production in January</a:t>
            </a:r>
          </a:p>
          <a:p>
            <a:r>
              <a:rPr lang="en-US" dirty="0"/>
              <a:t>7.6 Scheduled for release in Q2, 2024</a:t>
            </a:r>
          </a:p>
          <a:p>
            <a:pPr lvl="1"/>
            <a:r>
              <a:rPr lang="en-US" sz="2000"/>
              <a:t>Focus on Cataloging in LEAP – Advanced Metadata (MARC) Editor and Item Templates</a:t>
            </a:r>
          </a:p>
          <a:p>
            <a:pPr lvl="1"/>
            <a:r>
              <a:rPr lang="en-US" sz="2000"/>
              <a:t>Some additional Bulk Change options from the Find Tool </a:t>
            </a:r>
          </a:p>
        </p:txBody>
      </p:sp>
      <p:pic>
        <p:nvPicPr>
          <p:cNvPr id="6" name="Picture 2" descr="Innovative Interfaces - YouTube">
            <a:extLst>
              <a:ext uri="{FF2B5EF4-FFF2-40B4-BE49-F238E27FC236}">
                <a16:creationId xmlns:a16="http://schemas.microsoft.com/office/drawing/2014/main" id="{9B17FAFB-5C5F-B15D-F450-402E2C25D8A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315200" y="943754"/>
            <a:ext cx="4876800" cy="4876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DB7A3-84A0-15AD-CF9B-C96796EA6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DB2ADC-AF19-4574-8C10-79B5B04FCA2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7248-6CD1-2BC7-1145-CDB89E9C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IUG Member Exclusive Enhancement Process (MEEP)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6813-30DF-E0C3-A2F7-58D9EEADA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4593" y="2244725"/>
            <a:ext cx="10184419" cy="3090713"/>
          </a:xfrm>
        </p:spPr>
        <p:txBody>
          <a:bodyPr>
            <a:normAutofit/>
          </a:bodyPr>
          <a:lstStyle/>
          <a:p>
            <a:r>
              <a:rPr lang="en-US" dirty="0"/>
              <a:t>Will work similar to the NERS process utilized by </a:t>
            </a:r>
            <a:r>
              <a:rPr lang="en-US" dirty="0" err="1"/>
              <a:t>Exlibris</a:t>
            </a:r>
            <a:r>
              <a:rPr lang="en-US" dirty="0"/>
              <a:t> (selection, scoring, voting, etc.)</a:t>
            </a:r>
          </a:p>
          <a:p>
            <a:r>
              <a:rPr lang="en-US" b="1" dirty="0"/>
              <a:t>Feb. 5 – Mar. 18</a:t>
            </a:r>
            <a:r>
              <a:rPr lang="en-US" dirty="0"/>
              <a:t>: Polaris Development points ideas</a:t>
            </a:r>
          </a:p>
          <a:p>
            <a:r>
              <a:rPr lang="en-US" b="1" dirty="0"/>
              <a:t>By April 8</a:t>
            </a:r>
            <a:r>
              <a:rPr lang="en-US" dirty="0"/>
              <a:t>: ODIN collects feedback and casts our vote for the winning idea </a:t>
            </a:r>
          </a:p>
          <a:p>
            <a:pPr lvl="1"/>
            <a:r>
              <a:rPr lang="en-US" dirty="0"/>
              <a:t>Each IUG member gets 1 vote (One Consortium Membership)</a:t>
            </a:r>
          </a:p>
          <a:p>
            <a:pPr lvl="1"/>
            <a:r>
              <a:rPr lang="en-US" dirty="0"/>
              <a:t>Individual Libraries can also become members for additional votes </a:t>
            </a:r>
          </a:p>
          <a:p>
            <a:r>
              <a:rPr lang="en-US" dirty="0"/>
              <a:t>Nicole is on the Polaris Working Group and will also manage the internal process for ODIN  </a:t>
            </a:r>
          </a:p>
        </p:txBody>
      </p:sp>
      <p:pic>
        <p:nvPicPr>
          <p:cNvPr id="3074" name="Picture 2" descr="Innovative Users Group">
            <a:extLst>
              <a:ext uri="{FF2B5EF4-FFF2-40B4-BE49-F238E27FC236}">
                <a16:creationId xmlns:a16="http://schemas.microsoft.com/office/drawing/2014/main" id="{9C8FF1C6-3420-7987-355F-801B57F196BA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6370" y="5395912"/>
            <a:ext cx="3676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DF195-4B63-487C-7433-FFF09598E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5462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498733_win32_SL_V8" id="{C2107164-3964-483D-B96C-16D6736F602C}" vid="{D3957966-CB8D-4A4F-BE47-BF9CB8D32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A8573C6281468AECBB5C328F9B91" ma:contentTypeVersion="23" ma:contentTypeDescription="Create a new document." ma:contentTypeScope="" ma:versionID="c2ee7fa63e3a0c880222aa0372655550">
  <xsd:schema xmlns:xsd="http://www.w3.org/2001/XMLSchema" xmlns:xs="http://www.w3.org/2001/XMLSchema" xmlns:p="http://schemas.microsoft.com/office/2006/metadata/properties" xmlns:ns3="66659ddc-3c25-4d3e-b3b7-9890fca5266d" xmlns:ns4="82c2a4e3-40b0-435d-8162-b539a366ebba" targetNamespace="http://schemas.microsoft.com/office/2006/metadata/properties" ma:root="true" ma:fieldsID="64240beb5a162afc75a6806e934fb3e4" ns3:_="" ns4:_="">
    <xsd:import namespace="66659ddc-3c25-4d3e-b3b7-9890fca5266d"/>
    <xsd:import namespace="82c2a4e3-40b0-435d-8162-b539a366ebba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59ddc-3c25-4d3e-b3b7-9890fca5266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2a4e3-40b0-435d-8162-b539a366e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6659ddc-3c25-4d3e-b3b7-9890fca5266d" xsi:nil="true"/>
    <MigrationWizId xmlns="66659ddc-3c25-4d3e-b3b7-9890fca5266d" xsi:nil="true"/>
    <MigrationWizIdDocumentLibraryPermissions xmlns="66659ddc-3c25-4d3e-b3b7-9890fca5266d" xsi:nil="true"/>
    <MigrationWizIdSecurityGroups xmlns="66659ddc-3c25-4d3e-b3b7-9890fca5266d" xsi:nil="true"/>
    <MigrationWizIdPermissionLevels xmlns="66659ddc-3c25-4d3e-b3b7-9890fca5266d" xsi:nil="true"/>
    <_activity xmlns="66659ddc-3c25-4d3e-b3b7-9890fca5266d" xsi:nil="true"/>
    <MigrationWizIdPermissions xmlns="66659ddc-3c25-4d3e-b3b7-9890fca5266d" xsi:nil="true"/>
  </documentManagement>
</p:properties>
</file>

<file path=customXml/itemProps1.xml><?xml version="1.0" encoding="utf-8"?>
<ds:datastoreItem xmlns:ds="http://schemas.openxmlformats.org/officeDocument/2006/customXml" ds:itemID="{2FC2D950-D47A-4845-B798-D8440163D5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59ddc-3c25-4d3e-b3b7-9890fca5266d"/>
    <ds:schemaRef ds:uri="82c2a4e3-40b0-435d-8162-b539a366e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916DD8-9028-41F0-AB19-FE384D200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92F81-A6B6-4190-80A1-406B3B4C18B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82c2a4e3-40b0-435d-8162-b539a366ebba"/>
    <ds:schemaRef ds:uri="66659ddc-3c25-4d3e-b3b7-9890fca5266d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{4E4BB688-86B2-4B67-B69C-20F1B62EBC30}tf67498733_win32</Template>
  <TotalTime>12702</TotalTime>
  <Words>907</Words>
  <Application>Microsoft Office PowerPoint</Application>
  <PresentationFormat>Widescreen</PresentationFormat>
  <Paragraphs>131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ChronicleVTI</vt:lpstr>
      <vt:lpstr>ODIN Director  Report    March 11, 2024 OAC Spring Meeting JASON bEDSAUL    </vt:lpstr>
      <vt:lpstr>Happy 35th ODIN!</vt:lpstr>
      <vt:lpstr>Staffing Updates</vt:lpstr>
      <vt:lpstr>OAC and User Group Election Results</vt:lpstr>
      <vt:lpstr>New User Group – NDAC</vt:lpstr>
      <vt:lpstr>New Member</vt:lpstr>
      <vt:lpstr>Library Director Changes</vt:lpstr>
      <vt:lpstr>Polaris Updates</vt:lpstr>
      <vt:lpstr> IUG Member Exclusive Enhancement Process (MEEP)</vt:lpstr>
      <vt:lpstr>Polaris Holds/ILL</vt:lpstr>
      <vt:lpstr>Other Polaris News/Reminders</vt:lpstr>
      <vt:lpstr>Alma February Feature Release</vt:lpstr>
      <vt:lpstr>Pendo Communications</vt:lpstr>
      <vt:lpstr>NERS Process Voting Details</vt:lpstr>
      <vt:lpstr>ELUNA Reminder</vt:lpstr>
      <vt:lpstr>ODIN WorkDay Sessions – March 18 - 22</vt:lpstr>
      <vt:lpstr>ODIN Annual Survey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 Director  Report    March 11, 2024 OAC Spring Meeting JASON bEDSAUL    </dc:title>
  <dc:creator>Bedsaul, Jason</dc:creator>
  <cp:lastModifiedBy>Bedsaul, Jason</cp:lastModifiedBy>
  <cp:revision>2</cp:revision>
  <dcterms:created xsi:type="dcterms:W3CDTF">2024-03-02T18:04:03Z</dcterms:created>
  <dcterms:modified xsi:type="dcterms:W3CDTF">2024-03-11T14:32:42Z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0x010100373BA8573C6281468AECBB5C328F9B91</vt:lpwstr>
  </property>
</Properties>
</file>