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7" r:id="rId3"/>
    <p:sldId id="280" r:id="rId4"/>
    <p:sldId id="271" r:id="rId5"/>
    <p:sldId id="277" r:id="rId6"/>
    <p:sldId id="278" r:id="rId7"/>
    <p:sldId id="279" r:id="rId8"/>
    <p:sldId id="268" r:id="rId9"/>
    <p:sldId id="276" r:id="rId10"/>
    <p:sldId id="287" r:id="rId11"/>
    <p:sldId id="282" r:id="rId12"/>
    <p:sldId id="283" r:id="rId13"/>
    <p:sldId id="284" r:id="rId14"/>
    <p:sldId id="285" r:id="rId15"/>
    <p:sldId id="272" r:id="rId16"/>
    <p:sldId id="286" r:id="rId17"/>
    <p:sldId id="281" r:id="rId18"/>
    <p:sldId id="28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13EA8-566C-4B69-31B6-41D10D0A43FA}" v="78" dt="2024-03-21T16:20:46.472"/>
    <p1510:client id="{ACF230AD-2CD9-0D8A-B16A-0639563D3039}" v="581" dt="2024-03-20T21:49:18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3/21/2024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3/21/2024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3/21/2024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3/21/2024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10Getting_Started/050Alma_User_Interface_%E2%80%93_General_Information/The_Alma_User_Interfac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knowledge.exlibrisgroup.com/Alma/Product_Documentation/010Alma_Online_Help_(English)/010Getting_Started/050Alma_User_Interface_%E2%80%93_General_Information/The_Alma_User_Interface#List_of_Widgets" TargetMode="External"/><Relationship Id="rId4" Type="http://schemas.openxmlformats.org/officeDocument/2006/relationships/hyperlink" Target="https://knowledge.exlibrisgroup.com/Alma/Product_Documentation/010Alma_Online_Help_(English)/050Administration/050Configuring_General_Alma_Functions/120Widge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Customize the Alma Interface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7FDF-9147-07AE-71D4-3578EADF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88AE3-00F1-ADCF-688A-1FDD2C49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9144000" cy="2048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user must add this widget to their Alma homepage.</a:t>
            </a:r>
          </a:p>
          <a:p>
            <a:r>
              <a:rPr lang="en-US" dirty="0"/>
              <a:t>To configure the notification message, go to: </a:t>
            </a:r>
            <a:r>
              <a:rPr lang="en-US" b="1" dirty="0">
                <a:solidFill>
                  <a:schemeClr val="accent6"/>
                </a:solidFill>
              </a:rPr>
              <a:t>Configuration &gt; General &gt; General Configuration &gt; Home Page Notifications.</a:t>
            </a:r>
          </a:p>
          <a:p>
            <a:r>
              <a:rPr lang="en-US" dirty="0"/>
              <a:t>This message is persistent for as long as the user has the widget on their homepage.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99FFAC5-92B3-82C8-9F24-5977B9BC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68" y="3643024"/>
            <a:ext cx="5972175" cy="29432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65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BFB8AE4-8403-09C3-1936-13C12E9787EF}"/>
              </a:ext>
            </a:extLst>
          </p:cNvPr>
          <p:cNvSpPr txBox="1">
            <a:spLocks/>
          </p:cNvSpPr>
          <p:nvPr/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Customization by User Role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86D765-6BCF-3BAE-E4FD-1E7ECC769A8F}"/>
              </a:ext>
            </a:extLst>
          </p:cNvPr>
          <p:cNvSpPr txBox="1">
            <a:spLocks/>
          </p:cNvSpPr>
          <p:nvPr/>
        </p:nvSpPr>
        <p:spPr>
          <a:xfrm>
            <a:off x="1601304" y="2479260"/>
            <a:ext cx="7856772" cy="1817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Customized Widgets by User Role</a:t>
            </a:r>
          </a:p>
          <a:p>
            <a:r>
              <a:rPr lang="en-US" dirty="0"/>
              <a:t>Analytics Widgets by User Role</a:t>
            </a:r>
          </a:p>
          <a:p>
            <a:r>
              <a:rPr lang="en-US" dirty="0"/>
              <a:t>Data Visualizations by User Role</a:t>
            </a:r>
          </a:p>
        </p:txBody>
      </p:sp>
    </p:spTree>
    <p:extLst>
      <p:ext uri="{BB962C8B-B14F-4D97-AF65-F5344CB8AC3E}">
        <p14:creationId xmlns:p14="http://schemas.microsoft.com/office/powerpoint/2010/main" val="5628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1266-DC81-D4CA-4DD7-2C1E4819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Widgets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C3034-69C4-29FE-E8AB-C8BB6EC0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9144000" cy="26901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These must be created by trial and error as many websites do not work as widgets.</a:t>
            </a:r>
          </a:p>
          <a:p>
            <a:r>
              <a:rPr lang="en-US" dirty="0"/>
              <a:t>Go to </a:t>
            </a:r>
            <a:r>
              <a:rPr lang="en-US" b="1" dirty="0">
                <a:solidFill>
                  <a:schemeClr val="accent6"/>
                </a:solidFill>
              </a:rPr>
              <a:t>Configuration &gt; General &gt; Widgets &gt; Customized Widgets</a:t>
            </a:r>
          </a:p>
          <a:p>
            <a:r>
              <a:rPr lang="en-US" dirty="0"/>
              <a:t>Add a row to the table, add a word for a key, widget name, privileges (see below), paste the </a:t>
            </a:r>
            <a:r>
              <a:rPr lang="en-US" dirty="0" err="1"/>
              <a:t>url</a:t>
            </a:r>
            <a:r>
              <a:rPr lang="en-US" dirty="0"/>
              <a:t> without "</a:t>
            </a:r>
            <a:r>
              <a:rPr lang="en-US" dirty="0" err="1"/>
              <a:t>url</a:t>
            </a:r>
            <a:r>
              <a:rPr lang="en-US" dirty="0"/>
              <a:t>=" in front. Alma will add this, and a description.</a:t>
            </a:r>
          </a:p>
          <a:p>
            <a:r>
              <a:rPr lang="en-US" dirty="0"/>
              <a:t>These can be limited to users with certain roles. Put in the role with underline instead of spaces. Leave the field blank for all roles.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CEE67DD-1E27-3738-3BC2-A593BE418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828994"/>
            <a:ext cx="9629913" cy="16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E2EC-73E2-7586-5F46-663DBC1A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Widgets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19922-1EC7-E377-4113-5902E2780335}"/>
              </a:ext>
            </a:extLst>
          </p:cNvPr>
          <p:cNvSpPr txBox="1"/>
          <p:nvPr/>
        </p:nvSpPr>
        <p:spPr>
          <a:xfrm>
            <a:off x="1545166" y="1904999"/>
            <a:ext cx="89746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These can also be limited to add to the Alma homepage by role.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For users to be able to add the widgets, roles must be added to the analytics objects.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15315A8-A1DE-A425-717E-FE6A17BE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118" y="2586383"/>
            <a:ext cx="5418982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82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227D-D55E-B0EC-2B55-24A7CBD3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Widgets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3A0B-82F8-842A-8CF6-616BF57B7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9144000" cy="459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 dirty="0"/>
              <a:t>To make an analytics object a widget, check the Add as widget box.</a:t>
            </a:r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18B4E7B-1C5E-65CD-8874-A44C3FB2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459003"/>
            <a:ext cx="6096000" cy="1939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44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Alma Homepage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AAB1C-2B0E-1417-3789-91C035C2A78A}"/>
              </a:ext>
            </a:extLst>
          </p:cNvPr>
          <p:cNvSpPr txBox="1"/>
          <p:nvPr/>
        </p:nvSpPr>
        <p:spPr>
          <a:xfrm>
            <a:off x="1812636" y="1881909"/>
            <a:ext cx="79894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In the Analytics Objects List add the roles to the data visualization object and check the box "Add as a Homepage Dashboard."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6EF8915-D4F1-EC63-6A15-5B3D62833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27" y="2525375"/>
            <a:ext cx="6096000" cy="31465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E4EAE75-7002-6FC1-F527-D0C2A893F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045712"/>
            <a:ext cx="6096000" cy="25765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BFB8AE4-8403-09C3-1936-13C12E9787EF}"/>
              </a:ext>
            </a:extLst>
          </p:cNvPr>
          <p:cNvSpPr txBox="1">
            <a:spLocks/>
          </p:cNvSpPr>
          <p:nvPr/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Institution Level Customization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86D765-6BCF-3BAE-E4FD-1E7ECC769A8F}"/>
              </a:ext>
            </a:extLst>
          </p:cNvPr>
          <p:cNvSpPr txBox="1">
            <a:spLocks/>
          </p:cNvSpPr>
          <p:nvPr/>
        </p:nvSpPr>
        <p:spPr>
          <a:xfrm>
            <a:off x="1601304" y="2479260"/>
            <a:ext cx="7856772" cy="1817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Book Thumbnails in search Results</a:t>
            </a:r>
          </a:p>
          <a:p>
            <a:r>
              <a:rPr lang="en-US" dirty="0"/>
              <a:t>Institution Notifications</a:t>
            </a:r>
          </a:p>
        </p:txBody>
      </p:sp>
    </p:spTree>
    <p:extLst>
      <p:ext uri="{BB962C8B-B14F-4D97-AF65-F5344CB8AC3E}">
        <p14:creationId xmlns:p14="http://schemas.microsoft.com/office/powerpoint/2010/main" val="42893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D55C-BB3F-6683-A923-9A45851E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48" y="403167"/>
            <a:ext cx="8268854" cy="889924"/>
          </a:xfrm>
        </p:spPr>
        <p:txBody>
          <a:bodyPr/>
          <a:lstStyle/>
          <a:p>
            <a:r>
              <a:rPr lang="en-US" dirty="0"/>
              <a:t>Book Thumbnails in Search Results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98F7380-AF64-C590-9CB9-E2820600B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920" y="1296555"/>
            <a:ext cx="5105634" cy="5269345"/>
          </a:xfrm>
          <a:ln>
            <a:solidFill>
              <a:schemeClr val="accent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046ED-FCC4-F5C2-A8D2-C43A41F83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1179" y="2053244"/>
            <a:ext cx="6667083" cy="12649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Configuration &gt; Resources &gt; Search Configuration &gt; Repository Search Thumbnails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b="1" dirty="0"/>
              <a:t>Then click "Show for all objects."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0BB3-E2C3-5675-9F62-0953F519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12920"/>
            <a:ext cx="9144000" cy="703263"/>
          </a:xfrm>
        </p:spPr>
        <p:txBody>
          <a:bodyPr>
            <a:normAutofit/>
          </a:bodyPr>
          <a:lstStyle/>
          <a:p>
            <a:r>
              <a:rPr lang="en-US" sz="3400" dirty="0"/>
              <a:t>Institution Notifications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03B37-DCA7-C098-6188-202206F36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0182" y="1749281"/>
            <a:ext cx="9144000" cy="222688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These notifications are pushed out to all Alma users.</a:t>
            </a:r>
          </a:p>
          <a:p>
            <a:r>
              <a:rPr lang="en-US" dirty="0"/>
              <a:t>These notifications appear during a scheduled period.</a:t>
            </a:r>
          </a:p>
          <a:p>
            <a:r>
              <a:rPr lang="en-US" dirty="0"/>
              <a:t>These notifications can be dismissed by the Alma user. Once they are dismissed, they do not appear again.</a:t>
            </a:r>
          </a:p>
          <a:p>
            <a:r>
              <a:rPr lang="en-US" dirty="0"/>
              <a:t>To configure Institution Notifications, go to </a:t>
            </a:r>
            <a:r>
              <a:rPr lang="en-US" b="1" dirty="0">
                <a:solidFill>
                  <a:schemeClr val="accent6"/>
                </a:solidFill>
              </a:rPr>
              <a:t>Configuration &gt; General &gt; General Configuration &gt; Institution Notifications</a:t>
            </a:r>
          </a:p>
        </p:txBody>
      </p:sp>
      <p:pic>
        <p:nvPicPr>
          <p:cNvPr id="4" name="Picture 3" descr="A screenshot of a message&#10;&#10;Description automatically generated">
            <a:extLst>
              <a:ext uri="{FF2B5EF4-FFF2-40B4-BE49-F238E27FC236}">
                <a16:creationId xmlns:a16="http://schemas.microsoft.com/office/drawing/2014/main" id="{919967B6-5F72-64B4-2741-75B5FBA89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27688"/>
            <a:ext cx="8890000" cy="20238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56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25" y="1618460"/>
            <a:ext cx="4368602" cy="8022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Thanks for Attending!</a:t>
            </a:r>
          </a:p>
        </p:txBody>
      </p:sp>
      <p:pic>
        <p:nvPicPr>
          <p:cNvPr id="5" name="Content Placeholder 4" descr="Vintage movie ending frame">
            <a:extLst>
              <a:ext uri="{FF2B5EF4-FFF2-40B4-BE49-F238E27FC236}">
                <a16:creationId xmlns:a16="http://schemas.microsoft.com/office/drawing/2014/main" id="{DEE4FCCB-B0EE-2EDD-53A0-C71FAD5F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66" r="939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81D895-6B07-4F4C-56CC-F2CF72427E5B}"/>
              </a:ext>
            </a:extLst>
          </p:cNvPr>
          <p:cNvSpPr txBox="1"/>
          <p:nvPr/>
        </p:nvSpPr>
        <p:spPr>
          <a:xfrm>
            <a:off x="404091" y="2967182"/>
            <a:ext cx="4572000" cy="16821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hlinkClick r:id="rId3"/>
              </a:rPr>
              <a:t>The Alma User Interface</a:t>
            </a:r>
            <a:endParaRPr lang="en-US" sz="240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hlinkClick r:id="rId4"/>
              </a:rPr>
              <a:t>Configuring Widgets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hlinkClick r:id="rId5"/>
              </a:rPr>
              <a:t>List of Widgets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01432"/>
            <a:ext cx="9762434" cy="22705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Customizations by User Login – will only be seen by you</a:t>
            </a:r>
          </a:p>
          <a:p>
            <a:r>
              <a:rPr lang="en-US" dirty="0"/>
              <a:t>Customizations by User Role – these are available to users that share a certain role and are seen only by you</a:t>
            </a:r>
          </a:p>
          <a:p>
            <a:r>
              <a:rPr lang="en-US" dirty="0"/>
              <a:t>Institution Level Customizations – these apply to all users</a:t>
            </a: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BFB8AE4-8403-09C3-1936-13C12E9787EF}"/>
              </a:ext>
            </a:extLst>
          </p:cNvPr>
          <p:cNvSpPr txBox="1">
            <a:spLocks/>
          </p:cNvSpPr>
          <p:nvPr/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Customization by User Login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86D765-6BCF-3BAE-E4FD-1E7ECC769A8F}"/>
              </a:ext>
            </a:extLst>
          </p:cNvPr>
          <p:cNvSpPr txBox="1">
            <a:spLocks/>
          </p:cNvSpPr>
          <p:nvPr/>
        </p:nvSpPr>
        <p:spPr>
          <a:xfrm>
            <a:off x="1601304" y="2479260"/>
            <a:ext cx="7856772" cy="27303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UI Preferences – font size, shortcuts customizations</a:t>
            </a:r>
          </a:p>
          <a:p>
            <a:r>
              <a:rPr lang="en-US" dirty="0"/>
              <a:t>Alma Navigation Bar</a:t>
            </a:r>
          </a:p>
          <a:p>
            <a:r>
              <a:rPr lang="en-US" dirty="0"/>
              <a:t>Results Lists</a:t>
            </a:r>
          </a:p>
          <a:p>
            <a:r>
              <a:rPr lang="en-US" dirty="0"/>
              <a:t>Action Buttons</a:t>
            </a:r>
          </a:p>
          <a:p>
            <a:r>
              <a:rPr lang="en-US" dirty="0"/>
              <a:t>Tables</a:t>
            </a:r>
          </a:p>
          <a:p>
            <a:r>
              <a:rPr lang="en-US" dirty="0"/>
              <a:t>Widgets</a:t>
            </a:r>
          </a:p>
        </p:txBody>
      </p:sp>
    </p:spTree>
    <p:extLst>
      <p:ext uri="{BB962C8B-B14F-4D97-AF65-F5344CB8AC3E}">
        <p14:creationId xmlns:p14="http://schemas.microsoft.com/office/powerpoint/2010/main" val="31834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Preferences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39957"/>
            <a:ext cx="4389120" cy="1677019"/>
          </a:xfrm>
        </p:spPr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Display Density – select a larger font</a:t>
            </a:r>
            <a:endParaRPr lang="en-US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r>
              <a:rPr lang="en-US" dirty="0"/>
              <a:t>Shortcuts Customization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D6BF33D5-FF9B-E70B-E45B-D274360486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4320" y="1307858"/>
            <a:ext cx="4976044" cy="493201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24F9-90E4-1CBF-A2A3-2C24EC40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67" y="576236"/>
            <a:ext cx="9144000" cy="1143000"/>
          </a:xfrm>
        </p:spPr>
        <p:txBody>
          <a:bodyPr/>
          <a:lstStyle/>
          <a:p>
            <a:r>
              <a:rPr lang="en-US" dirty="0"/>
              <a:t>Alma Navigation 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E1150-7019-FE61-8A16-4D3EEDD4E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8833" y="1848654"/>
            <a:ext cx="4389120" cy="41605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Click the top option, called "Search and Manage Alma Links" to configure the Nav Bar</a:t>
            </a:r>
          </a:p>
          <a:p>
            <a:r>
              <a:rPr lang="en-US" dirty="0"/>
              <a:t>Click Collapse menu so bar takes up less space</a:t>
            </a:r>
          </a:p>
          <a:p>
            <a:r>
              <a:rPr lang="en-US" dirty="0"/>
              <a:t>Add stars to your most used menu items and they will appear in the Quick Links Menu</a:t>
            </a:r>
          </a:p>
          <a:p>
            <a:r>
              <a:rPr lang="en-US" dirty="0"/>
              <a:t>Click Pin Quick Links Menu to pin the links to the main screen</a:t>
            </a:r>
          </a:p>
          <a:p>
            <a:r>
              <a:rPr lang="en-US" dirty="0"/>
              <a:t>Customize menu links to hide links you don't use</a:t>
            </a:r>
          </a:p>
        </p:txBody>
      </p:sp>
      <p:pic>
        <p:nvPicPr>
          <p:cNvPr id="7" name="Content Placeholder 6" descr="A screenshot of a menu&#10;&#10;Description automatically generated">
            <a:extLst>
              <a:ext uri="{FF2B5EF4-FFF2-40B4-BE49-F238E27FC236}">
                <a16:creationId xmlns:a16="http://schemas.microsoft.com/office/drawing/2014/main" id="{142EEFB6-CE84-6944-B73A-D74FCE4A99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65647" y="1241597"/>
            <a:ext cx="4578774" cy="511975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4657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7D2D-5D72-AD90-E2CD-CA608925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74" y="748035"/>
            <a:ext cx="9144000" cy="872596"/>
          </a:xfrm>
        </p:spPr>
        <p:txBody>
          <a:bodyPr>
            <a:normAutofit/>
          </a:bodyPr>
          <a:lstStyle/>
          <a:p>
            <a:r>
              <a:rPr lang="en-US" sz="3400" dirty="0"/>
              <a:t>Results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46BE4-CB90-3BCF-C653-7DAEFE9DD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4174" y="1585637"/>
            <a:ext cx="9144000" cy="12801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You can configure which fields appear for each item in a results list. Click the configure icon, clear a fields check box to remove a field. Drag and drop fields between columns.</a:t>
            </a:r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138D40EF-4BEC-1192-70AA-D6BF4191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87" y="2694089"/>
            <a:ext cx="6096000" cy="33913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85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Action Buttons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170042"/>
            <a:ext cx="4389120" cy="156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 dirty="0"/>
              <a:t>You can drag and drop actions to configure which ones appear as the two action buttons.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DC2AA494-0AED-9816-333C-8302FF8C80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9513" y="1905000"/>
            <a:ext cx="4022810" cy="437984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8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087" y="620870"/>
            <a:ext cx="9144000" cy="1143000"/>
          </a:xfrm>
        </p:spPr>
        <p:txBody>
          <a:bodyPr/>
          <a:lstStyle/>
          <a:p>
            <a:r>
              <a:rPr lang="en-US" dirty="0"/>
              <a:t>Customize Table Columns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128A0F6-4076-2BC0-56D9-3329D495C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087" y="1814261"/>
            <a:ext cx="9431130" cy="2532010"/>
          </a:xfr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FE813-2088-8DDE-F7D8-5DACB8DE9A08}"/>
              </a:ext>
            </a:extLst>
          </p:cNvPr>
          <p:cNvSpPr txBox="1"/>
          <p:nvPr/>
        </p:nvSpPr>
        <p:spPr>
          <a:xfrm>
            <a:off x="2084916" y="4667250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the customize button and uncheck the boxes for columns you do not want to display.</a:t>
            </a:r>
          </a:p>
        </p:txBody>
      </p:sp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9380772" cy="683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out of the box widgets are available for all users. Users can each select which widgets they want to see on the Alma homepage.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539FCFEE-5538-BAF7-479E-B623B2C5C9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30734" y="2726708"/>
            <a:ext cx="8989391" cy="3021969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78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FLOWERS 16X9</vt:lpstr>
      <vt:lpstr>How to Customize the Alma Interface</vt:lpstr>
      <vt:lpstr>Agenda</vt:lpstr>
      <vt:lpstr>PowerPoint Presentation</vt:lpstr>
      <vt:lpstr>UI Preferences</vt:lpstr>
      <vt:lpstr>Alma Navigation Bar</vt:lpstr>
      <vt:lpstr>Results Lists</vt:lpstr>
      <vt:lpstr>Customize Action Buttons</vt:lpstr>
      <vt:lpstr>Customize Table Columns</vt:lpstr>
      <vt:lpstr>Widgets</vt:lpstr>
      <vt:lpstr>Homepage Notifications</vt:lpstr>
      <vt:lpstr>PowerPoint Presentation</vt:lpstr>
      <vt:lpstr>Customized Widgets</vt:lpstr>
      <vt:lpstr>Analytics Widgets</vt:lpstr>
      <vt:lpstr>Analytics Widgets</vt:lpstr>
      <vt:lpstr>Data Visualization Alma Homepage</vt:lpstr>
      <vt:lpstr>PowerPoint Presentation</vt:lpstr>
      <vt:lpstr>Book Thumbnails in Search Results</vt:lpstr>
      <vt:lpstr>Institution Notifications</vt:lpstr>
      <vt:lpstr>Thanks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/>
  <cp:revision>574</cp:revision>
  <dcterms:created xsi:type="dcterms:W3CDTF">2024-03-18T19:32:47Z</dcterms:created>
  <dcterms:modified xsi:type="dcterms:W3CDTF">2024-03-21T16:24:16Z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