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55" r:id="rId1"/>
  </p:sldMasterIdLst>
  <p:notesMasterIdLst>
    <p:notesMasterId r:id="rId36"/>
  </p:notesMasterIdLst>
  <p:sldIdLst>
    <p:sldId id="256" r:id="rId2"/>
    <p:sldId id="279" r:id="rId3"/>
    <p:sldId id="260" r:id="rId4"/>
    <p:sldId id="259" r:id="rId5"/>
    <p:sldId id="261" r:id="rId6"/>
    <p:sldId id="270" r:id="rId7"/>
    <p:sldId id="271" r:id="rId8"/>
    <p:sldId id="267" r:id="rId9"/>
    <p:sldId id="268" r:id="rId10"/>
    <p:sldId id="277" r:id="rId11"/>
    <p:sldId id="269" r:id="rId12"/>
    <p:sldId id="272" r:id="rId13"/>
    <p:sldId id="273" r:id="rId14"/>
    <p:sldId id="274" r:id="rId15"/>
    <p:sldId id="290" r:id="rId16"/>
    <p:sldId id="262" r:id="rId17"/>
    <p:sldId id="266" r:id="rId18"/>
    <p:sldId id="275" r:id="rId19"/>
    <p:sldId id="263" r:id="rId20"/>
    <p:sldId id="264" r:id="rId21"/>
    <p:sldId id="278" r:id="rId22"/>
    <p:sldId id="282" r:id="rId23"/>
    <p:sldId id="265" r:id="rId24"/>
    <p:sldId id="280" r:id="rId25"/>
    <p:sldId id="281" r:id="rId26"/>
    <p:sldId id="283" r:id="rId27"/>
    <p:sldId id="286" r:id="rId28"/>
    <p:sldId id="287" r:id="rId29"/>
    <p:sldId id="288" r:id="rId30"/>
    <p:sldId id="284" r:id="rId31"/>
    <p:sldId id="289" r:id="rId32"/>
    <p:sldId id="285" r:id="rId33"/>
    <p:sldId id="291" r:id="rId34"/>
    <p:sldId id="25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mel, Steve A." initials="HSA" lastIdx="1" clrIdx="0">
    <p:extLst>
      <p:ext uri="{19B8F6BF-5375-455C-9EA6-DF929625EA0E}">
        <p15:presenceInfo xmlns:p15="http://schemas.microsoft.com/office/powerpoint/2012/main" userId="S::shammel@nd.gov::7a5b3eb8-f2dd-4caa-8077-2bc37dd0f0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43F964-4A19-4213-9D94-3AEEC54AD09C}" v="2" dt="2024-03-20T19:53:36.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5395" autoAdjust="0"/>
  </p:normalViewPr>
  <p:slideViewPr>
    <p:cSldViewPr snapToGrid="0" snapToObjects="1">
      <p:cViewPr varScale="1">
        <p:scale>
          <a:sx n="72" d="100"/>
          <a:sy n="72" d="100"/>
        </p:scale>
        <p:origin x="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14T09:40:52.173" idx="1">
    <p:pos x="5941" y="603"/>
    <p:text>Uses RFID for check in and out</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C4182-4222-0E44-9790-6407CAD985A1}"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CCCAB-3A6E-F948-9E4D-053046A804FE}" type="slidenum">
              <a:rPr lang="en-US" smtClean="0"/>
              <a:t>‹#›</a:t>
            </a:fld>
            <a:endParaRPr lang="en-US"/>
          </a:p>
        </p:txBody>
      </p:sp>
    </p:spTree>
    <p:extLst>
      <p:ext uri="{BB962C8B-B14F-4D97-AF65-F5344CB8AC3E}">
        <p14:creationId xmlns:p14="http://schemas.microsoft.com/office/powerpoint/2010/main" val="318895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53 counties in ND; 19 without countywide library service.  First priority were the five counties without any public library services, Sioux, Oliver Steele, Sheridan, and Slope.  Next priority were the twelve counties NDSL has identified as “underserved”</a:t>
            </a:r>
            <a:br>
              <a:rPr lang="en-US" dirty="0"/>
            </a:br>
            <a:r>
              <a:rPr lang="en-US" dirty="0"/>
              <a:t>6 machines are in county courthouses- provides more access but still limited hours; one is in a city community center that’s open 24/7 and one in a grocery store- these are our busiest locations; 1 is in FT Ransom state park, and final machine is currently at the state capital</a:t>
            </a:r>
          </a:p>
        </p:txBody>
      </p:sp>
      <p:sp>
        <p:nvSpPr>
          <p:cNvPr id="4" name="Slide Number Placeholder 3"/>
          <p:cNvSpPr>
            <a:spLocks noGrp="1"/>
          </p:cNvSpPr>
          <p:nvPr>
            <p:ph type="sldNum" sz="quarter" idx="5"/>
          </p:nvPr>
        </p:nvSpPr>
        <p:spPr/>
        <p:txBody>
          <a:bodyPr/>
          <a:lstStyle/>
          <a:p>
            <a:fld id="{3BACCCAB-3A6E-F948-9E4D-053046A804FE}" type="slidenum">
              <a:rPr lang="en-US" smtClean="0"/>
              <a:t>3</a:t>
            </a:fld>
            <a:endParaRPr lang="en-US"/>
          </a:p>
        </p:txBody>
      </p:sp>
    </p:spTree>
    <p:extLst>
      <p:ext uri="{BB962C8B-B14F-4D97-AF65-F5344CB8AC3E}">
        <p14:creationId xmlns:p14="http://schemas.microsoft.com/office/powerpoint/2010/main" val="1228393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Arial" panose="020B0604020202020204" pitchFamily="34" charset="0"/>
                <a:ea typeface="Calibri" panose="020F0502020204030204" pitchFamily="34" charset="0"/>
              </a:rPr>
              <a:t>eg</a:t>
            </a:r>
            <a:r>
              <a:rPr lang="en-US" sz="1800" dirty="0">
                <a:effectLst/>
                <a:latin typeface="Arial" panose="020B0604020202020204" pitchFamily="34" charset="0"/>
                <a:ea typeface="Calibri" panose="020F0502020204030204" pitchFamily="34" charset="0"/>
              </a:rPr>
              <a:t> not having to refill from a </a:t>
            </a:r>
            <a:r>
              <a:rPr lang="en-US" sz="1800" dirty="0" err="1">
                <a:effectLst/>
                <a:latin typeface="Arial" panose="020B0604020202020204" pitchFamily="34" charset="0"/>
                <a:ea typeface="Calibri" panose="020F0502020204030204" pitchFamily="34" charset="0"/>
              </a:rPr>
              <a:t>dropbox</a:t>
            </a:r>
            <a:r>
              <a:rPr lang="en-US" sz="1800" dirty="0">
                <a:effectLst/>
                <a:latin typeface="Arial" panose="020B0604020202020204" pitchFamily="34" charset="0"/>
                <a:ea typeface="Calibri" panose="020F0502020204030204" pitchFamily="34" charset="0"/>
              </a:rPr>
              <a:t>. </a:t>
            </a:r>
          </a:p>
          <a:p>
            <a:r>
              <a:rPr lang="en-US" sz="1800" dirty="0">
                <a:effectLst/>
                <a:latin typeface="Arial" panose="020B0604020202020204" pitchFamily="34" charset="0"/>
              </a:rPr>
              <a:t>Advertised up to 400 items but the standard configuration is only 228</a:t>
            </a:r>
            <a:endParaRPr lang="en-US" dirty="0"/>
          </a:p>
        </p:txBody>
      </p:sp>
      <p:sp>
        <p:nvSpPr>
          <p:cNvPr id="4" name="Slide Number Placeholder 3"/>
          <p:cNvSpPr>
            <a:spLocks noGrp="1"/>
          </p:cNvSpPr>
          <p:nvPr>
            <p:ph type="sldNum" sz="quarter" idx="5"/>
          </p:nvPr>
        </p:nvSpPr>
        <p:spPr/>
        <p:txBody>
          <a:bodyPr/>
          <a:lstStyle/>
          <a:p>
            <a:fld id="{3BACCCAB-3A6E-F948-9E4D-053046A804FE}" type="slidenum">
              <a:rPr lang="en-US" smtClean="0"/>
              <a:t>17</a:t>
            </a:fld>
            <a:endParaRPr lang="en-US"/>
          </a:p>
        </p:txBody>
      </p:sp>
    </p:spTree>
    <p:extLst>
      <p:ext uri="{BB962C8B-B14F-4D97-AF65-F5344CB8AC3E}">
        <p14:creationId xmlns:p14="http://schemas.microsoft.com/office/powerpoint/2010/main" val="923986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Slope county, Amidon</a:t>
            </a:r>
          </a:p>
        </p:txBody>
      </p:sp>
      <p:sp>
        <p:nvSpPr>
          <p:cNvPr id="4" name="Slide Number Placeholder 3"/>
          <p:cNvSpPr>
            <a:spLocks noGrp="1"/>
          </p:cNvSpPr>
          <p:nvPr>
            <p:ph type="sldNum" sz="quarter" idx="5"/>
          </p:nvPr>
        </p:nvSpPr>
        <p:spPr/>
        <p:txBody>
          <a:bodyPr/>
          <a:lstStyle/>
          <a:p>
            <a:fld id="{3BACCCAB-3A6E-F948-9E4D-053046A804FE}" type="slidenum">
              <a:rPr lang="en-US" smtClean="0"/>
              <a:t>18</a:t>
            </a:fld>
            <a:endParaRPr lang="en-US"/>
          </a:p>
        </p:txBody>
      </p:sp>
    </p:spTree>
    <p:extLst>
      <p:ext uri="{BB962C8B-B14F-4D97-AF65-F5344CB8AC3E}">
        <p14:creationId xmlns:p14="http://schemas.microsoft.com/office/powerpoint/2010/main" val="285351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Burke county, </a:t>
            </a:r>
            <a:r>
              <a:rPr lang="en-US" dirty="0" err="1"/>
              <a:t>Bowbells</a:t>
            </a:r>
            <a:endParaRPr lang="en-US" dirty="0"/>
          </a:p>
        </p:txBody>
      </p:sp>
      <p:sp>
        <p:nvSpPr>
          <p:cNvPr id="4" name="Slide Number Placeholder 3"/>
          <p:cNvSpPr>
            <a:spLocks noGrp="1"/>
          </p:cNvSpPr>
          <p:nvPr>
            <p:ph type="sldNum" sz="quarter" idx="5"/>
          </p:nvPr>
        </p:nvSpPr>
        <p:spPr/>
        <p:txBody>
          <a:bodyPr/>
          <a:lstStyle/>
          <a:p>
            <a:fld id="{3BACCCAB-3A6E-F948-9E4D-053046A804FE}" type="slidenum">
              <a:rPr lang="en-US" smtClean="0"/>
              <a:t>19</a:t>
            </a:fld>
            <a:endParaRPr lang="en-US"/>
          </a:p>
        </p:txBody>
      </p:sp>
    </p:spTree>
    <p:extLst>
      <p:ext uri="{BB962C8B-B14F-4D97-AF65-F5344CB8AC3E}">
        <p14:creationId xmlns:p14="http://schemas.microsoft.com/office/powerpoint/2010/main" val="2001663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Traill</a:t>
            </a:r>
            <a:r>
              <a:rPr lang="en-US" dirty="0"/>
              <a:t> county, Hillsboro</a:t>
            </a:r>
          </a:p>
        </p:txBody>
      </p:sp>
      <p:sp>
        <p:nvSpPr>
          <p:cNvPr id="4" name="Slide Number Placeholder 3"/>
          <p:cNvSpPr>
            <a:spLocks noGrp="1"/>
          </p:cNvSpPr>
          <p:nvPr>
            <p:ph type="sldNum" sz="quarter" idx="5"/>
          </p:nvPr>
        </p:nvSpPr>
        <p:spPr/>
        <p:txBody>
          <a:bodyPr/>
          <a:lstStyle/>
          <a:p>
            <a:fld id="{3BACCCAB-3A6E-F948-9E4D-053046A804FE}" type="slidenum">
              <a:rPr lang="en-US" smtClean="0"/>
              <a:t>20</a:t>
            </a:fld>
            <a:endParaRPr lang="en-US"/>
          </a:p>
        </p:txBody>
      </p:sp>
    </p:spTree>
    <p:extLst>
      <p:ext uri="{BB962C8B-B14F-4D97-AF65-F5344CB8AC3E}">
        <p14:creationId xmlns:p14="http://schemas.microsoft.com/office/powerpoint/2010/main" val="3087480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five rows hold 36, bottom row holds 48 = 228</a:t>
            </a:r>
          </a:p>
          <a:p>
            <a:r>
              <a:rPr lang="en-US" dirty="0"/>
              <a:t>Model 1 is designed to accommodate the widest array of material sizes (in North America 95%).  Model 1 has all the same height.</a:t>
            </a:r>
          </a:p>
          <a:p>
            <a:r>
              <a:rPr lang="en-US" dirty="0"/>
              <a:t>Model 2 has a combination of the current and shorter levels and has 8 shelves for a total of 322</a:t>
            </a:r>
          </a:p>
          <a:p>
            <a:r>
              <a:rPr lang="en-US" dirty="0"/>
              <a:t>Model 3 has a combination of shorter and taller levels and has 9 shelves for a total of 425.</a:t>
            </a:r>
          </a:p>
        </p:txBody>
      </p:sp>
      <p:sp>
        <p:nvSpPr>
          <p:cNvPr id="4" name="Slide Number Placeholder 3"/>
          <p:cNvSpPr>
            <a:spLocks noGrp="1"/>
          </p:cNvSpPr>
          <p:nvPr>
            <p:ph type="sldNum" sz="quarter" idx="5"/>
          </p:nvPr>
        </p:nvSpPr>
        <p:spPr/>
        <p:txBody>
          <a:bodyPr/>
          <a:lstStyle/>
          <a:p>
            <a:fld id="{3BACCCAB-3A6E-F948-9E4D-053046A804FE}" type="slidenum">
              <a:rPr lang="en-US" smtClean="0"/>
              <a:t>21</a:t>
            </a:fld>
            <a:endParaRPr lang="en-US"/>
          </a:p>
        </p:txBody>
      </p:sp>
    </p:spTree>
    <p:extLst>
      <p:ext uri="{BB962C8B-B14F-4D97-AF65-F5344CB8AC3E}">
        <p14:creationId xmlns:p14="http://schemas.microsoft.com/office/powerpoint/2010/main" val="1781965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five rows hold 36, bottom row holds 48 = 228</a:t>
            </a:r>
          </a:p>
          <a:p>
            <a:r>
              <a:rPr lang="en-US" dirty="0"/>
              <a:t>Model 1 is designed to accommodate the widest array of material sizes (in North America 95%).  Model 1 has all the same height.</a:t>
            </a:r>
          </a:p>
          <a:p>
            <a:r>
              <a:rPr lang="en-US" dirty="0"/>
              <a:t>Model 2 has a combination of the current and shorter levels and has 8 shelves for a total of 322</a:t>
            </a:r>
          </a:p>
          <a:p>
            <a:r>
              <a:rPr lang="en-US" dirty="0"/>
              <a:t>Model 3 has a combination of shorter and taller levels and has 9 shelves for a total of 425.</a:t>
            </a:r>
          </a:p>
        </p:txBody>
      </p:sp>
      <p:sp>
        <p:nvSpPr>
          <p:cNvPr id="4" name="Slide Number Placeholder 3"/>
          <p:cNvSpPr>
            <a:spLocks noGrp="1"/>
          </p:cNvSpPr>
          <p:nvPr>
            <p:ph type="sldNum" sz="quarter" idx="5"/>
          </p:nvPr>
        </p:nvSpPr>
        <p:spPr/>
        <p:txBody>
          <a:bodyPr/>
          <a:lstStyle/>
          <a:p>
            <a:fld id="{3BACCCAB-3A6E-F948-9E4D-053046A804FE}" type="slidenum">
              <a:rPr lang="en-US" smtClean="0"/>
              <a:t>22</a:t>
            </a:fld>
            <a:endParaRPr lang="en-US"/>
          </a:p>
        </p:txBody>
      </p:sp>
    </p:spTree>
    <p:extLst>
      <p:ext uri="{BB962C8B-B14F-4D97-AF65-F5344CB8AC3E}">
        <p14:creationId xmlns:p14="http://schemas.microsoft.com/office/powerpoint/2010/main" val="664551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lumMod val="75000"/>
                  </a:schemeClr>
                </a:solidFill>
                <a:latin typeface="Arial" panose="020B0604020202020204" pitchFamily="34" charset="0"/>
                <a:cs typeface="Arial" panose="020B0604020202020204" pitchFamily="34" charset="0"/>
              </a:rPr>
              <a:t>Initial loading of a machine takes about an hour.  Partial restocking time depends on number of items being swapped.  Complete collection exchange is less than two hours.  Complete exchange could take less time than a partial reload.   You will not know actual timings until you do it several times.</a:t>
            </a:r>
          </a:p>
          <a:p>
            <a:endParaRPr lang="en-US" dirty="0"/>
          </a:p>
        </p:txBody>
      </p:sp>
      <p:sp>
        <p:nvSpPr>
          <p:cNvPr id="4" name="Slide Number Placeholder 3"/>
          <p:cNvSpPr>
            <a:spLocks noGrp="1"/>
          </p:cNvSpPr>
          <p:nvPr>
            <p:ph type="sldNum" sz="quarter" idx="5"/>
          </p:nvPr>
        </p:nvSpPr>
        <p:spPr/>
        <p:txBody>
          <a:bodyPr/>
          <a:lstStyle/>
          <a:p>
            <a:fld id="{3BACCCAB-3A6E-F948-9E4D-053046A804FE}" type="slidenum">
              <a:rPr lang="en-US" smtClean="0"/>
              <a:t>31</a:t>
            </a:fld>
            <a:endParaRPr lang="en-US"/>
          </a:p>
        </p:txBody>
      </p:sp>
    </p:spTree>
    <p:extLst>
      <p:ext uri="{BB962C8B-B14F-4D97-AF65-F5344CB8AC3E}">
        <p14:creationId xmlns:p14="http://schemas.microsoft.com/office/powerpoint/2010/main" val="215886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Candy machine  </a:t>
            </a:r>
          </a:p>
          <a:p>
            <a:r>
              <a:rPr lang="en-US" dirty="0"/>
              <a:t>Configuration is everything. 500 = 25 slots of 20 for small paperbacks, DVDs and similar.  Thicker and taller items would reduce capacity.</a:t>
            </a:r>
          </a:p>
        </p:txBody>
      </p:sp>
      <p:sp>
        <p:nvSpPr>
          <p:cNvPr id="4" name="Slide Number Placeholder 3"/>
          <p:cNvSpPr>
            <a:spLocks noGrp="1"/>
          </p:cNvSpPr>
          <p:nvPr>
            <p:ph type="sldNum" sz="quarter" idx="5"/>
          </p:nvPr>
        </p:nvSpPr>
        <p:spPr/>
        <p:txBody>
          <a:bodyPr/>
          <a:lstStyle/>
          <a:p>
            <a:fld id="{3BACCCAB-3A6E-F948-9E4D-053046A804FE}" type="slidenum">
              <a:rPr lang="en-US" smtClean="0"/>
              <a:t>8</a:t>
            </a:fld>
            <a:endParaRPr lang="en-US"/>
          </a:p>
        </p:txBody>
      </p:sp>
    </p:spTree>
    <p:extLst>
      <p:ext uri="{BB962C8B-B14F-4D97-AF65-F5344CB8AC3E}">
        <p14:creationId xmlns:p14="http://schemas.microsoft.com/office/powerpoint/2010/main" val="32471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Toronto Public library</a:t>
            </a:r>
          </a:p>
        </p:txBody>
      </p:sp>
      <p:sp>
        <p:nvSpPr>
          <p:cNvPr id="4" name="Slide Number Placeholder 3"/>
          <p:cNvSpPr>
            <a:spLocks noGrp="1"/>
          </p:cNvSpPr>
          <p:nvPr>
            <p:ph type="sldNum" sz="quarter" idx="5"/>
          </p:nvPr>
        </p:nvSpPr>
        <p:spPr/>
        <p:txBody>
          <a:bodyPr/>
          <a:lstStyle/>
          <a:p>
            <a:fld id="{3BACCCAB-3A6E-F948-9E4D-053046A804FE}" type="slidenum">
              <a:rPr lang="en-US" smtClean="0"/>
              <a:t>9</a:t>
            </a:fld>
            <a:endParaRPr lang="en-US"/>
          </a:p>
        </p:txBody>
      </p:sp>
    </p:spTree>
    <p:extLst>
      <p:ext uri="{BB962C8B-B14F-4D97-AF65-F5344CB8AC3E}">
        <p14:creationId xmlns:p14="http://schemas.microsoft.com/office/powerpoint/2010/main" val="71395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some situations, yes.  For the NDSL project, no.</a:t>
            </a:r>
          </a:p>
        </p:txBody>
      </p:sp>
      <p:sp>
        <p:nvSpPr>
          <p:cNvPr id="4" name="Slide Number Placeholder 3"/>
          <p:cNvSpPr>
            <a:spLocks noGrp="1"/>
          </p:cNvSpPr>
          <p:nvPr>
            <p:ph type="sldNum" sz="quarter" idx="5"/>
          </p:nvPr>
        </p:nvSpPr>
        <p:spPr/>
        <p:txBody>
          <a:bodyPr/>
          <a:lstStyle/>
          <a:p>
            <a:fld id="{3BACCCAB-3A6E-F948-9E4D-053046A804FE}" type="slidenum">
              <a:rPr lang="en-US" smtClean="0"/>
              <a:t>10</a:t>
            </a:fld>
            <a:endParaRPr lang="en-US"/>
          </a:p>
        </p:txBody>
      </p:sp>
    </p:spTree>
    <p:extLst>
      <p:ext uri="{BB962C8B-B14F-4D97-AF65-F5344CB8AC3E}">
        <p14:creationId xmlns:p14="http://schemas.microsoft.com/office/powerpoint/2010/main" val="3263769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ACCCAB-3A6E-F948-9E4D-053046A804FE}" type="slidenum">
              <a:rPr lang="en-US" smtClean="0"/>
              <a:t>11</a:t>
            </a:fld>
            <a:endParaRPr lang="en-US"/>
          </a:p>
        </p:txBody>
      </p:sp>
    </p:spTree>
    <p:extLst>
      <p:ext uri="{BB962C8B-B14F-4D97-AF65-F5344CB8AC3E}">
        <p14:creationId xmlns:p14="http://schemas.microsoft.com/office/powerpoint/2010/main" val="754753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rPr>
              <a:t>This unit provides more of a browsing experience. Users can remove materials and look them over before deciding to check them out. The machine works using RFID to scan the contents before the user opens the door and then again when the door is closed.  It then checks out any items that are removed.  There is no way to limit the number of items checked out by a single user.  Smaller capacity, 200ish items?</a:t>
            </a:r>
          </a:p>
        </p:txBody>
      </p:sp>
      <p:sp>
        <p:nvSpPr>
          <p:cNvPr id="4" name="Slide Number Placeholder 3"/>
          <p:cNvSpPr>
            <a:spLocks noGrp="1"/>
          </p:cNvSpPr>
          <p:nvPr>
            <p:ph type="sldNum" sz="quarter" idx="5"/>
          </p:nvPr>
        </p:nvSpPr>
        <p:spPr/>
        <p:txBody>
          <a:bodyPr/>
          <a:lstStyle/>
          <a:p>
            <a:fld id="{3BACCCAB-3A6E-F948-9E4D-053046A804FE}" type="slidenum">
              <a:rPr lang="en-US" smtClean="0"/>
              <a:t>13</a:t>
            </a:fld>
            <a:endParaRPr lang="en-US"/>
          </a:p>
        </p:txBody>
      </p:sp>
    </p:spTree>
    <p:extLst>
      <p:ext uri="{BB962C8B-B14F-4D97-AF65-F5344CB8AC3E}">
        <p14:creationId xmlns:p14="http://schemas.microsoft.com/office/powerpoint/2010/main" val="10386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 Media Box. This machine holds up to 3,000 CDs, DVDs, Games, Audio Books, etc.  Downside, no books.</a:t>
            </a:r>
          </a:p>
        </p:txBody>
      </p:sp>
      <p:sp>
        <p:nvSpPr>
          <p:cNvPr id="4" name="Slide Number Placeholder 3"/>
          <p:cNvSpPr>
            <a:spLocks noGrp="1"/>
          </p:cNvSpPr>
          <p:nvPr>
            <p:ph type="sldNum" sz="quarter" idx="5"/>
          </p:nvPr>
        </p:nvSpPr>
        <p:spPr/>
        <p:txBody>
          <a:bodyPr/>
          <a:lstStyle/>
          <a:p>
            <a:fld id="{3BACCCAB-3A6E-F948-9E4D-053046A804FE}" type="slidenum">
              <a:rPr lang="en-US" smtClean="0"/>
              <a:t>14</a:t>
            </a:fld>
            <a:endParaRPr lang="en-US"/>
          </a:p>
        </p:txBody>
      </p:sp>
    </p:spTree>
    <p:extLst>
      <p:ext uri="{BB962C8B-B14F-4D97-AF65-F5344CB8AC3E}">
        <p14:creationId xmlns:p14="http://schemas.microsoft.com/office/powerpoint/2010/main" val="1242855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Locker systems.  Can be used for hold pickups, library of things, laptops</a:t>
            </a:r>
          </a:p>
        </p:txBody>
      </p:sp>
      <p:sp>
        <p:nvSpPr>
          <p:cNvPr id="4" name="Slide Number Placeholder 3"/>
          <p:cNvSpPr>
            <a:spLocks noGrp="1"/>
          </p:cNvSpPr>
          <p:nvPr>
            <p:ph type="sldNum" sz="quarter" idx="5"/>
          </p:nvPr>
        </p:nvSpPr>
        <p:spPr/>
        <p:txBody>
          <a:bodyPr/>
          <a:lstStyle/>
          <a:p>
            <a:fld id="{3BACCCAB-3A6E-F948-9E4D-053046A804FE}" type="slidenum">
              <a:rPr lang="en-US" smtClean="0"/>
              <a:t>15</a:t>
            </a:fld>
            <a:endParaRPr lang="en-US"/>
          </a:p>
        </p:txBody>
      </p:sp>
    </p:spTree>
    <p:extLst>
      <p:ext uri="{BB962C8B-B14F-4D97-AF65-F5344CB8AC3E}">
        <p14:creationId xmlns:p14="http://schemas.microsoft.com/office/powerpoint/2010/main" val="2991727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 company website</a:t>
            </a:r>
          </a:p>
        </p:txBody>
      </p:sp>
      <p:sp>
        <p:nvSpPr>
          <p:cNvPr id="4" name="Slide Number Placeholder 3"/>
          <p:cNvSpPr>
            <a:spLocks noGrp="1"/>
          </p:cNvSpPr>
          <p:nvPr>
            <p:ph type="sldNum" sz="quarter" idx="5"/>
          </p:nvPr>
        </p:nvSpPr>
        <p:spPr/>
        <p:txBody>
          <a:bodyPr/>
          <a:lstStyle/>
          <a:p>
            <a:fld id="{3BACCCAB-3A6E-F948-9E4D-053046A804FE}" type="slidenum">
              <a:rPr lang="en-US" smtClean="0"/>
              <a:t>16</a:t>
            </a:fld>
            <a:endParaRPr lang="en-US"/>
          </a:p>
        </p:txBody>
      </p:sp>
    </p:spTree>
    <p:extLst>
      <p:ext uri="{BB962C8B-B14F-4D97-AF65-F5344CB8AC3E}">
        <p14:creationId xmlns:p14="http://schemas.microsoft.com/office/powerpoint/2010/main" val="58336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781776-D825-4D42-A503-B59C54888C69}"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1913-0FE8-4045-9C0D-C4F2545FC0D5}" type="slidenum">
              <a:rPr lang="en-US" smtClean="0"/>
              <a:t>‹#›</a:t>
            </a:fld>
            <a:endParaRPr lang="en-US"/>
          </a:p>
        </p:txBody>
      </p:sp>
    </p:spTree>
    <p:extLst>
      <p:ext uri="{BB962C8B-B14F-4D97-AF65-F5344CB8AC3E}">
        <p14:creationId xmlns:p14="http://schemas.microsoft.com/office/powerpoint/2010/main" val="286493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781776-D825-4D42-A503-B59C54888C69}"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1913-0FE8-4045-9C0D-C4F2545FC0D5}" type="slidenum">
              <a:rPr lang="en-US" smtClean="0"/>
              <a:t>‹#›</a:t>
            </a:fld>
            <a:endParaRPr lang="en-US"/>
          </a:p>
        </p:txBody>
      </p:sp>
    </p:spTree>
    <p:extLst>
      <p:ext uri="{BB962C8B-B14F-4D97-AF65-F5344CB8AC3E}">
        <p14:creationId xmlns:p14="http://schemas.microsoft.com/office/powerpoint/2010/main" val="1883342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781776-D825-4D42-A503-B59C54888C69}"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1913-0FE8-4045-9C0D-C4F2545FC0D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12184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781776-D825-4D42-A503-B59C54888C69}"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1913-0FE8-4045-9C0D-C4F2545FC0D5}" type="slidenum">
              <a:rPr lang="en-US" smtClean="0"/>
              <a:t>‹#›</a:t>
            </a:fld>
            <a:endParaRPr lang="en-US"/>
          </a:p>
        </p:txBody>
      </p:sp>
    </p:spTree>
    <p:extLst>
      <p:ext uri="{BB962C8B-B14F-4D97-AF65-F5344CB8AC3E}">
        <p14:creationId xmlns:p14="http://schemas.microsoft.com/office/powerpoint/2010/main" val="1701791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781776-D825-4D42-A503-B59C54888C69}"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1913-0FE8-4045-9C0D-C4F2545FC0D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8313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781776-D825-4D42-A503-B59C54888C69}"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1913-0FE8-4045-9C0D-C4F2545FC0D5}" type="slidenum">
              <a:rPr lang="en-US" smtClean="0"/>
              <a:t>‹#›</a:t>
            </a:fld>
            <a:endParaRPr lang="en-US"/>
          </a:p>
        </p:txBody>
      </p:sp>
    </p:spTree>
    <p:extLst>
      <p:ext uri="{BB962C8B-B14F-4D97-AF65-F5344CB8AC3E}">
        <p14:creationId xmlns:p14="http://schemas.microsoft.com/office/powerpoint/2010/main" val="1313557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781776-D825-4D42-A503-B59C54888C69}"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1913-0FE8-4045-9C0D-C4F2545FC0D5}" type="slidenum">
              <a:rPr lang="en-US" smtClean="0"/>
              <a:t>‹#›</a:t>
            </a:fld>
            <a:endParaRPr lang="en-US"/>
          </a:p>
        </p:txBody>
      </p:sp>
    </p:spTree>
    <p:extLst>
      <p:ext uri="{BB962C8B-B14F-4D97-AF65-F5344CB8AC3E}">
        <p14:creationId xmlns:p14="http://schemas.microsoft.com/office/powerpoint/2010/main" val="174593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781776-D825-4D42-A503-B59C54888C69}"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1913-0FE8-4045-9C0D-C4F2545FC0D5}" type="slidenum">
              <a:rPr lang="en-US" smtClean="0"/>
              <a:t>‹#›</a:t>
            </a:fld>
            <a:endParaRPr lang="en-US"/>
          </a:p>
        </p:txBody>
      </p:sp>
    </p:spTree>
    <p:extLst>
      <p:ext uri="{BB962C8B-B14F-4D97-AF65-F5344CB8AC3E}">
        <p14:creationId xmlns:p14="http://schemas.microsoft.com/office/powerpoint/2010/main" val="368586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781776-D825-4D42-A503-B59C54888C69}"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1913-0FE8-4045-9C0D-C4F2545FC0D5}" type="slidenum">
              <a:rPr lang="en-US" smtClean="0"/>
              <a:t>‹#›</a:t>
            </a:fld>
            <a:endParaRPr lang="en-US"/>
          </a:p>
        </p:txBody>
      </p:sp>
    </p:spTree>
    <p:extLst>
      <p:ext uri="{BB962C8B-B14F-4D97-AF65-F5344CB8AC3E}">
        <p14:creationId xmlns:p14="http://schemas.microsoft.com/office/powerpoint/2010/main" val="332285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781776-D825-4D42-A503-B59C54888C69}" type="datetimeFigureOut">
              <a:rPr lang="en-US" smtClean="0"/>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21913-0FE8-4045-9C0D-C4F2545FC0D5}" type="slidenum">
              <a:rPr lang="en-US" smtClean="0"/>
              <a:t>‹#›</a:t>
            </a:fld>
            <a:endParaRPr lang="en-US"/>
          </a:p>
        </p:txBody>
      </p:sp>
    </p:spTree>
    <p:extLst>
      <p:ext uri="{BB962C8B-B14F-4D97-AF65-F5344CB8AC3E}">
        <p14:creationId xmlns:p14="http://schemas.microsoft.com/office/powerpoint/2010/main" val="63140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781776-D825-4D42-A503-B59C54888C69}"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21913-0FE8-4045-9C0D-C4F2545FC0D5}" type="slidenum">
              <a:rPr lang="en-US" smtClean="0"/>
              <a:t>‹#›</a:t>
            </a:fld>
            <a:endParaRPr lang="en-US"/>
          </a:p>
        </p:txBody>
      </p:sp>
    </p:spTree>
    <p:extLst>
      <p:ext uri="{BB962C8B-B14F-4D97-AF65-F5344CB8AC3E}">
        <p14:creationId xmlns:p14="http://schemas.microsoft.com/office/powerpoint/2010/main" val="366866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781776-D825-4D42-A503-B59C54888C69}" type="datetimeFigureOut">
              <a:rPr lang="en-US" smtClean="0"/>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21913-0FE8-4045-9C0D-C4F2545FC0D5}" type="slidenum">
              <a:rPr lang="en-US" smtClean="0"/>
              <a:t>‹#›</a:t>
            </a:fld>
            <a:endParaRPr lang="en-US"/>
          </a:p>
        </p:txBody>
      </p:sp>
    </p:spTree>
    <p:extLst>
      <p:ext uri="{BB962C8B-B14F-4D97-AF65-F5344CB8AC3E}">
        <p14:creationId xmlns:p14="http://schemas.microsoft.com/office/powerpoint/2010/main" val="426996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781776-D825-4D42-A503-B59C54888C69}" type="datetimeFigureOut">
              <a:rPr lang="en-US" smtClean="0"/>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21913-0FE8-4045-9C0D-C4F2545FC0D5}" type="slidenum">
              <a:rPr lang="en-US" smtClean="0"/>
              <a:t>‹#›</a:t>
            </a:fld>
            <a:endParaRPr lang="en-US"/>
          </a:p>
        </p:txBody>
      </p:sp>
    </p:spTree>
    <p:extLst>
      <p:ext uri="{BB962C8B-B14F-4D97-AF65-F5344CB8AC3E}">
        <p14:creationId xmlns:p14="http://schemas.microsoft.com/office/powerpoint/2010/main" val="339724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781776-D825-4D42-A503-B59C54888C69}" type="datetimeFigureOut">
              <a:rPr lang="en-US" smtClean="0"/>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21913-0FE8-4045-9C0D-C4F2545FC0D5}" type="slidenum">
              <a:rPr lang="en-US" smtClean="0"/>
              <a:t>‹#›</a:t>
            </a:fld>
            <a:endParaRPr lang="en-US"/>
          </a:p>
        </p:txBody>
      </p:sp>
    </p:spTree>
    <p:extLst>
      <p:ext uri="{BB962C8B-B14F-4D97-AF65-F5344CB8AC3E}">
        <p14:creationId xmlns:p14="http://schemas.microsoft.com/office/powerpoint/2010/main" val="378173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781776-D825-4D42-A503-B59C54888C69}"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21913-0FE8-4045-9C0D-C4F2545FC0D5}" type="slidenum">
              <a:rPr lang="en-US" smtClean="0"/>
              <a:t>‹#›</a:t>
            </a:fld>
            <a:endParaRPr lang="en-US"/>
          </a:p>
        </p:txBody>
      </p:sp>
    </p:spTree>
    <p:extLst>
      <p:ext uri="{BB962C8B-B14F-4D97-AF65-F5344CB8AC3E}">
        <p14:creationId xmlns:p14="http://schemas.microsoft.com/office/powerpoint/2010/main" val="172007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781776-D825-4D42-A503-B59C54888C69}" type="datetimeFigureOut">
              <a:rPr lang="en-US" smtClean="0"/>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21913-0FE8-4045-9C0D-C4F2545FC0D5}" type="slidenum">
              <a:rPr lang="en-US" smtClean="0"/>
              <a:t>‹#›</a:t>
            </a:fld>
            <a:endParaRPr lang="en-US"/>
          </a:p>
        </p:txBody>
      </p:sp>
    </p:spTree>
    <p:extLst>
      <p:ext uri="{BB962C8B-B14F-4D97-AF65-F5344CB8AC3E}">
        <p14:creationId xmlns:p14="http://schemas.microsoft.com/office/powerpoint/2010/main" val="34004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781776-D825-4D42-A503-B59C54888C69}" type="datetimeFigureOut">
              <a:rPr lang="en-US" smtClean="0"/>
              <a:t>3/20/2024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D421913-0FE8-4045-9C0D-C4F2545FC0D5}" type="slidenum">
              <a:rPr lang="en-US" smtClean="0"/>
              <a:t>‹#›</a:t>
            </a:fld>
            <a:endParaRPr lang="en-US"/>
          </a:p>
        </p:txBody>
      </p:sp>
    </p:spTree>
    <p:extLst>
      <p:ext uri="{BB962C8B-B14F-4D97-AF65-F5344CB8AC3E}">
        <p14:creationId xmlns:p14="http://schemas.microsoft.com/office/powerpoint/2010/main" val="3045410142"/>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 id="2147484269" r:id="rId14"/>
    <p:sldLayoutId id="2147484270" r:id="rId15"/>
    <p:sldLayoutId id="214748427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D048F-B3B5-EC48-95CC-02C0C5809068}"/>
              </a:ext>
            </a:extLst>
          </p:cNvPr>
          <p:cNvSpPr>
            <a:spLocks noGrp="1"/>
          </p:cNvSpPr>
          <p:nvPr>
            <p:ph type="ctrTitle"/>
          </p:nvPr>
        </p:nvSpPr>
        <p:spPr/>
        <p:txBody>
          <a:bodyPr/>
          <a:lstStyle/>
          <a:p>
            <a:r>
              <a:rPr lang="en-US" sz="4000" dirty="0">
                <a:solidFill>
                  <a:schemeClr val="accent2">
                    <a:lumMod val="50000"/>
                  </a:schemeClr>
                </a:solidFill>
                <a:effectLst/>
                <a:latin typeface="Arial" panose="020B0604020202020204" pitchFamily="34" charset="0"/>
                <a:ea typeface="Calibri" panose="020F0502020204030204" pitchFamily="34" charset="0"/>
              </a:rPr>
              <a:t>Book machines, lessons learned</a:t>
            </a:r>
            <a:br>
              <a:rPr lang="en-US" sz="1800" dirty="0">
                <a:effectLst/>
                <a:latin typeface="Arial" panose="020B0604020202020204" pitchFamily="34" charset="0"/>
                <a:ea typeface="Calibri" panose="020F0502020204030204" pitchFamily="34" charset="0"/>
              </a:rPr>
            </a:br>
            <a:endParaRPr lang="en-US" dirty="0">
              <a:solidFill>
                <a:schemeClr val="tx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EE1AF65-D6F5-8F4B-A6A1-A6BD7377331F}"/>
              </a:ext>
            </a:extLst>
          </p:cNvPr>
          <p:cNvSpPr>
            <a:spLocks noGrp="1"/>
          </p:cNvSpPr>
          <p:nvPr>
            <p:ph type="subTitle" idx="1"/>
          </p:nvPr>
        </p:nvSpPr>
        <p:spPr/>
        <p:txBody>
          <a:bodyPr>
            <a:normAutofit/>
          </a:bodyPr>
          <a:lstStyle/>
          <a:p>
            <a:pPr algn="ctr"/>
            <a:r>
              <a:rPr lang="en-US" dirty="0">
                <a:solidFill>
                  <a:schemeClr val="accent2">
                    <a:lumMod val="75000"/>
                  </a:schemeClr>
                </a:solidFill>
                <a:latin typeface="Arial" panose="020B0604020202020204" pitchFamily="34" charset="0"/>
                <a:cs typeface="Arial" panose="020B0604020202020204" pitchFamily="34" charset="0"/>
              </a:rPr>
              <a:t>ODIN workday presentation March 20, 2024</a:t>
            </a:r>
          </a:p>
          <a:p>
            <a:pPr algn="ctr"/>
            <a:r>
              <a:rPr lang="en-US" dirty="0">
                <a:solidFill>
                  <a:schemeClr val="accent2">
                    <a:lumMod val="75000"/>
                  </a:schemeClr>
                </a:solidFill>
                <a:latin typeface="Arial" panose="020B0604020202020204" pitchFamily="34" charset="0"/>
                <a:cs typeface="Arial" panose="020B0604020202020204" pitchFamily="34" charset="0"/>
              </a:rPr>
              <a:t>Steve Hammel, Patron Services Director, North Dakota State Library</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91337" y="5050372"/>
            <a:ext cx="1978159" cy="1807628"/>
          </a:xfrm>
          <a:prstGeom prst="rect">
            <a:avLst/>
          </a:prstGeom>
        </p:spPr>
      </p:pic>
    </p:spTree>
    <p:extLst>
      <p:ext uri="{BB962C8B-B14F-4D97-AF65-F5344CB8AC3E}">
        <p14:creationId xmlns:p14="http://schemas.microsoft.com/office/powerpoint/2010/main" val="2404504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6B53-0B5F-4A5A-99BF-B9A3D0E74A7C}"/>
              </a:ext>
            </a:extLst>
          </p:cNvPr>
          <p:cNvSpPr>
            <a:spLocks noGrp="1"/>
          </p:cNvSpPr>
          <p:nvPr>
            <p:ph type="title"/>
          </p:nvPr>
        </p:nvSpPr>
        <p:spPr/>
        <p:txBody>
          <a:bodyPr/>
          <a:lstStyle/>
          <a:p>
            <a:r>
              <a:rPr lang="en-US" dirty="0">
                <a:solidFill>
                  <a:schemeClr val="accent2">
                    <a:lumMod val="50000"/>
                  </a:schemeClr>
                </a:solidFill>
                <a:latin typeface="Arial" panose="020B0604020202020204" pitchFamily="34" charset="0"/>
                <a:cs typeface="Arial" panose="020B0604020202020204" pitchFamily="34" charset="0"/>
              </a:rPr>
              <a:t>Is Toronto’s solution good or bad?</a:t>
            </a:r>
            <a:br>
              <a:rPr lang="en-US" dirty="0">
                <a:solidFill>
                  <a:schemeClr val="accent2">
                    <a:lumMod val="50000"/>
                  </a:schemeClr>
                </a:solidFill>
                <a:latin typeface="Arial" panose="020B0604020202020204" pitchFamily="34" charset="0"/>
                <a:cs typeface="Arial" panose="020B0604020202020204" pitchFamily="34" charset="0"/>
              </a:rPr>
            </a:br>
            <a:r>
              <a:rPr lang="en-US" dirty="0">
                <a:solidFill>
                  <a:schemeClr val="accent2">
                    <a:lumMod val="50000"/>
                  </a:schemeClr>
                </a:solidFill>
                <a:latin typeface="Arial" panose="020B0604020202020204" pitchFamily="34" charset="0"/>
                <a:cs typeface="Arial" panose="020B0604020202020204" pitchFamily="34" charset="0"/>
              </a:rPr>
              <a:t>It depends…</a:t>
            </a:r>
          </a:p>
        </p:txBody>
      </p:sp>
      <p:pic>
        <p:nvPicPr>
          <p:cNvPr id="4" name="Content Placeholder 3">
            <a:extLst>
              <a:ext uri="{FF2B5EF4-FFF2-40B4-BE49-F238E27FC236}">
                <a16:creationId xmlns:a16="http://schemas.microsoft.com/office/drawing/2014/main" id="{F0AE8055-2A6B-4164-822D-57788940BF7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77926" y="1930400"/>
            <a:ext cx="6766354" cy="4494476"/>
          </a:xfrm>
          <a:prstGeom prst="rect">
            <a:avLst/>
          </a:prstGeom>
        </p:spPr>
      </p:pic>
    </p:spTree>
    <p:extLst>
      <p:ext uri="{BB962C8B-B14F-4D97-AF65-F5344CB8AC3E}">
        <p14:creationId xmlns:p14="http://schemas.microsoft.com/office/powerpoint/2010/main" val="1359090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E2EB2D-4ED9-4D99-9D1C-3E6634E19D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3377" y="478465"/>
            <a:ext cx="7734759" cy="5799086"/>
          </a:xfrm>
          <a:prstGeom prst="rect">
            <a:avLst/>
          </a:prstGeom>
        </p:spPr>
      </p:pic>
    </p:spTree>
    <p:extLst>
      <p:ext uri="{BB962C8B-B14F-4D97-AF65-F5344CB8AC3E}">
        <p14:creationId xmlns:p14="http://schemas.microsoft.com/office/powerpoint/2010/main" val="3154882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6315D3-7DE8-43A3-8B98-77065E609B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2906" y="988828"/>
            <a:ext cx="8115570" cy="4561367"/>
          </a:xfrm>
          <a:prstGeom prst="rect">
            <a:avLst/>
          </a:prstGeom>
        </p:spPr>
      </p:pic>
    </p:spTree>
    <p:extLst>
      <p:ext uri="{BB962C8B-B14F-4D97-AF65-F5344CB8AC3E}">
        <p14:creationId xmlns:p14="http://schemas.microsoft.com/office/powerpoint/2010/main" val="127679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246D6-D01F-4114-A6B0-706A0E2BD5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106" y="956930"/>
            <a:ext cx="8947935" cy="5029199"/>
          </a:xfrm>
          <a:prstGeom prst="rect">
            <a:avLst/>
          </a:prstGeom>
        </p:spPr>
      </p:pic>
    </p:spTree>
    <p:extLst>
      <p:ext uri="{BB962C8B-B14F-4D97-AF65-F5344CB8AC3E}">
        <p14:creationId xmlns:p14="http://schemas.microsoft.com/office/powerpoint/2010/main" val="1976617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061F62-58E8-46D8-8429-11E9F843C5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3862" y="511134"/>
            <a:ext cx="5835732" cy="5835732"/>
          </a:xfrm>
          <a:prstGeom prst="rect">
            <a:avLst/>
          </a:prstGeom>
        </p:spPr>
      </p:pic>
    </p:spTree>
    <p:extLst>
      <p:ext uri="{BB962C8B-B14F-4D97-AF65-F5344CB8AC3E}">
        <p14:creationId xmlns:p14="http://schemas.microsoft.com/office/powerpoint/2010/main" val="3431347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AD4EC0-FB0A-4794-A1C4-87BA1899A8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1700" y="268266"/>
            <a:ext cx="6420633" cy="6420633"/>
          </a:xfrm>
          <a:prstGeom prst="rect">
            <a:avLst/>
          </a:prstGeom>
        </p:spPr>
      </p:pic>
    </p:spTree>
    <p:extLst>
      <p:ext uri="{BB962C8B-B14F-4D97-AF65-F5344CB8AC3E}">
        <p14:creationId xmlns:p14="http://schemas.microsoft.com/office/powerpoint/2010/main" val="94431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28CF-379D-40F7-B4B5-42B90077D85D}"/>
              </a:ext>
            </a:extLst>
          </p:cNvPr>
          <p:cNvSpPr>
            <a:spLocks noGrp="1"/>
          </p:cNvSpPr>
          <p:nvPr>
            <p:ph type="title"/>
          </p:nvPr>
        </p:nvSpPr>
        <p:spPr>
          <a:xfrm>
            <a:off x="677334" y="609600"/>
            <a:ext cx="8929804" cy="1320800"/>
          </a:xfrm>
        </p:spPr>
        <p:txBody>
          <a:bodyPr/>
          <a:lstStyle/>
          <a:p>
            <a:r>
              <a:rPr lang="en-US" dirty="0">
                <a:solidFill>
                  <a:schemeClr val="accent2">
                    <a:lumMod val="50000"/>
                  </a:schemeClr>
                </a:solidFill>
                <a:latin typeface="Arial" panose="020B0604020202020204" pitchFamily="34" charset="0"/>
                <a:cs typeface="Arial" panose="020B0604020202020204" pitchFamily="34" charset="0"/>
              </a:rPr>
              <a:t>What did the state library choose and why?</a:t>
            </a:r>
          </a:p>
        </p:txBody>
      </p:sp>
      <p:sp>
        <p:nvSpPr>
          <p:cNvPr id="3" name="Content Placeholder 2">
            <a:extLst>
              <a:ext uri="{FF2B5EF4-FFF2-40B4-BE49-F238E27FC236}">
                <a16:creationId xmlns:a16="http://schemas.microsoft.com/office/drawing/2014/main" id="{9A063CE3-C160-4780-9773-95AB1EBE08A9}"/>
              </a:ext>
            </a:extLst>
          </p:cNvPr>
          <p:cNvSpPr>
            <a:spLocks noGrp="1"/>
          </p:cNvSpPr>
          <p:nvPr>
            <p:ph idx="1"/>
          </p:nvPr>
        </p:nvSpPr>
        <p:spPr>
          <a:xfrm>
            <a:off x="677334" y="2160589"/>
            <a:ext cx="3716536" cy="3880773"/>
          </a:xfrm>
        </p:spPr>
        <p:txBody>
          <a:bodyPr/>
          <a:lstStyle/>
          <a:p>
            <a:pPr marL="0" indent="0">
              <a:buNone/>
            </a:pPr>
            <a:r>
              <a:rPr lang="en-US" b="1" dirty="0">
                <a:solidFill>
                  <a:schemeClr val="accent2">
                    <a:lumMod val="75000"/>
                  </a:schemeClr>
                </a:solidFill>
                <a:latin typeface="Arial" panose="020B0604020202020204" pitchFamily="34" charset="0"/>
                <a:cs typeface="Arial" panose="020B0604020202020204" pitchFamily="34" charset="0"/>
              </a:rPr>
              <a:t>THE AUTOLEND LIBRARY</a:t>
            </a:r>
          </a:p>
          <a:p>
            <a:pPr marL="0" indent="0">
              <a:buNone/>
            </a:pPr>
            <a:r>
              <a:rPr lang="en-US" dirty="0">
                <a:solidFill>
                  <a:schemeClr val="accent2">
                    <a:lumMod val="75000"/>
                  </a:schemeClr>
                </a:solidFill>
                <a:effectLst/>
                <a:latin typeface="Arial" panose="020B0604020202020204" pitchFamily="34" charset="0"/>
                <a:cs typeface="Arial" panose="020B0604020202020204" pitchFamily="34" charset="0"/>
              </a:rPr>
              <a:t>The first device to offer browse, hold, pickup, and return of the diverse materials that libraries need and patrons want. The </a:t>
            </a:r>
            <a:r>
              <a:rPr lang="en-US" dirty="0" err="1">
                <a:solidFill>
                  <a:schemeClr val="accent2">
                    <a:lumMod val="75000"/>
                  </a:schemeClr>
                </a:solidFill>
                <a:effectLst/>
                <a:latin typeface="Arial" panose="020B0604020202020204" pitchFamily="34" charset="0"/>
                <a:cs typeface="Arial" panose="020B0604020202020204" pitchFamily="34" charset="0"/>
              </a:rPr>
              <a:t>AutoLend</a:t>
            </a:r>
            <a:r>
              <a:rPr lang="en-US" dirty="0">
                <a:solidFill>
                  <a:schemeClr val="accent2">
                    <a:lumMod val="75000"/>
                  </a:schemeClr>
                </a:solidFill>
                <a:effectLst/>
                <a:latin typeface="Arial" panose="020B0604020202020204" pitchFamily="34" charset="0"/>
                <a:cs typeface="Arial" panose="020B0604020202020204" pitchFamily="34" charset="0"/>
              </a:rPr>
              <a:t> can handle the widest range of popular library material types and sizes in the smallest footprint of any product available.</a:t>
            </a:r>
          </a:p>
          <a:p>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D93E6DA-95B2-4858-8C7A-204DCA7265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3870" y="1930400"/>
            <a:ext cx="4260274" cy="4260274"/>
          </a:xfrm>
          <a:prstGeom prst="rect">
            <a:avLst/>
          </a:prstGeom>
        </p:spPr>
      </p:pic>
    </p:spTree>
    <p:extLst>
      <p:ext uri="{BB962C8B-B14F-4D97-AF65-F5344CB8AC3E}">
        <p14:creationId xmlns:p14="http://schemas.microsoft.com/office/powerpoint/2010/main" val="4262407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4B4A-FFA6-4FA7-92C3-4C508FDEED57}"/>
              </a:ext>
            </a:extLst>
          </p:cNvPr>
          <p:cNvSpPr>
            <a:spLocks noGrp="1"/>
          </p:cNvSpPr>
          <p:nvPr>
            <p:ph type="title"/>
          </p:nvPr>
        </p:nvSpPr>
        <p:spPr>
          <a:xfrm>
            <a:off x="677334" y="609600"/>
            <a:ext cx="8989180" cy="1320800"/>
          </a:xfrm>
        </p:spPr>
        <p:txBody>
          <a:bodyPr/>
          <a:lstStyle/>
          <a:p>
            <a:r>
              <a:rPr lang="en-US" dirty="0">
                <a:solidFill>
                  <a:schemeClr val="accent2">
                    <a:lumMod val="50000"/>
                  </a:schemeClr>
                </a:solidFill>
                <a:latin typeface="Arial" panose="020B0604020202020204" pitchFamily="34" charset="0"/>
                <a:cs typeface="Arial" panose="020B0604020202020204" pitchFamily="34" charset="0"/>
              </a:rPr>
              <a:t>What did the state library choose and why?</a:t>
            </a:r>
            <a:endParaRPr lang="en-US" dirty="0"/>
          </a:p>
        </p:txBody>
      </p:sp>
      <p:sp>
        <p:nvSpPr>
          <p:cNvPr id="3" name="Content Placeholder 2">
            <a:extLst>
              <a:ext uri="{FF2B5EF4-FFF2-40B4-BE49-F238E27FC236}">
                <a16:creationId xmlns:a16="http://schemas.microsoft.com/office/drawing/2014/main" id="{10A24655-C89A-44F9-AE8D-D06A63A80A16}"/>
              </a:ext>
            </a:extLst>
          </p:cNvPr>
          <p:cNvSpPr>
            <a:spLocks noGrp="1"/>
          </p:cNvSpPr>
          <p:nvPr>
            <p:ph idx="1"/>
          </p:nvPr>
        </p:nvSpPr>
        <p:spPr>
          <a:xfrm>
            <a:off x="677333" y="2160589"/>
            <a:ext cx="8880025" cy="3880773"/>
          </a:xfrm>
        </p:spPr>
        <p:txBody>
          <a:bodyPr>
            <a:normAutofit/>
          </a:bodyPr>
          <a:lstStyle/>
          <a:p>
            <a:r>
              <a:rPr lang="en-US"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a:t>
            </a:r>
            <a:r>
              <a:rPr lang="en-US" sz="18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he </a:t>
            </a:r>
            <a:r>
              <a:rPr lang="en-US" dirty="0" err="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Autolend</a:t>
            </a:r>
            <a:r>
              <a:rPr lang="en-US" sz="1800" dirty="0">
                <a:solidFill>
                  <a:schemeClr val="accent2">
                    <a:lumMod val="75000"/>
                  </a:schemeClr>
                </a:solidFill>
                <a:effectLst/>
                <a:latin typeface="Arial" panose="020B0604020202020204" pitchFamily="34" charset="0"/>
                <a:ea typeface="Calibri" panose="020F0502020204030204" pitchFamily="34" charset="0"/>
                <a:cs typeface="Arial" panose="020B0604020202020204" pitchFamily="34" charset="0"/>
              </a:rPr>
              <a:t> machine was chosen primarily because it could act as a standalone without regular staff intervention. It provides both checkout and return.</a:t>
            </a:r>
          </a:p>
          <a:p>
            <a:r>
              <a:rPr lang="en-US" dirty="0">
                <a:solidFill>
                  <a:schemeClr val="accent2">
                    <a:lumMod val="75000"/>
                  </a:schemeClr>
                </a:solidFill>
                <a:latin typeface="Arial" panose="020B0604020202020204" pitchFamily="34" charset="0"/>
                <a:cs typeface="Arial" panose="020B0604020202020204" pitchFamily="34" charset="0"/>
              </a:rPr>
              <a:t>The machine was purchased mainly because of the smaller footprint and also because we thought initially it would hold more items. </a:t>
            </a:r>
          </a:p>
          <a:p>
            <a:r>
              <a:rPr lang="en-US" dirty="0">
                <a:solidFill>
                  <a:schemeClr val="accent2">
                    <a:lumMod val="75000"/>
                  </a:schemeClr>
                </a:solidFill>
                <a:latin typeface="Arial" panose="020B0604020202020204" pitchFamily="34" charset="0"/>
                <a:cs typeface="Arial" panose="020B0604020202020204" pitchFamily="34" charset="0"/>
              </a:rPr>
              <a:t>Collection items can include Hardcover, Children’s Picture Books, Juvenile, Paperback, Audiobooks, DVDs, Video Games, </a:t>
            </a:r>
            <a:r>
              <a:rPr lang="en-US" dirty="0" err="1">
                <a:solidFill>
                  <a:schemeClr val="accent2">
                    <a:lumMod val="75000"/>
                  </a:schemeClr>
                </a:solidFill>
                <a:latin typeface="Arial" panose="020B0604020202020204" pitchFamily="34" charset="0"/>
                <a:cs typeface="Arial" panose="020B0604020202020204" pitchFamily="34" charset="0"/>
              </a:rPr>
              <a:t>Wifi</a:t>
            </a:r>
            <a:r>
              <a:rPr lang="en-US" dirty="0">
                <a:solidFill>
                  <a:schemeClr val="accent2">
                    <a:lumMod val="75000"/>
                  </a:schemeClr>
                </a:solidFill>
                <a:latin typeface="Arial" panose="020B0604020202020204" pitchFamily="34" charset="0"/>
                <a:cs typeface="Arial" panose="020B0604020202020204" pitchFamily="34" charset="0"/>
              </a:rPr>
              <a:t> </a:t>
            </a:r>
            <a:r>
              <a:rPr lang="en-US" dirty="0" err="1">
                <a:solidFill>
                  <a:schemeClr val="accent2">
                    <a:lumMod val="75000"/>
                  </a:schemeClr>
                </a:solidFill>
                <a:latin typeface="Arial" panose="020B0604020202020204" pitchFamily="34" charset="0"/>
                <a:cs typeface="Arial" panose="020B0604020202020204" pitchFamily="34" charset="0"/>
              </a:rPr>
              <a:t>HotSpots</a:t>
            </a:r>
            <a:r>
              <a:rPr lang="en-US" dirty="0">
                <a:solidFill>
                  <a:schemeClr val="accent2">
                    <a:lumMod val="75000"/>
                  </a:schemeClr>
                </a:solidFill>
                <a:latin typeface="Arial" panose="020B0604020202020204" pitchFamily="34" charset="0"/>
                <a:cs typeface="Arial" panose="020B0604020202020204" pitchFamily="34" charset="0"/>
              </a:rPr>
              <a:t>, Tablets or small laptops.</a:t>
            </a:r>
          </a:p>
          <a:p>
            <a:r>
              <a:rPr lang="en-US" dirty="0">
                <a:solidFill>
                  <a:schemeClr val="accent2">
                    <a:lumMod val="75000"/>
                  </a:schemeClr>
                </a:solidFill>
                <a:latin typeface="Arial" panose="020B0604020202020204" pitchFamily="34" charset="0"/>
                <a:cs typeface="Arial" panose="020B0604020202020204" pitchFamily="34" charset="0"/>
              </a:rPr>
              <a:t>Product Features: Integrates with all ILS’s via SIP2, Works with Barcode and RFID, Standard 120 Volt power and RJ45 Data Line Jack, UL Rated, Powder Coated Sturdy steel construction, Hi-Res 19″ </a:t>
            </a:r>
            <a:r>
              <a:rPr lang="en-US" dirty="0" err="1">
                <a:solidFill>
                  <a:schemeClr val="accent2">
                    <a:lumMod val="75000"/>
                  </a:schemeClr>
                </a:solidFill>
                <a:latin typeface="Arial" panose="020B0604020202020204" pitchFamily="34" charset="0"/>
                <a:cs typeface="Arial" panose="020B0604020202020204" pitchFamily="34" charset="0"/>
              </a:rPr>
              <a:t>TouchScreen</a:t>
            </a:r>
            <a:r>
              <a:rPr lang="en-US" dirty="0">
                <a:solidFill>
                  <a:schemeClr val="accent2">
                    <a:lumMod val="75000"/>
                  </a:schemeClr>
                </a:solidFill>
                <a:latin typeface="Arial" panose="020B0604020202020204" pitchFamily="34" charset="0"/>
                <a:cs typeface="Arial" panose="020B0604020202020204" pitchFamily="34" charset="0"/>
              </a:rPr>
              <a:t>, Custom Screen Interaction Branding, Custom Wraps Included, Made &amp; Serviced in the USA</a:t>
            </a:r>
          </a:p>
          <a:p>
            <a:endParaRPr lang="en-US" dirty="0">
              <a:solidFill>
                <a:schemeClr val="accent2">
                  <a:lumMod val="75000"/>
                </a:schemeClr>
              </a:solidFill>
              <a:latin typeface="Arial" panose="020B0604020202020204" pitchFamily="34" charset="0"/>
              <a:cs typeface="Arial" panose="020B0604020202020204" pitchFamily="34" charset="0"/>
            </a:endParaRPr>
          </a:p>
          <a:p>
            <a:endParaRPr lang="en-US" dirty="0">
              <a:solidFill>
                <a:schemeClr val="accent2">
                  <a:lumMod val="75000"/>
                </a:schemeClr>
              </a:solidFill>
              <a:latin typeface="Arial" panose="020B0604020202020204" pitchFamily="34" charset="0"/>
              <a:cs typeface="Arial" panose="020B0604020202020204" pitchFamily="34" charset="0"/>
            </a:endParaRPr>
          </a:p>
          <a:p>
            <a:endParaRPr lang="en-US" dirty="0">
              <a:solidFill>
                <a:schemeClr val="accent2">
                  <a:lumMod val="75000"/>
                </a:schemeClr>
              </a:solidFill>
              <a:latin typeface="Arial" panose="020B0604020202020204" pitchFamily="34" charset="0"/>
              <a:cs typeface="Arial" panose="020B0604020202020204" pitchFamily="34" charset="0"/>
            </a:endParaRPr>
          </a:p>
          <a:p>
            <a:endParaRPr lang="en-US" dirty="0">
              <a:solidFill>
                <a:schemeClr val="accent2">
                  <a:lumMod val="75000"/>
                </a:schemeClr>
              </a:solidFill>
              <a:latin typeface="Arial" panose="020B0604020202020204" pitchFamily="34" charset="0"/>
              <a:cs typeface="Arial" panose="020B0604020202020204" pitchFamily="34" charset="0"/>
            </a:endParaRPr>
          </a:p>
          <a:p>
            <a:endParaRPr lang="en-US"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691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indoor, wall, stove&#10;&#10;Description automatically generated">
            <a:extLst>
              <a:ext uri="{FF2B5EF4-FFF2-40B4-BE49-F238E27FC236}">
                <a16:creationId xmlns:a16="http://schemas.microsoft.com/office/drawing/2014/main" id="{83902831-AFC0-463A-8656-37BBE7F411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97115" y="1540393"/>
            <a:ext cx="5112891" cy="3398619"/>
          </a:xfrm>
          <a:prstGeom prst="rect">
            <a:avLst/>
          </a:prstGeom>
        </p:spPr>
      </p:pic>
      <p:pic>
        <p:nvPicPr>
          <p:cNvPr id="21" name="Content Placeholder 20">
            <a:extLst>
              <a:ext uri="{FF2B5EF4-FFF2-40B4-BE49-F238E27FC236}">
                <a16:creationId xmlns:a16="http://schemas.microsoft.com/office/drawing/2014/main" id="{6DFC93D2-6F01-4848-81FB-9655E4F9D1B7}"/>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734717" y="683257"/>
            <a:ext cx="3839216" cy="5112891"/>
          </a:xfrm>
          <a:prstGeom prst="rect">
            <a:avLst/>
          </a:prstGeom>
        </p:spPr>
      </p:pic>
    </p:spTree>
    <p:extLst>
      <p:ext uri="{BB962C8B-B14F-4D97-AF65-F5344CB8AC3E}">
        <p14:creationId xmlns:p14="http://schemas.microsoft.com/office/powerpoint/2010/main" val="185576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wall, indoor, white&#10;&#10;Description automatically generated">
            <a:extLst>
              <a:ext uri="{FF2B5EF4-FFF2-40B4-BE49-F238E27FC236}">
                <a16:creationId xmlns:a16="http://schemas.microsoft.com/office/drawing/2014/main" id="{C664EBAA-E2FD-4082-99DF-4A7D75BE7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554393" y="1528740"/>
            <a:ext cx="5365997" cy="4024498"/>
          </a:xfrm>
          <a:prstGeom prst="rect">
            <a:avLst/>
          </a:prstGeom>
        </p:spPr>
      </p:pic>
      <p:pic>
        <p:nvPicPr>
          <p:cNvPr id="10" name="Picture 9" descr="A picture containing text, wall, indoor&#10;&#10;Description automatically generated">
            <a:extLst>
              <a:ext uri="{FF2B5EF4-FFF2-40B4-BE49-F238E27FC236}">
                <a16:creationId xmlns:a16="http://schemas.microsoft.com/office/drawing/2014/main" id="{310CA50F-9F1D-4CD8-B038-750E1082B5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106540" y="1934192"/>
            <a:ext cx="5362856" cy="3210451"/>
          </a:xfrm>
          <a:prstGeom prst="rect">
            <a:avLst/>
          </a:prstGeom>
        </p:spPr>
      </p:pic>
    </p:spTree>
    <p:extLst>
      <p:ext uri="{BB962C8B-B14F-4D97-AF65-F5344CB8AC3E}">
        <p14:creationId xmlns:p14="http://schemas.microsoft.com/office/powerpoint/2010/main" val="140609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3FE2E-9331-485A-A58C-BDBB38F2DB36}"/>
              </a:ext>
            </a:extLst>
          </p:cNvPr>
          <p:cNvSpPr>
            <a:spLocks noGrp="1"/>
          </p:cNvSpPr>
          <p:nvPr>
            <p:ph type="title"/>
          </p:nvPr>
        </p:nvSpPr>
        <p:spPr/>
        <p:txBody>
          <a:bodyPr/>
          <a:lstStyle/>
          <a:p>
            <a:r>
              <a:rPr lang="en-US" dirty="0">
                <a:solidFill>
                  <a:schemeClr val="accent2">
                    <a:lumMod val="50000"/>
                  </a:schemeClr>
                </a:solidFill>
                <a:latin typeface="Arial" panose="020B0604020202020204" pitchFamily="34" charset="0"/>
                <a:cs typeface="Arial" panose="020B0604020202020204" pitchFamily="34" charset="0"/>
              </a:rPr>
              <a:t>What was this project all about?</a:t>
            </a:r>
          </a:p>
        </p:txBody>
      </p:sp>
      <p:sp>
        <p:nvSpPr>
          <p:cNvPr id="3" name="Content Placeholder 2">
            <a:extLst>
              <a:ext uri="{FF2B5EF4-FFF2-40B4-BE49-F238E27FC236}">
                <a16:creationId xmlns:a16="http://schemas.microsoft.com/office/drawing/2014/main" id="{5D9C02C3-3896-4C2D-9A1A-D3DE00EB37E8}"/>
              </a:ext>
            </a:extLst>
          </p:cNvPr>
          <p:cNvSpPr>
            <a:spLocks noGrp="1"/>
          </p:cNvSpPr>
          <p:nvPr>
            <p:ph idx="1"/>
          </p:nvPr>
        </p:nvSpPr>
        <p:spPr/>
        <p:txBody>
          <a:bodyPr/>
          <a:lstStyle/>
          <a:p>
            <a:r>
              <a:rPr lang="en-US" dirty="0">
                <a:solidFill>
                  <a:schemeClr val="accent2">
                    <a:lumMod val="75000"/>
                  </a:schemeClr>
                </a:solidFill>
                <a:latin typeface="Arial" panose="020B0604020202020204" pitchFamily="34" charset="0"/>
                <a:cs typeface="Arial" panose="020B0604020202020204" pitchFamily="34" charset="0"/>
              </a:rPr>
              <a:t>The State Library purchased 10 book vending machines to place in communities around the state that don’t have easy access to a local public library.</a:t>
            </a:r>
          </a:p>
          <a:p>
            <a:pPr marL="0" indent="0">
              <a:buNone/>
            </a:pPr>
            <a:endParaRPr lang="en-US" dirty="0">
              <a:solidFill>
                <a:schemeClr val="accent2">
                  <a:lumMod val="75000"/>
                </a:schemeClr>
              </a:solidFill>
              <a:latin typeface="Arial" panose="020B0604020202020204" pitchFamily="34" charset="0"/>
              <a:cs typeface="Arial" panose="020B0604020202020204" pitchFamily="34" charset="0"/>
            </a:endParaRPr>
          </a:p>
          <a:p>
            <a:r>
              <a:rPr lang="en-US" dirty="0">
                <a:solidFill>
                  <a:schemeClr val="accent2">
                    <a:lumMod val="75000"/>
                  </a:schemeClr>
                </a:solidFill>
                <a:latin typeface="Arial" panose="020B0604020202020204" pitchFamily="34" charset="0"/>
                <a:cs typeface="Arial" panose="020B0604020202020204" pitchFamily="34" charset="0"/>
              </a:rPr>
              <a:t>North Dakota is the first state to deploy book vending machines on the statewide level. </a:t>
            </a:r>
          </a:p>
          <a:p>
            <a:endParaRPr lang="en-US" dirty="0">
              <a:solidFill>
                <a:schemeClr val="accent2">
                  <a:lumMod val="75000"/>
                </a:schemeClr>
              </a:solidFill>
              <a:latin typeface="Arial" panose="020B0604020202020204" pitchFamily="34" charset="0"/>
              <a:cs typeface="Arial" panose="020B0604020202020204" pitchFamily="34" charset="0"/>
            </a:endParaRPr>
          </a:p>
          <a:p>
            <a:r>
              <a:rPr lang="en-US" dirty="0">
                <a:solidFill>
                  <a:schemeClr val="accent2">
                    <a:lumMod val="75000"/>
                  </a:schemeClr>
                </a:solidFill>
                <a:latin typeface="Arial" panose="020B0604020202020204" pitchFamily="34" charset="0"/>
                <a:cs typeface="Arial" panose="020B0604020202020204" pitchFamily="34" charset="0"/>
              </a:rPr>
              <a:t>In January of 2023, installation of the machines began.  This is where I come into the story.  It was a cold and </a:t>
            </a:r>
            <a:r>
              <a:rPr lang="en-US">
                <a:solidFill>
                  <a:schemeClr val="accent2">
                    <a:lumMod val="75000"/>
                  </a:schemeClr>
                </a:solidFill>
                <a:latin typeface="Arial" panose="020B0604020202020204" pitchFamily="34" charset="0"/>
                <a:cs typeface="Arial" panose="020B0604020202020204" pitchFamily="34" charset="0"/>
              </a:rPr>
              <a:t>snowy Monday…</a:t>
            </a:r>
            <a:endParaRPr lang="en-US" dirty="0">
              <a:solidFill>
                <a:schemeClr val="accent2">
                  <a:lumMod val="75000"/>
                </a:schemeClr>
              </a:solidFill>
              <a:latin typeface="Arial" panose="020B0604020202020204" pitchFamily="34" charset="0"/>
              <a:cs typeface="Arial" panose="020B0604020202020204" pitchFamily="34" charset="0"/>
            </a:endParaRPr>
          </a:p>
          <a:p>
            <a:endParaRPr lang="en-US"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623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wall, indoor&#10;&#10;Description automatically generated">
            <a:extLst>
              <a:ext uri="{FF2B5EF4-FFF2-40B4-BE49-F238E27FC236}">
                <a16:creationId xmlns:a16="http://schemas.microsoft.com/office/drawing/2014/main" id="{F3627D76-C926-447B-BD74-3BEB0B35F79B}"/>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rot="5400000">
            <a:off x="219068" y="1606435"/>
            <a:ext cx="5072510" cy="3802825"/>
          </a:xfrm>
        </p:spPr>
      </p:pic>
      <p:pic>
        <p:nvPicPr>
          <p:cNvPr id="7" name="Picture 6" descr="A picture containing text, wall&#10;&#10;Description automatically generated">
            <a:extLst>
              <a:ext uri="{FF2B5EF4-FFF2-40B4-BE49-F238E27FC236}">
                <a16:creationId xmlns:a16="http://schemas.microsoft.com/office/drawing/2014/main" id="{12F8EC00-4231-4334-9682-CB815A0F68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707370" y="1605397"/>
            <a:ext cx="5070433" cy="3802825"/>
          </a:xfrm>
          <a:prstGeom prst="rect">
            <a:avLst/>
          </a:prstGeom>
        </p:spPr>
      </p:pic>
    </p:spTree>
    <p:extLst>
      <p:ext uri="{BB962C8B-B14F-4D97-AF65-F5344CB8AC3E}">
        <p14:creationId xmlns:p14="http://schemas.microsoft.com/office/powerpoint/2010/main" val="2996682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oven, computer&#10;&#10;Description automatically generated">
            <a:extLst>
              <a:ext uri="{FF2B5EF4-FFF2-40B4-BE49-F238E27FC236}">
                <a16:creationId xmlns:a16="http://schemas.microsoft.com/office/drawing/2014/main" id="{848C7D93-C531-4531-BD08-813DC83127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056409" y="866440"/>
            <a:ext cx="6728826" cy="5066410"/>
          </a:xfrm>
          <a:prstGeom prst="rect">
            <a:avLst/>
          </a:prstGeom>
        </p:spPr>
      </p:pic>
    </p:spTree>
    <p:extLst>
      <p:ext uri="{BB962C8B-B14F-4D97-AF65-F5344CB8AC3E}">
        <p14:creationId xmlns:p14="http://schemas.microsoft.com/office/powerpoint/2010/main" val="2975479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icture containing indoor, open, computer&#10;&#10;Description automatically generated">
            <a:extLst>
              <a:ext uri="{FF2B5EF4-FFF2-40B4-BE49-F238E27FC236}">
                <a16:creationId xmlns:a16="http://schemas.microsoft.com/office/drawing/2014/main" id="{93AF91DB-934F-41A2-BC21-A87551186C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04788" y="74214"/>
            <a:ext cx="6125228" cy="6709572"/>
          </a:xfrm>
          <a:custGeom>
            <a:avLst/>
            <a:gdLst/>
            <a:ahLst/>
            <a:cxnLst/>
            <a:rect l="l" t="t" r="r" b="b"/>
            <a:pathLst>
              <a:path w="2995100" h="3280831">
                <a:moveTo>
                  <a:pt x="402071" y="0"/>
                </a:moveTo>
                <a:lnTo>
                  <a:pt x="2995100" y="0"/>
                </a:lnTo>
                <a:lnTo>
                  <a:pt x="2995100" y="3280831"/>
                </a:lnTo>
                <a:lnTo>
                  <a:pt x="0" y="3280831"/>
                </a:lnTo>
                <a:lnTo>
                  <a:pt x="0" y="402071"/>
                </a:lnTo>
                <a:close/>
              </a:path>
            </a:pathLst>
          </a:custGeom>
        </p:spPr>
      </p:pic>
    </p:spTree>
    <p:extLst>
      <p:ext uri="{BB962C8B-B14F-4D97-AF65-F5344CB8AC3E}">
        <p14:creationId xmlns:p14="http://schemas.microsoft.com/office/powerpoint/2010/main" val="297166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CEE2-3F2E-4DA0-882A-1E3971E033B8}"/>
              </a:ext>
            </a:extLst>
          </p:cNvPr>
          <p:cNvSpPr>
            <a:spLocks noGrp="1"/>
          </p:cNvSpPr>
          <p:nvPr>
            <p:ph type="title"/>
          </p:nvPr>
        </p:nvSpPr>
        <p:spPr/>
        <p:txBody>
          <a:bodyPr/>
          <a:lstStyle/>
          <a:p>
            <a:r>
              <a:rPr lang="en-US" dirty="0">
                <a:solidFill>
                  <a:schemeClr val="accent2">
                    <a:lumMod val="50000"/>
                  </a:schemeClr>
                </a:solidFill>
                <a:latin typeface="Arial" panose="020B0604020202020204" pitchFamily="34" charset="0"/>
                <a:cs typeface="Arial" panose="020B0604020202020204" pitchFamily="34" charset="0"/>
              </a:rPr>
              <a:t>So, what does it cost?</a:t>
            </a:r>
            <a:br>
              <a:rPr lang="en-US" dirty="0">
                <a:solidFill>
                  <a:schemeClr val="accent2">
                    <a:lumMod val="50000"/>
                  </a:schemeClr>
                </a:solidFill>
                <a:latin typeface="Arial" panose="020B0604020202020204" pitchFamily="34" charset="0"/>
                <a:cs typeface="Arial" panose="020B0604020202020204" pitchFamily="34" charset="0"/>
              </a:rPr>
            </a:br>
            <a:r>
              <a:rPr lang="en-US" dirty="0">
                <a:solidFill>
                  <a:schemeClr val="accent2">
                    <a:lumMod val="50000"/>
                  </a:schemeClr>
                </a:solidFill>
                <a:latin typeface="Arial" panose="020B0604020202020204" pitchFamily="34" charset="0"/>
                <a:cs typeface="Arial" panose="020B0604020202020204" pitchFamily="34" charset="0"/>
              </a:rPr>
              <a:t>And how did we pay for it?</a:t>
            </a:r>
          </a:p>
        </p:txBody>
      </p:sp>
      <p:sp>
        <p:nvSpPr>
          <p:cNvPr id="3" name="Content Placeholder 2">
            <a:extLst>
              <a:ext uri="{FF2B5EF4-FFF2-40B4-BE49-F238E27FC236}">
                <a16:creationId xmlns:a16="http://schemas.microsoft.com/office/drawing/2014/main" id="{EAF3FC8B-4151-4E39-9D5E-1813E74F9EE7}"/>
              </a:ext>
            </a:extLst>
          </p:cNvPr>
          <p:cNvSpPr>
            <a:spLocks noGrp="1"/>
          </p:cNvSpPr>
          <p:nvPr>
            <p:ph idx="1"/>
          </p:nvPr>
        </p:nvSpPr>
        <p:spPr/>
        <p:txBody>
          <a:bodyPr/>
          <a:lstStyle/>
          <a:p>
            <a:r>
              <a:rPr lang="en-US" dirty="0">
                <a:solidFill>
                  <a:schemeClr val="accent2">
                    <a:lumMod val="75000"/>
                  </a:schemeClr>
                </a:solidFill>
                <a:latin typeface="Arial" panose="020B0604020202020204" pitchFamily="34" charset="0"/>
                <a:cs typeface="Arial" panose="020B0604020202020204" pitchFamily="34" charset="0"/>
              </a:rPr>
              <a:t>Each machine was about $75,000</a:t>
            </a:r>
          </a:p>
          <a:p>
            <a:r>
              <a:rPr lang="en-US" dirty="0">
                <a:solidFill>
                  <a:schemeClr val="accent2">
                    <a:lumMod val="75000"/>
                  </a:schemeClr>
                </a:solidFill>
                <a:latin typeface="Arial" panose="020B0604020202020204" pitchFamily="34" charset="0"/>
                <a:cs typeface="Arial" panose="020B0604020202020204" pitchFamily="34" charset="0"/>
              </a:rPr>
              <a:t>Total for ten machines with maintenance contract $759,400</a:t>
            </a:r>
          </a:p>
          <a:p>
            <a:r>
              <a:rPr lang="en-US" dirty="0">
                <a:solidFill>
                  <a:schemeClr val="accent2">
                    <a:lumMod val="75000"/>
                  </a:schemeClr>
                </a:solidFill>
                <a:latin typeface="Arial" panose="020B0604020202020204" pitchFamily="34" charset="0"/>
                <a:cs typeface="Arial" panose="020B0604020202020204" pitchFamily="34" charset="0"/>
              </a:rPr>
              <a:t>Add an additional $140,000 for new books</a:t>
            </a:r>
          </a:p>
          <a:p>
            <a:r>
              <a:rPr lang="en-US" dirty="0">
                <a:solidFill>
                  <a:schemeClr val="accent2">
                    <a:lumMod val="75000"/>
                  </a:schemeClr>
                </a:solidFill>
                <a:latin typeface="Arial" panose="020B0604020202020204" pitchFamily="34" charset="0"/>
                <a:cs typeface="Arial" panose="020B0604020202020204" pitchFamily="34" charset="0"/>
              </a:rPr>
              <a:t>Total project $ 901,863</a:t>
            </a:r>
          </a:p>
          <a:p>
            <a:endParaRPr lang="en-US" dirty="0">
              <a:solidFill>
                <a:schemeClr val="accent2">
                  <a:lumMod val="75000"/>
                </a:schemeClr>
              </a:solidFill>
              <a:latin typeface="Arial" panose="020B0604020202020204" pitchFamily="34" charset="0"/>
              <a:cs typeface="Arial" panose="020B0604020202020204" pitchFamily="34" charset="0"/>
            </a:endParaRPr>
          </a:p>
          <a:p>
            <a:r>
              <a:rPr lang="en-US" dirty="0">
                <a:solidFill>
                  <a:schemeClr val="accent2">
                    <a:lumMod val="75000"/>
                  </a:schemeClr>
                </a:solidFill>
                <a:latin typeface="Arial" panose="020B0604020202020204" pitchFamily="34" charset="0"/>
                <a:cs typeface="Arial" panose="020B0604020202020204" pitchFamily="34" charset="0"/>
              </a:rPr>
              <a:t>The project was paid for by American Rescue Plan Act (ARPA) dollars from the Institute of Museum and Library Services (IMLS)</a:t>
            </a:r>
          </a:p>
        </p:txBody>
      </p:sp>
    </p:spTree>
    <p:extLst>
      <p:ext uri="{BB962C8B-B14F-4D97-AF65-F5344CB8AC3E}">
        <p14:creationId xmlns:p14="http://schemas.microsoft.com/office/powerpoint/2010/main" val="3873702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E958-07E5-45C1-927F-59CDA4C3032A}"/>
              </a:ext>
            </a:extLst>
          </p:cNvPr>
          <p:cNvSpPr>
            <a:spLocks noGrp="1"/>
          </p:cNvSpPr>
          <p:nvPr>
            <p:ph type="title"/>
          </p:nvPr>
        </p:nvSpPr>
        <p:spPr/>
        <p:txBody>
          <a:bodyPr/>
          <a:lstStyle/>
          <a:p>
            <a:r>
              <a:rPr lang="en-US" dirty="0">
                <a:solidFill>
                  <a:schemeClr val="accent2">
                    <a:lumMod val="50000"/>
                  </a:schemeClr>
                </a:solidFill>
                <a:latin typeface="Arial" panose="020B0604020202020204" pitchFamily="34" charset="0"/>
                <a:cs typeface="Arial" panose="020B0604020202020204" pitchFamily="34" charset="0"/>
              </a:rPr>
              <a:t>First delivery of books</a:t>
            </a:r>
            <a:br>
              <a:rPr lang="en-US" dirty="0">
                <a:solidFill>
                  <a:schemeClr val="accent2">
                    <a:lumMod val="50000"/>
                  </a:schemeClr>
                </a:solidFill>
                <a:latin typeface="Arial" panose="020B0604020202020204" pitchFamily="34" charset="0"/>
                <a:cs typeface="Arial" panose="020B0604020202020204" pitchFamily="34" charset="0"/>
              </a:rPr>
            </a:br>
            <a:r>
              <a:rPr lang="en-US" dirty="0">
                <a:solidFill>
                  <a:schemeClr val="accent2">
                    <a:lumMod val="50000"/>
                  </a:schemeClr>
                </a:solidFill>
                <a:latin typeface="Arial" panose="020B0604020202020204" pitchFamily="34" charset="0"/>
                <a:cs typeface="Arial" panose="020B0604020202020204" pitchFamily="34" charset="0"/>
              </a:rPr>
              <a:t>Did you know 4000 books weighs 2 tons?</a:t>
            </a:r>
          </a:p>
        </p:txBody>
      </p:sp>
      <p:pic>
        <p:nvPicPr>
          <p:cNvPr id="4" name="Content Placeholder 3">
            <a:extLst>
              <a:ext uri="{FF2B5EF4-FFF2-40B4-BE49-F238E27FC236}">
                <a16:creationId xmlns:a16="http://schemas.microsoft.com/office/drawing/2014/main" id="{7C2023B0-9D54-43BA-9898-939BE8DB303C}"/>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77333" y="2693097"/>
            <a:ext cx="4127025" cy="2965284"/>
          </a:xfrm>
          <a:prstGeom prst="rect">
            <a:avLst/>
          </a:prstGeom>
        </p:spPr>
      </p:pic>
      <p:pic>
        <p:nvPicPr>
          <p:cNvPr id="5" name="Picture 4">
            <a:extLst>
              <a:ext uri="{FF2B5EF4-FFF2-40B4-BE49-F238E27FC236}">
                <a16:creationId xmlns:a16="http://schemas.microsoft.com/office/drawing/2014/main" id="{7D598E58-D8A8-4BF6-A963-236B35AA05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3785" y="2693096"/>
            <a:ext cx="4130217" cy="2965283"/>
          </a:xfrm>
          <a:prstGeom prst="rect">
            <a:avLst/>
          </a:prstGeom>
        </p:spPr>
      </p:pic>
    </p:spTree>
    <p:extLst>
      <p:ext uri="{BB962C8B-B14F-4D97-AF65-F5344CB8AC3E}">
        <p14:creationId xmlns:p14="http://schemas.microsoft.com/office/powerpoint/2010/main" val="1395031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9DDF6-8673-4CB1-8161-CE7FDEEB2ED9}"/>
              </a:ext>
            </a:extLst>
          </p:cNvPr>
          <p:cNvSpPr>
            <a:spLocks noGrp="1"/>
          </p:cNvSpPr>
          <p:nvPr>
            <p:ph type="title"/>
          </p:nvPr>
        </p:nvSpPr>
        <p:spPr/>
        <p:txBody>
          <a:bodyPr/>
          <a:lstStyle/>
          <a:p>
            <a:r>
              <a:rPr lang="en-US" dirty="0">
                <a:solidFill>
                  <a:schemeClr val="accent2">
                    <a:lumMod val="50000"/>
                  </a:schemeClr>
                </a:solidFill>
                <a:latin typeface="Arial" panose="020B0604020202020204" pitchFamily="34" charset="0"/>
                <a:cs typeface="Arial" panose="020B0604020202020204" pitchFamily="34" charset="0"/>
              </a:rPr>
              <a:t>Initial machine materials load</a:t>
            </a:r>
          </a:p>
        </p:txBody>
      </p:sp>
      <p:sp>
        <p:nvSpPr>
          <p:cNvPr id="3" name="Content Placeholder 2">
            <a:extLst>
              <a:ext uri="{FF2B5EF4-FFF2-40B4-BE49-F238E27FC236}">
                <a16:creationId xmlns:a16="http://schemas.microsoft.com/office/drawing/2014/main" id="{E51B1415-353F-4CF7-BEC9-E5FCC97CB671}"/>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Machines hold 228 items.  We load 225.</a:t>
            </a:r>
          </a:p>
          <a:p>
            <a:r>
              <a:rPr lang="en-US" dirty="0">
                <a:latin typeface="Arial" panose="020B0604020202020204" pitchFamily="34" charset="0"/>
                <a:cs typeface="Arial" panose="020B0604020202020204" pitchFamily="34" charset="0"/>
              </a:rPr>
              <a:t>This includes 100 adult fiction and 50 adult nonfiction; 25 each of young adult, juvenile, and picture books. </a:t>
            </a:r>
          </a:p>
          <a:p>
            <a:r>
              <a:rPr lang="en-US" dirty="0">
                <a:latin typeface="Arial" panose="020B0604020202020204" pitchFamily="34" charset="0"/>
                <a:cs typeface="Arial" panose="020B0604020202020204" pitchFamily="34" charset="0"/>
              </a:rPr>
              <a:t>The adult books were “opening day” selections – general high interest titles</a:t>
            </a:r>
          </a:p>
          <a:p>
            <a:r>
              <a:rPr lang="en-US" dirty="0">
                <a:latin typeface="Arial" panose="020B0604020202020204" pitchFamily="34" charset="0"/>
                <a:cs typeface="Arial" panose="020B0604020202020204" pitchFamily="34" charset="0"/>
              </a:rPr>
              <a:t>The first order of 4000 books consisted of 5 copies of each title, the restock collection of an additional 4000 books is only two of each title.</a:t>
            </a:r>
          </a:p>
          <a:p>
            <a:r>
              <a:rPr lang="en-US" dirty="0">
                <a:latin typeface="Arial" panose="020B0604020202020204" pitchFamily="34" charset="0"/>
                <a:cs typeface="Arial" panose="020B0604020202020204" pitchFamily="34" charset="0"/>
              </a:rPr>
              <a:t>All the children’s materials were taken from the existing collection at NDSL</a:t>
            </a:r>
          </a:p>
          <a:p>
            <a:r>
              <a:rPr lang="en-US" dirty="0">
                <a:latin typeface="Arial" panose="020B0604020202020204" pitchFamily="34" charset="0"/>
                <a:cs typeface="Arial" panose="020B0604020202020204" pitchFamily="34" charset="0"/>
              </a:rPr>
              <a:t>We will adjust collection ratios as we learn what checks out most in each area.</a:t>
            </a:r>
          </a:p>
          <a:p>
            <a:endParaRPr lang="en-US" dirty="0"/>
          </a:p>
        </p:txBody>
      </p:sp>
    </p:spTree>
    <p:extLst>
      <p:ext uri="{BB962C8B-B14F-4D97-AF65-F5344CB8AC3E}">
        <p14:creationId xmlns:p14="http://schemas.microsoft.com/office/powerpoint/2010/main" val="2512668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285A-756B-45ED-99C5-1CC39B9E0FB3}"/>
              </a:ext>
            </a:extLst>
          </p:cNvPr>
          <p:cNvSpPr>
            <a:spLocks noGrp="1"/>
          </p:cNvSpPr>
          <p:nvPr>
            <p:ph type="title"/>
          </p:nvPr>
        </p:nvSpPr>
        <p:spPr>
          <a:xfrm>
            <a:off x="677334" y="573414"/>
            <a:ext cx="8596668" cy="1320800"/>
          </a:xfrm>
        </p:spPr>
        <p:txBody>
          <a:bodyPr/>
          <a:lstStyle/>
          <a:p>
            <a:r>
              <a:rPr lang="en-US" dirty="0">
                <a:solidFill>
                  <a:schemeClr val="accent2">
                    <a:lumMod val="50000"/>
                  </a:schemeClr>
                </a:solidFill>
                <a:latin typeface="Arial" panose="020B0604020202020204" pitchFamily="34" charset="0"/>
                <a:cs typeface="Arial" panose="020B0604020202020204" pitchFamily="34" charset="0"/>
              </a:rPr>
              <a:t>Lessons learned, some the hard way</a:t>
            </a:r>
            <a:br>
              <a:rPr lang="en-US" dirty="0">
                <a:solidFill>
                  <a:schemeClr val="accent2">
                    <a:lumMod val="50000"/>
                  </a:schemeClr>
                </a:solidFill>
                <a:latin typeface="Arial" panose="020B0604020202020204" pitchFamily="34" charset="0"/>
                <a:cs typeface="Arial" panose="020B0604020202020204" pitchFamily="34" charset="0"/>
              </a:rPr>
            </a:br>
            <a:r>
              <a:rPr lang="en-US" dirty="0">
                <a:solidFill>
                  <a:schemeClr val="accent2">
                    <a:lumMod val="50000"/>
                  </a:schemeClr>
                </a:solidFill>
                <a:latin typeface="Arial" panose="020B0604020202020204" pitchFamily="34" charset="0"/>
                <a:cs typeface="Arial" panose="020B0604020202020204" pitchFamily="34" charset="0"/>
              </a:rPr>
              <a:t>Integrated library system (ILS)</a:t>
            </a:r>
          </a:p>
        </p:txBody>
      </p:sp>
      <p:sp>
        <p:nvSpPr>
          <p:cNvPr id="3" name="Content Placeholder 2">
            <a:extLst>
              <a:ext uri="{FF2B5EF4-FFF2-40B4-BE49-F238E27FC236}">
                <a16:creationId xmlns:a16="http://schemas.microsoft.com/office/drawing/2014/main" id="{6637085D-9B06-4B38-A781-11A61261EEF1}"/>
              </a:ext>
            </a:extLst>
          </p:cNvPr>
          <p:cNvSpPr>
            <a:spLocks noGrp="1"/>
          </p:cNvSpPr>
          <p:nvPr>
            <p:ph idx="1"/>
          </p:nvPr>
        </p:nvSpPr>
        <p:spPr/>
        <p:txBody>
          <a:bodyPr/>
          <a:lstStyle/>
          <a:p>
            <a:r>
              <a:rPr lang="en-US" dirty="0">
                <a:solidFill>
                  <a:schemeClr val="accent2">
                    <a:lumMod val="75000"/>
                  </a:schemeClr>
                </a:solidFill>
                <a:latin typeface="Arial" panose="020B0604020202020204" pitchFamily="34" charset="0"/>
                <a:ea typeface="Calibri" panose="020F0502020204030204" pitchFamily="34" charset="0"/>
              </a:rPr>
              <a:t>Have a discussion with your ILS provider before starting the project.</a:t>
            </a:r>
          </a:p>
          <a:p>
            <a:r>
              <a:rPr lang="en-US" dirty="0">
                <a:solidFill>
                  <a:schemeClr val="accent2">
                    <a:lumMod val="75000"/>
                  </a:schemeClr>
                </a:solidFill>
                <a:latin typeface="Arial" panose="020B0604020202020204" pitchFamily="34" charset="0"/>
                <a:ea typeface="Calibri" panose="020F0502020204030204" pitchFamily="34" charset="0"/>
              </a:rPr>
              <a:t>Think about how you are going to categorize the machine.  Is it a branch?  Is it a workstation?  Those decisions will affect what you can and cannot do when configuring the machine.</a:t>
            </a:r>
          </a:p>
          <a:p>
            <a:endParaRPr lang="en-US" dirty="0">
              <a:solidFill>
                <a:schemeClr val="accent2">
                  <a:lumMod val="75000"/>
                </a:schemeClr>
              </a:solidFill>
              <a:latin typeface="Arial" panose="020B0604020202020204" pitchFamily="34" charset="0"/>
              <a:ea typeface="Calibri" panose="020F0502020204030204" pitchFamily="34" charset="0"/>
            </a:endParaRPr>
          </a:p>
          <a:p>
            <a:r>
              <a:rPr lang="en-US" sz="1800" dirty="0">
                <a:solidFill>
                  <a:schemeClr val="accent2">
                    <a:lumMod val="75000"/>
                  </a:schemeClr>
                </a:solidFill>
                <a:effectLst/>
                <a:latin typeface="Arial" panose="020B0604020202020204" pitchFamily="34" charset="0"/>
                <a:ea typeface="Calibri" panose="020F0502020204030204" pitchFamily="34" charset="0"/>
              </a:rPr>
              <a:t>Make sure to get all the details when the vendor says, “we have some issues integrating with your ILS”.  Be sure to get all the details and see what any workaround configurations look like beforehand.</a:t>
            </a:r>
          </a:p>
          <a:p>
            <a:endParaRPr lang="en-US" sz="1800" dirty="0">
              <a:solidFill>
                <a:schemeClr val="accent2">
                  <a:lumMod val="75000"/>
                </a:schemeClr>
              </a:solidFill>
              <a:effectLst/>
              <a:latin typeface="Arial" panose="020B0604020202020204" pitchFamily="34" charset="0"/>
              <a:ea typeface="Calibri" panose="020F050202020403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5056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285A-756B-45ED-99C5-1CC39B9E0FB3}"/>
              </a:ext>
            </a:extLst>
          </p:cNvPr>
          <p:cNvSpPr>
            <a:spLocks noGrp="1"/>
          </p:cNvSpPr>
          <p:nvPr>
            <p:ph type="title"/>
          </p:nvPr>
        </p:nvSpPr>
        <p:spPr>
          <a:xfrm>
            <a:off x="677334" y="573414"/>
            <a:ext cx="8596668" cy="1320800"/>
          </a:xfrm>
        </p:spPr>
        <p:txBody>
          <a:bodyPr/>
          <a:lstStyle/>
          <a:p>
            <a:r>
              <a:rPr lang="en-US" dirty="0">
                <a:solidFill>
                  <a:schemeClr val="accent2">
                    <a:lumMod val="50000"/>
                  </a:schemeClr>
                </a:solidFill>
                <a:latin typeface="Arial" panose="020B0604020202020204" pitchFamily="34" charset="0"/>
                <a:cs typeface="Arial" panose="020B0604020202020204" pitchFamily="34" charset="0"/>
              </a:rPr>
              <a:t>Lessons learned, some the hard way</a:t>
            </a:r>
            <a:br>
              <a:rPr lang="en-US" dirty="0">
                <a:solidFill>
                  <a:schemeClr val="accent2">
                    <a:lumMod val="50000"/>
                  </a:schemeClr>
                </a:solidFill>
                <a:latin typeface="Arial" panose="020B0604020202020204" pitchFamily="34" charset="0"/>
                <a:cs typeface="Arial" panose="020B0604020202020204" pitchFamily="34" charset="0"/>
              </a:rPr>
            </a:br>
            <a:r>
              <a:rPr lang="en-US" dirty="0">
                <a:solidFill>
                  <a:schemeClr val="accent2">
                    <a:lumMod val="50000"/>
                  </a:schemeClr>
                </a:solidFill>
                <a:latin typeface="Arial" panose="020B0604020202020204" pitchFamily="34" charset="0"/>
                <a:cs typeface="Arial" panose="020B0604020202020204" pitchFamily="34" charset="0"/>
              </a:rPr>
              <a:t>Delivery</a:t>
            </a:r>
          </a:p>
        </p:txBody>
      </p:sp>
      <p:sp>
        <p:nvSpPr>
          <p:cNvPr id="3" name="Content Placeholder 2">
            <a:extLst>
              <a:ext uri="{FF2B5EF4-FFF2-40B4-BE49-F238E27FC236}">
                <a16:creationId xmlns:a16="http://schemas.microsoft.com/office/drawing/2014/main" id="{6637085D-9B06-4B38-A781-11A61261EEF1}"/>
              </a:ext>
            </a:extLst>
          </p:cNvPr>
          <p:cNvSpPr>
            <a:spLocks noGrp="1"/>
          </p:cNvSpPr>
          <p:nvPr>
            <p:ph idx="1"/>
          </p:nvPr>
        </p:nvSpPr>
        <p:spPr>
          <a:xfrm>
            <a:off x="677334" y="2160589"/>
            <a:ext cx="8596668" cy="4123997"/>
          </a:xfrm>
        </p:spPr>
        <p:txBody>
          <a:bodyPr/>
          <a:lstStyle/>
          <a:p>
            <a:r>
              <a:rPr lang="en-US" dirty="0">
                <a:solidFill>
                  <a:schemeClr val="accent2">
                    <a:lumMod val="75000"/>
                  </a:schemeClr>
                </a:solidFill>
                <a:latin typeface="Arial" panose="020B0604020202020204" pitchFamily="34" charset="0"/>
                <a:cs typeface="Arial" panose="020B0604020202020204" pitchFamily="34" charset="0"/>
              </a:rPr>
              <a:t>Who is doing the delivery and setup?  Make sure you understand the difference between onsite, on the ground, and in the building.</a:t>
            </a:r>
          </a:p>
          <a:p>
            <a:r>
              <a:rPr lang="en-US" dirty="0">
                <a:solidFill>
                  <a:schemeClr val="accent2">
                    <a:lumMod val="75000"/>
                  </a:schemeClr>
                </a:solidFill>
                <a:latin typeface="Arial" panose="020B0604020202020204" pitchFamily="34" charset="0"/>
                <a:cs typeface="Arial" panose="020B0604020202020204" pitchFamily="34" charset="0"/>
              </a:rPr>
              <a:t>Machine delivery is realistically a three person job if there are any kinds of obstructions, ramps, tight doorways, etc. </a:t>
            </a:r>
          </a:p>
          <a:p>
            <a:r>
              <a:rPr lang="en-US" dirty="0">
                <a:solidFill>
                  <a:schemeClr val="accent2">
                    <a:lumMod val="75000"/>
                  </a:schemeClr>
                </a:solidFill>
                <a:latin typeface="Arial" panose="020B0604020202020204" pitchFamily="34" charset="0"/>
                <a:cs typeface="Arial" panose="020B0604020202020204" pitchFamily="34" charset="0"/>
              </a:rPr>
              <a:t>The machines are 800 </a:t>
            </a:r>
            <a:r>
              <a:rPr lang="en-US" dirty="0" err="1">
                <a:solidFill>
                  <a:schemeClr val="accent2">
                    <a:lumMod val="75000"/>
                  </a:schemeClr>
                </a:solidFill>
                <a:latin typeface="Arial" panose="020B0604020202020204" pitchFamily="34" charset="0"/>
                <a:cs typeface="Arial" panose="020B0604020202020204" pitchFamily="34" charset="0"/>
              </a:rPr>
              <a:t>lbs</a:t>
            </a:r>
            <a:r>
              <a:rPr lang="en-US" dirty="0">
                <a:solidFill>
                  <a:schemeClr val="accent2">
                    <a:lumMod val="75000"/>
                  </a:schemeClr>
                </a:solidFill>
                <a:latin typeface="Arial" panose="020B0604020202020204" pitchFamily="34" charset="0"/>
                <a:cs typeface="Arial" panose="020B0604020202020204" pitchFamily="34" charset="0"/>
              </a:rPr>
              <a:t> empty and tippy when pushing from the back.  Once leveled and loaded, they are very stable.  No, you cannot carry them up any steps.</a:t>
            </a:r>
          </a:p>
          <a:p>
            <a:r>
              <a:rPr lang="en-US" dirty="0">
                <a:solidFill>
                  <a:schemeClr val="accent2">
                    <a:lumMod val="75000"/>
                  </a:schemeClr>
                </a:solidFill>
                <a:latin typeface="Arial" panose="020B0604020202020204" pitchFamily="34" charset="0"/>
                <a:cs typeface="Arial" panose="020B0604020202020204" pitchFamily="34" charset="0"/>
              </a:rPr>
              <a:t>Thoroughly check the machine packing before unwrapping, note any damage on the shipping documents.  Thoroughly check the machine after unwrapping, note any damage to vinyl wrap, wheels and casters, leveling legs, and any dents.  Take pictures to document.</a:t>
            </a:r>
          </a:p>
          <a:p>
            <a:r>
              <a:rPr lang="en-US" dirty="0">
                <a:solidFill>
                  <a:schemeClr val="accent2">
                    <a:lumMod val="75000"/>
                  </a:schemeClr>
                </a:solidFill>
                <a:latin typeface="Arial" panose="020B0604020202020204" pitchFamily="34" charset="0"/>
                <a:cs typeface="Arial" panose="020B0604020202020204" pitchFamily="34" charset="0"/>
              </a:rPr>
              <a:t>Find out if the machines can be tilted and if so, how much.  Yes, this matters.</a:t>
            </a:r>
          </a:p>
        </p:txBody>
      </p:sp>
    </p:spTree>
    <p:extLst>
      <p:ext uri="{BB962C8B-B14F-4D97-AF65-F5344CB8AC3E}">
        <p14:creationId xmlns:p14="http://schemas.microsoft.com/office/powerpoint/2010/main" val="3998896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285A-756B-45ED-99C5-1CC39B9E0FB3}"/>
              </a:ext>
            </a:extLst>
          </p:cNvPr>
          <p:cNvSpPr>
            <a:spLocks noGrp="1"/>
          </p:cNvSpPr>
          <p:nvPr>
            <p:ph type="title"/>
          </p:nvPr>
        </p:nvSpPr>
        <p:spPr>
          <a:xfrm>
            <a:off x="677334" y="573414"/>
            <a:ext cx="8596668" cy="1320800"/>
          </a:xfrm>
        </p:spPr>
        <p:txBody>
          <a:bodyPr/>
          <a:lstStyle/>
          <a:p>
            <a:r>
              <a:rPr lang="en-US" dirty="0">
                <a:solidFill>
                  <a:schemeClr val="accent2">
                    <a:lumMod val="50000"/>
                  </a:schemeClr>
                </a:solidFill>
                <a:latin typeface="Arial" panose="020B0604020202020204" pitchFamily="34" charset="0"/>
                <a:cs typeface="Arial" panose="020B0604020202020204" pitchFamily="34" charset="0"/>
              </a:rPr>
              <a:t>Lessons learned, some the hard way</a:t>
            </a:r>
            <a:br>
              <a:rPr lang="en-US" dirty="0">
                <a:solidFill>
                  <a:schemeClr val="accent2">
                    <a:lumMod val="50000"/>
                  </a:schemeClr>
                </a:solidFill>
                <a:latin typeface="Arial" panose="020B0604020202020204" pitchFamily="34" charset="0"/>
                <a:cs typeface="Arial" panose="020B0604020202020204" pitchFamily="34" charset="0"/>
              </a:rPr>
            </a:br>
            <a:r>
              <a:rPr lang="en-US" dirty="0">
                <a:solidFill>
                  <a:schemeClr val="accent2">
                    <a:lumMod val="50000"/>
                  </a:schemeClr>
                </a:solidFill>
                <a:latin typeface="Arial" panose="020B0604020202020204" pitchFamily="34" charset="0"/>
                <a:cs typeface="Arial" panose="020B0604020202020204" pitchFamily="34" charset="0"/>
              </a:rPr>
              <a:t>Delivery, continued</a:t>
            </a:r>
          </a:p>
        </p:txBody>
      </p:sp>
      <p:sp>
        <p:nvSpPr>
          <p:cNvPr id="3" name="Content Placeholder 2">
            <a:extLst>
              <a:ext uri="{FF2B5EF4-FFF2-40B4-BE49-F238E27FC236}">
                <a16:creationId xmlns:a16="http://schemas.microsoft.com/office/drawing/2014/main" id="{6637085D-9B06-4B38-A781-11A61261EEF1}"/>
              </a:ext>
            </a:extLst>
          </p:cNvPr>
          <p:cNvSpPr>
            <a:spLocks noGrp="1"/>
          </p:cNvSpPr>
          <p:nvPr>
            <p:ph idx="1"/>
          </p:nvPr>
        </p:nvSpPr>
        <p:spPr>
          <a:xfrm>
            <a:off x="677333" y="2160589"/>
            <a:ext cx="8917603" cy="4123997"/>
          </a:xfrm>
        </p:spPr>
        <p:txBody>
          <a:bodyPr/>
          <a:lstStyle/>
          <a:p>
            <a:r>
              <a:rPr lang="en-US" dirty="0">
                <a:solidFill>
                  <a:schemeClr val="accent2">
                    <a:lumMod val="75000"/>
                  </a:schemeClr>
                </a:solidFill>
                <a:latin typeface="Arial" panose="020B0604020202020204" pitchFamily="34" charset="0"/>
                <a:cs typeface="Arial" panose="020B0604020202020204" pitchFamily="34" charset="0"/>
              </a:rPr>
              <a:t>Before you finalize a location, have someone on staff make an in-person inspection of the facility.  Check the path from the outside to the final location. Be sure to measure all door openings (widths and heights), hallways, elevators…</a:t>
            </a:r>
          </a:p>
          <a:p>
            <a:r>
              <a:rPr lang="en-US" dirty="0">
                <a:solidFill>
                  <a:schemeClr val="accent2">
                    <a:lumMod val="75000"/>
                  </a:schemeClr>
                </a:solidFill>
                <a:latin typeface="Arial" panose="020B0604020202020204" pitchFamily="34" charset="0"/>
                <a:cs typeface="Arial" panose="020B0604020202020204" pitchFamily="34" charset="0"/>
              </a:rPr>
              <a:t>Confirm there is electric in the desired location, confirm internet access via ethernet or a strong </a:t>
            </a:r>
            <a:r>
              <a:rPr lang="en-US" dirty="0" err="1">
                <a:solidFill>
                  <a:schemeClr val="accent2">
                    <a:lumMod val="75000"/>
                  </a:schemeClr>
                </a:solidFill>
                <a:latin typeface="Arial" panose="020B0604020202020204" pitchFamily="34" charset="0"/>
                <a:cs typeface="Arial" panose="020B0604020202020204" pitchFamily="34" charset="0"/>
              </a:rPr>
              <a:t>WiFi</a:t>
            </a:r>
            <a:r>
              <a:rPr lang="en-US" dirty="0">
                <a:solidFill>
                  <a:schemeClr val="accent2">
                    <a:lumMod val="75000"/>
                  </a:schemeClr>
                </a:solidFill>
                <a:latin typeface="Arial" panose="020B0604020202020204" pitchFamily="34" charset="0"/>
                <a:cs typeface="Arial" panose="020B0604020202020204" pitchFamily="34" charset="0"/>
              </a:rPr>
              <a:t> signal.  Who pays to have electric and internet run to the location, if not currently there?</a:t>
            </a:r>
          </a:p>
          <a:p>
            <a:r>
              <a:rPr lang="en-US" dirty="0">
                <a:solidFill>
                  <a:schemeClr val="accent2">
                    <a:lumMod val="75000"/>
                  </a:schemeClr>
                </a:solidFill>
                <a:latin typeface="Arial" panose="020B0604020202020204" pitchFamily="34" charset="0"/>
                <a:cs typeface="Arial" panose="020B0604020202020204" pitchFamily="34" charset="0"/>
              </a:rPr>
              <a:t>Find out from location host if they are willing to have their maintenance staff move automatic door openers, threshold plates, and other possible obstructions.  </a:t>
            </a:r>
          </a:p>
          <a:p>
            <a:endParaRPr lang="en-US" dirty="0">
              <a:solidFill>
                <a:schemeClr val="accent2">
                  <a:lumMod val="75000"/>
                </a:schemeClr>
              </a:solidFill>
              <a:latin typeface="Arial" panose="020B0604020202020204" pitchFamily="34" charset="0"/>
              <a:cs typeface="Arial" panose="020B0604020202020204" pitchFamily="34" charset="0"/>
            </a:endParaRPr>
          </a:p>
          <a:p>
            <a:r>
              <a:rPr lang="en-US" dirty="0">
                <a:solidFill>
                  <a:schemeClr val="accent2">
                    <a:lumMod val="75000"/>
                  </a:schemeClr>
                </a:solidFill>
                <a:latin typeface="Arial" panose="020B0604020202020204" pitchFamily="34" charset="0"/>
                <a:cs typeface="Arial" panose="020B0604020202020204" pitchFamily="34" charset="0"/>
              </a:rPr>
              <a:t>A door opening a ¼ inch too short will ruin your day.  Ask me how I know.</a:t>
            </a:r>
          </a:p>
        </p:txBody>
      </p:sp>
    </p:spTree>
    <p:extLst>
      <p:ext uri="{BB962C8B-B14F-4D97-AF65-F5344CB8AC3E}">
        <p14:creationId xmlns:p14="http://schemas.microsoft.com/office/powerpoint/2010/main" val="4229172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285A-756B-45ED-99C5-1CC39B9E0FB3}"/>
              </a:ext>
            </a:extLst>
          </p:cNvPr>
          <p:cNvSpPr>
            <a:spLocks noGrp="1"/>
          </p:cNvSpPr>
          <p:nvPr>
            <p:ph type="title"/>
          </p:nvPr>
        </p:nvSpPr>
        <p:spPr>
          <a:xfrm>
            <a:off x="677334" y="573414"/>
            <a:ext cx="8596668" cy="1320800"/>
          </a:xfrm>
        </p:spPr>
        <p:txBody>
          <a:bodyPr/>
          <a:lstStyle/>
          <a:p>
            <a:r>
              <a:rPr lang="en-US" dirty="0">
                <a:solidFill>
                  <a:schemeClr val="accent2">
                    <a:lumMod val="50000"/>
                  </a:schemeClr>
                </a:solidFill>
                <a:latin typeface="Arial" panose="020B0604020202020204" pitchFamily="34" charset="0"/>
                <a:cs typeface="Arial" panose="020B0604020202020204" pitchFamily="34" charset="0"/>
              </a:rPr>
              <a:t>Lessons learned, some the hard way</a:t>
            </a:r>
            <a:br>
              <a:rPr lang="en-US" dirty="0">
                <a:solidFill>
                  <a:schemeClr val="accent2">
                    <a:lumMod val="50000"/>
                  </a:schemeClr>
                </a:solidFill>
                <a:latin typeface="Arial" panose="020B0604020202020204" pitchFamily="34" charset="0"/>
                <a:cs typeface="Arial" panose="020B0604020202020204" pitchFamily="34" charset="0"/>
              </a:rPr>
            </a:br>
            <a:r>
              <a:rPr lang="en-US" dirty="0">
                <a:solidFill>
                  <a:schemeClr val="accent2">
                    <a:lumMod val="50000"/>
                  </a:schemeClr>
                </a:solidFill>
                <a:latin typeface="Arial" panose="020B0604020202020204" pitchFamily="34" charset="0"/>
                <a:cs typeface="Arial" panose="020B0604020202020204" pitchFamily="34" charset="0"/>
              </a:rPr>
              <a:t>Setup and getting started</a:t>
            </a:r>
          </a:p>
        </p:txBody>
      </p:sp>
      <p:sp>
        <p:nvSpPr>
          <p:cNvPr id="3" name="Content Placeholder 2">
            <a:extLst>
              <a:ext uri="{FF2B5EF4-FFF2-40B4-BE49-F238E27FC236}">
                <a16:creationId xmlns:a16="http://schemas.microsoft.com/office/drawing/2014/main" id="{6637085D-9B06-4B38-A781-11A61261EEF1}"/>
              </a:ext>
            </a:extLst>
          </p:cNvPr>
          <p:cNvSpPr>
            <a:spLocks noGrp="1"/>
          </p:cNvSpPr>
          <p:nvPr>
            <p:ph idx="1"/>
          </p:nvPr>
        </p:nvSpPr>
        <p:spPr>
          <a:xfrm>
            <a:off x="677334" y="2160589"/>
            <a:ext cx="8596668" cy="4123997"/>
          </a:xfrm>
        </p:spPr>
        <p:txBody>
          <a:bodyPr/>
          <a:lstStyle/>
          <a:p>
            <a:r>
              <a:rPr lang="en-US" dirty="0">
                <a:solidFill>
                  <a:schemeClr val="accent2">
                    <a:lumMod val="75000"/>
                  </a:schemeClr>
                </a:solidFill>
                <a:latin typeface="Arial" panose="020B0604020202020204" pitchFamily="34" charset="0"/>
                <a:cs typeface="Arial" panose="020B0604020202020204" pitchFamily="34" charset="0"/>
              </a:rPr>
              <a:t>Put barcodes on machine materials on the front, away from any ISBNs or UPCs.  You may want to consider covering or blacking out any other barcodes.  Patrons who are used to self-checkout at the grocery store will inevitably scan the wrong code.</a:t>
            </a:r>
          </a:p>
          <a:p>
            <a:r>
              <a:rPr lang="en-US" dirty="0">
                <a:solidFill>
                  <a:schemeClr val="accent2">
                    <a:lumMod val="75000"/>
                  </a:schemeClr>
                </a:solidFill>
                <a:latin typeface="Arial" panose="020B0604020202020204" pitchFamily="34" charset="0"/>
                <a:cs typeface="Arial" panose="020B0604020202020204" pitchFamily="34" charset="0"/>
              </a:rPr>
              <a:t>Put all descriptions and how </a:t>
            </a:r>
            <a:r>
              <a:rPr lang="en-US" dirty="0" err="1">
                <a:solidFill>
                  <a:schemeClr val="accent2">
                    <a:lumMod val="75000"/>
                  </a:schemeClr>
                </a:solidFill>
                <a:latin typeface="Arial" panose="020B0604020202020204" pitchFamily="34" charset="0"/>
                <a:cs typeface="Arial" panose="020B0604020202020204" pitchFamily="34" charset="0"/>
              </a:rPr>
              <a:t>to’s</a:t>
            </a:r>
            <a:r>
              <a:rPr lang="en-US" dirty="0">
                <a:solidFill>
                  <a:schemeClr val="accent2">
                    <a:lumMod val="75000"/>
                  </a:schemeClr>
                </a:solidFill>
                <a:latin typeface="Arial" panose="020B0604020202020204" pitchFamily="34" charset="0"/>
                <a:cs typeface="Arial" panose="020B0604020202020204" pitchFamily="34" charset="0"/>
              </a:rPr>
              <a:t> in plain language.  Do not assume patrons understand </a:t>
            </a:r>
            <a:r>
              <a:rPr lang="en-US" dirty="0" err="1">
                <a:solidFill>
                  <a:schemeClr val="accent2">
                    <a:lumMod val="75000"/>
                  </a:schemeClr>
                </a:solidFill>
                <a:latin typeface="Arial" panose="020B0604020202020204" pitchFamily="34" charset="0"/>
                <a:cs typeface="Arial" panose="020B0604020202020204" pitchFamily="34" charset="0"/>
              </a:rPr>
              <a:t>librarianese</a:t>
            </a:r>
            <a:r>
              <a:rPr lang="en-US" dirty="0">
                <a:solidFill>
                  <a:schemeClr val="accent2">
                    <a:lumMod val="75000"/>
                  </a:schemeClr>
                </a:solidFill>
                <a:latin typeface="Arial" panose="020B0604020202020204" pitchFamily="34" charset="0"/>
                <a:cs typeface="Arial" panose="020B0604020202020204" pitchFamily="34" charset="0"/>
              </a:rPr>
              <a:t> or how the circulation process actually works.  Use pictures and graphics.</a:t>
            </a:r>
          </a:p>
          <a:p>
            <a:r>
              <a:rPr lang="en-US" dirty="0">
                <a:solidFill>
                  <a:schemeClr val="accent2">
                    <a:lumMod val="75000"/>
                  </a:schemeClr>
                </a:solidFill>
                <a:latin typeface="Arial" panose="020B0604020202020204" pitchFamily="34" charset="0"/>
                <a:cs typeface="Arial" panose="020B0604020202020204" pitchFamily="34" charset="0"/>
              </a:rPr>
              <a:t>Make sure you can modify the patron interface to suit your local needs.  Configuration is not one and done, it’s a constantly evolving process.</a:t>
            </a:r>
          </a:p>
          <a:p>
            <a:r>
              <a:rPr lang="en-US" dirty="0">
                <a:solidFill>
                  <a:schemeClr val="accent2">
                    <a:lumMod val="75000"/>
                  </a:schemeClr>
                </a:solidFill>
                <a:latin typeface="Arial" panose="020B0604020202020204" pitchFamily="34" charset="0"/>
                <a:cs typeface="Arial" panose="020B0604020202020204" pitchFamily="34" charset="0"/>
              </a:rPr>
              <a:t>Make sure staff who might be answering patron questions have remote access and plenty of training for troubleshooting over the phone.  Most questions are easy to answer if you know the sticking points in the process up front.</a:t>
            </a:r>
          </a:p>
        </p:txBody>
      </p:sp>
    </p:spTree>
    <p:extLst>
      <p:ext uri="{BB962C8B-B14F-4D97-AF65-F5344CB8AC3E}">
        <p14:creationId xmlns:p14="http://schemas.microsoft.com/office/powerpoint/2010/main" val="3611270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6B53-0B5F-4A5A-99BF-B9A3D0E74A7C}"/>
              </a:ext>
            </a:extLst>
          </p:cNvPr>
          <p:cNvSpPr>
            <a:spLocks noGrp="1"/>
          </p:cNvSpPr>
          <p:nvPr>
            <p:ph type="title"/>
          </p:nvPr>
        </p:nvSpPr>
        <p:spPr/>
        <p:txBody>
          <a:bodyPr/>
          <a:lstStyle/>
          <a:p>
            <a:r>
              <a:rPr lang="en-US" dirty="0">
                <a:solidFill>
                  <a:schemeClr val="accent2">
                    <a:lumMod val="50000"/>
                  </a:schemeClr>
                </a:solidFill>
                <a:latin typeface="Arial" panose="020B0604020202020204" pitchFamily="34" charset="0"/>
                <a:cs typeface="Arial" panose="020B0604020202020204" pitchFamily="34" charset="0"/>
              </a:rPr>
              <a:t>What was this project all about?</a:t>
            </a:r>
          </a:p>
        </p:txBody>
      </p:sp>
      <p:pic>
        <p:nvPicPr>
          <p:cNvPr id="4" name="Content Placeholder 3">
            <a:extLst>
              <a:ext uri="{FF2B5EF4-FFF2-40B4-BE49-F238E27FC236}">
                <a16:creationId xmlns:a16="http://schemas.microsoft.com/office/drawing/2014/main" id="{F0AE8055-2A6B-4164-822D-57788940BF7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477926" y="1930400"/>
            <a:ext cx="6766354" cy="4494476"/>
          </a:xfrm>
          <a:prstGeom prst="rect">
            <a:avLst/>
          </a:prstGeom>
        </p:spPr>
      </p:pic>
    </p:spTree>
    <p:extLst>
      <p:ext uri="{BB962C8B-B14F-4D97-AF65-F5344CB8AC3E}">
        <p14:creationId xmlns:p14="http://schemas.microsoft.com/office/powerpoint/2010/main" val="1352084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41EC-F920-4149-8791-65EFF8816179}"/>
              </a:ext>
            </a:extLst>
          </p:cNvPr>
          <p:cNvSpPr>
            <a:spLocks noGrp="1"/>
          </p:cNvSpPr>
          <p:nvPr>
            <p:ph type="title"/>
          </p:nvPr>
        </p:nvSpPr>
        <p:spPr/>
        <p:txBody>
          <a:bodyPr/>
          <a:lstStyle/>
          <a:p>
            <a:r>
              <a:rPr lang="en-US" dirty="0">
                <a:solidFill>
                  <a:schemeClr val="accent2">
                    <a:lumMod val="50000"/>
                  </a:schemeClr>
                </a:solidFill>
                <a:latin typeface="Arial" panose="020B0604020202020204" pitchFamily="34" charset="0"/>
                <a:cs typeface="Arial" panose="020B0604020202020204" pitchFamily="34" charset="0"/>
              </a:rPr>
              <a:t>What should I consider next?</a:t>
            </a:r>
          </a:p>
        </p:txBody>
      </p:sp>
      <p:pic>
        <p:nvPicPr>
          <p:cNvPr id="5" name="Content Placeholder 4" descr="A picture containing indoor&#10;&#10;Description automatically generated">
            <a:extLst>
              <a:ext uri="{FF2B5EF4-FFF2-40B4-BE49-F238E27FC236}">
                <a16:creationId xmlns:a16="http://schemas.microsoft.com/office/drawing/2014/main" id="{5A262173-D49A-42E0-A1FF-0CFF24C358B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2264462" y="2010814"/>
            <a:ext cx="5228284" cy="3921213"/>
          </a:xfrm>
        </p:spPr>
      </p:pic>
    </p:spTree>
    <p:extLst>
      <p:ext uri="{BB962C8B-B14F-4D97-AF65-F5344CB8AC3E}">
        <p14:creationId xmlns:p14="http://schemas.microsoft.com/office/powerpoint/2010/main" val="2308097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41EC-F920-4149-8791-65EFF8816179}"/>
              </a:ext>
            </a:extLst>
          </p:cNvPr>
          <p:cNvSpPr>
            <a:spLocks noGrp="1"/>
          </p:cNvSpPr>
          <p:nvPr>
            <p:ph type="title"/>
          </p:nvPr>
        </p:nvSpPr>
        <p:spPr/>
        <p:txBody>
          <a:bodyPr/>
          <a:lstStyle/>
          <a:p>
            <a:r>
              <a:rPr lang="en-US" dirty="0">
                <a:solidFill>
                  <a:schemeClr val="accent2">
                    <a:lumMod val="50000"/>
                  </a:schemeClr>
                </a:solidFill>
                <a:latin typeface="Arial" panose="020B0604020202020204" pitchFamily="34" charset="0"/>
                <a:cs typeface="Arial" panose="020B0604020202020204" pitchFamily="34" charset="0"/>
              </a:rPr>
              <a:t>What should I consider next?</a:t>
            </a:r>
          </a:p>
        </p:txBody>
      </p:sp>
      <p:sp>
        <p:nvSpPr>
          <p:cNvPr id="3" name="Content Placeholder 2">
            <a:extLst>
              <a:ext uri="{FF2B5EF4-FFF2-40B4-BE49-F238E27FC236}">
                <a16:creationId xmlns:a16="http://schemas.microsoft.com/office/drawing/2014/main" id="{5022F406-7E72-482B-99EB-444FD1AE2057}"/>
              </a:ext>
            </a:extLst>
          </p:cNvPr>
          <p:cNvSpPr>
            <a:spLocks noGrp="1"/>
          </p:cNvSpPr>
          <p:nvPr>
            <p:ph idx="1"/>
          </p:nvPr>
        </p:nvSpPr>
        <p:spPr>
          <a:xfrm>
            <a:off x="677334" y="2160589"/>
            <a:ext cx="8596668" cy="4478206"/>
          </a:xfrm>
        </p:spPr>
        <p:txBody>
          <a:bodyPr>
            <a:normAutofit/>
          </a:bodyPr>
          <a:lstStyle/>
          <a:p>
            <a:r>
              <a:rPr lang="en-US" dirty="0">
                <a:solidFill>
                  <a:schemeClr val="accent2">
                    <a:lumMod val="75000"/>
                  </a:schemeClr>
                </a:solidFill>
                <a:latin typeface="Arial" panose="020B0604020202020204" pitchFamily="34" charset="0"/>
                <a:cs typeface="Arial" panose="020B0604020202020204" pitchFamily="34" charset="0"/>
              </a:rPr>
              <a:t>How long will it take to service machines.  Include staff time to get materials ready to exchange.</a:t>
            </a:r>
          </a:p>
          <a:p>
            <a:r>
              <a:rPr lang="en-US" dirty="0">
                <a:solidFill>
                  <a:schemeClr val="accent2">
                    <a:lumMod val="75000"/>
                  </a:schemeClr>
                </a:solidFill>
                <a:latin typeface="Arial" panose="020B0604020202020204" pitchFamily="34" charset="0"/>
                <a:cs typeface="Arial" panose="020B0604020202020204" pitchFamily="34" charset="0"/>
              </a:rPr>
              <a:t>Our machines are currently configured to hold a maximum of 228 items.  We load 225, just in case.</a:t>
            </a:r>
          </a:p>
          <a:p>
            <a:r>
              <a:rPr lang="en-US" dirty="0">
                <a:solidFill>
                  <a:schemeClr val="accent2">
                    <a:lumMod val="75000"/>
                  </a:schemeClr>
                </a:solidFill>
                <a:latin typeface="Arial" panose="020B0604020202020204" pitchFamily="34" charset="0"/>
                <a:cs typeface="Arial" panose="020B0604020202020204" pitchFamily="34" charset="0"/>
              </a:rPr>
              <a:t>When restocking, get a count of the number of items currently out and subtract that from the total you are planning on adding/exchanging.</a:t>
            </a:r>
          </a:p>
          <a:p>
            <a:r>
              <a:rPr lang="en-US" dirty="0">
                <a:solidFill>
                  <a:schemeClr val="accent2">
                    <a:lumMod val="75000"/>
                  </a:schemeClr>
                </a:solidFill>
                <a:latin typeface="Arial" panose="020B0604020202020204" pitchFamily="34" charset="0"/>
                <a:cs typeface="Arial" panose="020B0604020202020204" pitchFamily="34" charset="0"/>
              </a:rPr>
              <a:t>If the location is more than 30-60 minutes away, see if the location host would be willing to have a key to open the machine in case internet access is lost and the machine needs to be manually restarted. </a:t>
            </a:r>
          </a:p>
          <a:p>
            <a:r>
              <a:rPr lang="en-US" dirty="0">
                <a:solidFill>
                  <a:schemeClr val="accent2">
                    <a:lumMod val="75000"/>
                  </a:schemeClr>
                </a:solidFill>
                <a:latin typeface="Arial" panose="020B0604020202020204" pitchFamily="34" charset="0"/>
                <a:cs typeface="Arial" panose="020B0604020202020204" pitchFamily="34" charset="0"/>
              </a:rPr>
              <a:t>Driving two hours one way to push a reset button is not efficient use of staff time, especially if you have to do it three weeks in a row.</a:t>
            </a:r>
          </a:p>
        </p:txBody>
      </p:sp>
    </p:spTree>
    <p:extLst>
      <p:ext uri="{BB962C8B-B14F-4D97-AF65-F5344CB8AC3E}">
        <p14:creationId xmlns:p14="http://schemas.microsoft.com/office/powerpoint/2010/main" val="2371657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41EC-F920-4149-8791-65EFF8816179}"/>
              </a:ext>
            </a:extLst>
          </p:cNvPr>
          <p:cNvSpPr>
            <a:spLocks noGrp="1"/>
          </p:cNvSpPr>
          <p:nvPr>
            <p:ph type="title"/>
          </p:nvPr>
        </p:nvSpPr>
        <p:spPr/>
        <p:txBody>
          <a:bodyPr/>
          <a:lstStyle/>
          <a:p>
            <a:r>
              <a:rPr lang="en-US" dirty="0">
                <a:solidFill>
                  <a:schemeClr val="accent2">
                    <a:lumMod val="50000"/>
                  </a:schemeClr>
                </a:solidFill>
                <a:latin typeface="Arial" panose="020B0604020202020204" pitchFamily="34" charset="0"/>
                <a:cs typeface="Arial" panose="020B0604020202020204" pitchFamily="34" charset="0"/>
              </a:rPr>
              <a:t>Things to consider before you start this type of project.</a:t>
            </a:r>
          </a:p>
        </p:txBody>
      </p:sp>
      <p:sp>
        <p:nvSpPr>
          <p:cNvPr id="3" name="Content Placeholder 2">
            <a:extLst>
              <a:ext uri="{FF2B5EF4-FFF2-40B4-BE49-F238E27FC236}">
                <a16:creationId xmlns:a16="http://schemas.microsoft.com/office/drawing/2014/main" id="{5022F406-7E72-482B-99EB-444FD1AE2057}"/>
              </a:ext>
            </a:extLst>
          </p:cNvPr>
          <p:cNvSpPr>
            <a:spLocks noGrp="1"/>
          </p:cNvSpPr>
          <p:nvPr>
            <p:ph idx="1"/>
          </p:nvPr>
        </p:nvSpPr>
        <p:spPr>
          <a:xfrm>
            <a:off x="677334" y="2160589"/>
            <a:ext cx="8596668" cy="4403049"/>
          </a:xfrm>
        </p:spPr>
        <p:txBody>
          <a:bodyPr>
            <a:normAutofit/>
          </a:bodyPr>
          <a:lstStyle/>
          <a:p>
            <a:r>
              <a:rPr lang="en-US" dirty="0">
                <a:solidFill>
                  <a:schemeClr val="accent2">
                    <a:lumMod val="75000"/>
                  </a:schemeClr>
                </a:solidFill>
                <a:latin typeface="Arial" panose="020B0604020202020204" pitchFamily="34" charset="0"/>
                <a:cs typeface="Arial" panose="020B0604020202020204" pitchFamily="34" charset="0"/>
              </a:rPr>
              <a:t>Do you have enough staff to take on the project?</a:t>
            </a:r>
          </a:p>
          <a:p>
            <a:r>
              <a:rPr lang="en-US" dirty="0">
                <a:solidFill>
                  <a:schemeClr val="accent2">
                    <a:lumMod val="75000"/>
                  </a:schemeClr>
                </a:solidFill>
                <a:latin typeface="Arial" panose="020B0604020202020204" pitchFamily="34" charset="0"/>
                <a:cs typeface="Arial" panose="020B0604020202020204" pitchFamily="34" charset="0"/>
              </a:rPr>
              <a:t>Who will be the project leader?</a:t>
            </a:r>
          </a:p>
          <a:p>
            <a:r>
              <a:rPr lang="en-US" dirty="0">
                <a:solidFill>
                  <a:schemeClr val="accent2">
                    <a:lumMod val="75000"/>
                  </a:schemeClr>
                </a:solidFill>
                <a:latin typeface="Arial" panose="020B0604020202020204" pitchFamily="34" charset="0"/>
                <a:cs typeface="Arial" panose="020B0604020202020204" pitchFamily="34" charset="0"/>
              </a:rPr>
              <a:t>Do you have funding for the initial cost and more importantly the ongoing costs?</a:t>
            </a:r>
          </a:p>
          <a:p>
            <a:r>
              <a:rPr lang="en-US" dirty="0">
                <a:solidFill>
                  <a:schemeClr val="accent2">
                    <a:lumMod val="75000"/>
                  </a:schemeClr>
                </a:solidFill>
                <a:latin typeface="Arial" panose="020B0604020202020204" pitchFamily="34" charset="0"/>
                <a:cs typeface="Arial" panose="020B0604020202020204" pitchFamily="34" charset="0"/>
              </a:rPr>
              <a:t>Will you have a dedicated “vending machine person” or will that be added to someone’s duties?</a:t>
            </a:r>
          </a:p>
          <a:p>
            <a:r>
              <a:rPr lang="en-US" dirty="0">
                <a:solidFill>
                  <a:schemeClr val="accent2">
                    <a:lumMod val="75000"/>
                  </a:schemeClr>
                </a:solidFill>
                <a:latin typeface="Arial" panose="020B0604020202020204" pitchFamily="34" charset="0"/>
                <a:cs typeface="Arial" panose="020B0604020202020204" pitchFamily="34" charset="0"/>
              </a:rPr>
              <a:t>How often will you need to service machines?  Daily, weekly, monthly, quarterly?</a:t>
            </a:r>
          </a:p>
        </p:txBody>
      </p:sp>
    </p:spTree>
    <p:extLst>
      <p:ext uri="{BB962C8B-B14F-4D97-AF65-F5344CB8AC3E}">
        <p14:creationId xmlns:p14="http://schemas.microsoft.com/office/powerpoint/2010/main" val="3559789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41EC-F920-4149-8791-65EFF8816179}"/>
              </a:ext>
            </a:extLst>
          </p:cNvPr>
          <p:cNvSpPr>
            <a:spLocks noGrp="1"/>
          </p:cNvSpPr>
          <p:nvPr>
            <p:ph type="title"/>
          </p:nvPr>
        </p:nvSpPr>
        <p:spPr/>
        <p:txBody>
          <a:bodyPr/>
          <a:lstStyle/>
          <a:p>
            <a:r>
              <a:rPr lang="en-US" dirty="0">
                <a:solidFill>
                  <a:schemeClr val="accent2">
                    <a:lumMod val="50000"/>
                  </a:schemeClr>
                </a:solidFill>
                <a:latin typeface="Arial" panose="020B0604020202020204" pitchFamily="34" charset="0"/>
                <a:cs typeface="Arial" panose="020B0604020202020204" pitchFamily="34" charset="0"/>
              </a:rPr>
              <a:t>Things to consider before you start this type of project.</a:t>
            </a:r>
          </a:p>
        </p:txBody>
      </p:sp>
      <p:sp>
        <p:nvSpPr>
          <p:cNvPr id="3" name="Content Placeholder 2">
            <a:extLst>
              <a:ext uri="{FF2B5EF4-FFF2-40B4-BE49-F238E27FC236}">
                <a16:creationId xmlns:a16="http://schemas.microsoft.com/office/drawing/2014/main" id="{5022F406-7E72-482B-99EB-444FD1AE2057}"/>
              </a:ext>
            </a:extLst>
          </p:cNvPr>
          <p:cNvSpPr>
            <a:spLocks noGrp="1"/>
          </p:cNvSpPr>
          <p:nvPr>
            <p:ph idx="1"/>
          </p:nvPr>
        </p:nvSpPr>
        <p:spPr>
          <a:xfrm>
            <a:off x="677334" y="2160589"/>
            <a:ext cx="8596668" cy="4403049"/>
          </a:xfrm>
        </p:spPr>
        <p:txBody>
          <a:bodyPr>
            <a:normAutofit/>
          </a:bodyPr>
          <a:lstStyle/>
          <a:p>
            <a:r>
              <a:rPr lang="en-US" dirty="0">
                <a:solidFill>
                  <a:schemeClr val="accent2">
                    <a:lumMod val="75000"/>
                  </a:schemeClr>
                </a:solidFill>
                <a:latin typeface="Arial" panose="020B0604020202020204" pitchFamily="34" charset="0"/>
                <a:cs typeface="Arial" panose="020B0604020202020204" pitchFamily="34" charset="0"/>
              </a:rPr>
              <a:t>Will you create a dedicated vending machine collection or pull from your existing.  What happens if someone want’s an item currently in a machine?</a:t>
            </a:r>
          </a:p>
          <a:p>
            <a:r>
              <a:rPr lang="en-US" dirty="0">
                <a:solidFill>
                  <a:schemeClr val="accent2">
                    <a:lumMod val="75000"/>
                  </a:schemeClr>
                </a:solidFill>
                <a:latin typeface="Arial" panose="020B0604020202020204" pitchFamily="34" charset="0"/>
                <a:cs typeface="Arial" panose="020B0604020202020204" pitchFamily="34" charset="0"/>
              </a:rPr>
              <a:t>Will you allow hold pickup at the machine?</a:t>
            </a:r>
          </a:p>
          <a:p>
            <a:r>
              <a:rPr lang="en-US" dirty="0">
                <a:solidFill>
                  <a:schemeClr val="accent2">
                    <a:lumMod val="75000"/>
                  </a:schemeClr>
                </a:solidFill>
                <a:latin typeface="Arial" panose="020B0604020202020204" pitchFamily="34" charset="0"/>
                <a:cs typeface="Arial" panose="020B0604020202020204" pitchFamily="34" charset="0"/>
              </a:rPr>
              <a:t>If the machine is offsite, do you have a “company car”. Can you use a city or county fleet vehicle?  Will staff be using their own vehicle. Make sure you, staff, and impacted stakeholders know what each entails.  </a:t>
            </a:r>
          </a:p>
          <a:p>
            <a:r>
              <a:rPr lang="en-US" dirty="0">
                <a:solidFill>
                  <a:schemeClr val="accent2">
                    <a:lumMod val="75000"/>
                  </a:schemeClr>
                </a:solidFill>
                <a:latin typeface="Arial" panose="020B0604020202020204" pitchFamily="34" charset="0"/>
                <a:cs typeface="Arial" panose="020B0604020202020204" pitchFamily="34" charset="0"/>
              </a:rPr>
              <a:t>After you have confirmed a location, make sure you have a MOU (memoranda of understanding) or similar before you deliver a machine.  In most public libraries that would be between the library board and the host location decision makers.</a:t>
            </a:r>
          </a:p>
          <a:p>
            <a:r>
              <a:rPr lang="en-US" dirty="0">
                <a:solidFill>
                  <a:schemeClr val="accent2">
                    <a:lumMod val="75000"/>
                  </a:schemeClr>
                </a:solidFill>
                <a:latin typeface="Arial" panose="020B0604020202020204" pitchFamily="34" charset="0"/>
                <a:cs typeface="Arial" panose="020B0604020202020204" pitchFamily="34" charset="0"/>
              </a:rPr>
              <a:t>Identify alternate locations in the beginning.  Sometimes the first location doesn’t work out.  This also helps set things up for adding additional machines in the future.</a:t>
            </a:r>
          </a:p>
        </p:txBody>
      </p:sp>
    </p:spTree>
    <p:extLst>
      <p:ext uri="{BB962C8B-B14F-4D97-AF65-F5344CB8AC3E}">
        <p14:creationId xmlns:p14="http://schemas.microsoft.com/office/powerpoint/2010/main" val="1175831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8915" y="650487"/>
            <a:ext cx="9135738" cy="4284767"/>
          </a:xfrm>
        </p:spPr>
        <p:txBody>
          <a:bodyPr>
            <a:normAutofit/>
          </a:bodyPr>
          <a:lstStyle/>
          <a:p>
            <a:pPr algn="ctr"/>
            <a:r>
              <a:rPr lang="en-US" dirty="0">
                <a:solidFill>
                  <a:schemeClr val="accent2">
                    <a:lumMod val="50000"/>
                  </a:schemeClr>
                </a:solidFill>
                <a:latin typeface="Arial" panose="020B0604020202020204" pitchFamily="34" charset="0"/>
                <a:cs typeface="Arial" panose="020B0604020202020204" pitchFamily="34" charset="0"/>
              </a:rPr>
              <a:t>Steve Hammel</a:t>
            </a:r>
            <a:br>
              <a:rPr lang="en-US" dirty="0">
                <a:solidFill>
                  <a:schemeClr val="accent2">
                    <a:lumMod val="50000"/>
                  </a:schemeClr>
                </a:solidFill>
                <a:latin typeface="Arial" panose="020B0604020202020204" pitchFamily="34" charset="0"/>
                <a:cs typeface="Arial" panose="020B0604020202020204" pitchFamily="34" charset="0"/>
              </a:rPr>
            </a:br>
            <a:r>
              <a:rPr lang="en-US" dirty="0">
                <a:solidFill>
                  <a:schemeClr val="accent2">
                    <a:lumMod val="50000"/>
                  </a:schemeClr>
                </a:solidFill>
                <a:latin typeface="Arial" panose="020B0604020202020204" pitchFamily="34" charset="0"/>
                <a:cs typeface="Arial" panose="020B0604020202020204" pitchFamily="34" charset="0"/>
              </a:rPr>
              <a:t>Patron Services Director</a:t>
            </a:r>
            <a:br>
              <a:rPr lang="en-US" dirty="0">
                <a:solidFill>
                  <a:schemeClr val="accent2">
                    <a:lumMod val="50000"/>
                  </a:schemeClr>
                </a:solidFill>
                <a:latin typeface="Arial" panose="020B0604020202020204" pitchFamily="34" charset="0"/>
                <a:cs typeface="Arial" panose="020B0604020202020204" pitchFamily="34" charset="0"/>
              </a:rPr>
            </a:br>
            <a:r>
              <a:rPr lang="en-US" dirty="0">
                <a:solidFill>
                  <a:schemeClr val="accent2">
                    <a:lumMod val="50000"/>
                  </a:schemeClr>
                </a:solidFill>
                <a:latin typeface="Arial" panose="020B0604020202020204" pitchFamily="34" charset="0"/>
                <a:cs typeface="Arial" panose="020B0604020202020204" pitchFamily="34" charset="0"/>
              </a:rPr>
              <a:t>North Dakota State Library</a:t>
            </a:r>
            <a:br>
              <a:rPr lang="en-US" dirty="0">
                <a:solidFill>
                  <a:schemeClr val="accent2">
                    <a:lumMod val="50000"/>
                  </a:schemeClr>
                </a:solidFill>
                <a:latin typeface="Arial" panose="020B0604020202020204" pitchFamily="34" charset="0"/>
                <a:cs typeface="Arial" panose="020B0604020202020204" pitchFamily="34" charset="0"/>
              </a:rPr>
            </a:br>
            <a:br>
              <a:rPr lang="en-US" dirty="0">
                <a:solidFill>
                  <a:schemeClr val="accent2">
                    <a:lumMod val="50000"/>
                  </a:schemeClr>
                </a:solidFill>
                <a:latin typeface="Arial" panose="020B0604020202020204" pitchFamily="34" charset="0"/>
                <a:cs typeface="Arial" panose="020B0604020202020204" pitchFamily="34" charset="0"/>
              </a:rPr>
            </a:br>
            <a:r>
              <a:rPr lang="en-US" dirty="0">
                <a:solidFill>
                  <a:schemeClr val="accent2">
                    <a:lumMod val="50000"/>
                  </a:schemeClr>
                </a:solidFill>
                <a:latin typeface="Arial" panose="020B0604020202020204" pitchFamily="34" charset="0"/>
                <a:cs typeface="Arial" panose="020B0604020202020204" pitchFamily="34" charset="0"/>
              </a:rPr>
              <a:t>shammel@nd.gov</a:t>
            </a:r>
            <a:br>
              <a:rPr lang="en-US" dirty="0">
                <a:solidFill>
                  <a:schemeClr val="accent2">
                    <a:lumMod val="50000"/>
                  </a:schemeClr>
                </a:solidFill>
                <a:latin typeface="Arial" panose="020B0604020202020204" pitchFamily="34" charset="0"/>
                <a:cs typeface="Arial" panose="020B0604020202020204" pitchFamily="34" charset="0"/>
              </a:rPr>
            </a:br>
            <a:r>
              <a:rPr lang="en-US" dirty="0">
                <a:solidFill>
                  <a:schemeClr val="accent2">
                    <a:lumMod val="50000"/>
                  </a:schemeClr>
                </a:solidFill>
                <a:latin typeface="Arial" panose="020B0604020202020204" pitchFamily="34" charset="0"/>
                <a:cs typeface="Arial" panose="020B0604020202020204" pitchFamily="34" charset="0"/>
              </a:rPr>
              <a:t>O: 701-328-4021</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86589" y="5050372"/>
            <a:ext cx="1978159" cy="1807628"/>
          </a:xfrm>
          <a:prstGeom prst="rect">
            <a:avLst/>
          </a:prstGeom>
        </p:spPr>
      </p:pic>
    </p:spTree>
    <p:extLst>
      <p:ext uri="{BB962C8B-B14F-4D97-AF65-F5344CB8AC3E}">
        <p14:creationId xmlns:p14="http://schemas.microsoft.com/office/powerpoint/2010/main" val="1890943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2">
                    <a:lumMod val="50000"/>
                  </a:schemeClr>
                </a:solidFill>
                <a:latin typeface="Arial" panose="020B0604020202020204" pitchFamily="34" charset="0"/>
                <a:cs typeface="Arial" panose="020B0604020202020204" pitchFamily="34" charset="0"/>
              </a:rPr>
              <a:t>What is the purpose of a book vending machine?</a:t>
            </a:r>
            <a:br>
              <a:rPr lang="en-US" dirty="0">
                <a:solidFill>
                  <a:schemeClr val="accent2">
                    <a:lumMod val="50000"/>
                  </a:schemeClr>
                </a:solidFill>
                <a:latin typeface="Arial" panose="020B0604020202020204" pitchFamily="34" charset="0"/>
                <a:cs typeface="Arial" panose="020B0604020202020204" pitchFamily="34" charset="0"/>
              </a:rPr>
            </a:br>
            <a:endParaRPr lang="en-US" dirty="0">
              <a:solidFill>
                <a:schemeClr val="accent2">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solidFill>
                  <a:schemeClr val="accent2">
                    <a:lumMod val="50000"/>
                  </a:schemeClr>
                </a:solidFill>
                <a:latin typeface="Arial" panose="020B0604020202020204" pitchFamily="34" charset="0"/>
                <a:cs typeface="Arial" panose="020B0604020202020204" pitchFamily="34" charset="0"/>
              </a:rPr>
              <a:t>It helps extend the reach of your library by providing materials in locations away from your library.</a:t>
            </a:r>
          </a:p>
          <a:p>
            <a:r>
              <a:rPr lang="en-US" dirty="0">
                <a:solidFill>
                  <a:schemeClr val="accent2">
                    <a:lumMod val="50000"/>
                  </a:schemeClr>
                </a:solidFill>
                <a:latin typeface="Arial" panose="020B0604020202020204" pitchFamily="34" charset="0"/>
                <a:cs typeface="Arial" panose="020B0604020202020204" pitchFamily="34" charset="0"/>
              </a:rPr>
              <a:t>They can be used to provide service to communities without library services.  It is a significantly less expensive option versus a branch or bookmobile.</a:t>
            </a:r>
          </a:p>
          <a:p>
            <a:r>
              <a:rPr lang="en-US" dirty="0">
                <a:solidFill>
                  <a:schemeClr val="accent2">
                    <a:lumMod val="50000"/>
                  </a:schemeClr>
                </a:solidFill>
                <a:latin typeface="Arial" panose="020B0604020202020204" pitchFamily="34" charset="0"/>
                <a:cs typeface="Arial" panose="020B0604020202020204" pitchFamily="34" charset="0"/>
              </a:rPr>
              <a:t>Depending on location a vending machine can also extend library hours.</a:t>
            </a:r>
          </a:p>
          <a:p>
            <a:r>
              <a:rPr lang="en-US" dirty="0">
                <a:solidFill>
                  <a:schemeClr val="accent2">
                    <a:lumMod val="50000"/>
                  </a:schemeClr>
                </a:solidFill>
                <a:latin typeface="Arial" panose="020B0604020202020204" pitchFamily="34" charset="0"/>
                <a:cs typeface="Arial" panose="020B0604020202020204" pitchFamily="34" charset="0"/>
              </a:rPr>
              <a:t>Possibility for 24 hour access at your library.</a:t>
            </a:r>
          </a:p>
        </p:txBody>
      </p:sp>
    </p:spTree>
    <p:extLst>
      <p:ext uri="{BB962C8B-B14F-4D97-AF65-F5344CB8AC3E}">
        <p14:creationId xmlns:p14="http://schemas.microsoft.com/office/powerpoint/2010/main" val="1785783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5FF3-A0EC-4141-A789-58778846C875}"/>
              </a:ext>
            </a:extLst>
          </p:cNvPr>
          <p:cNvSpPr>
            <a:spLocks noGrp="1"/>
          </p:cNvSpPr>
          <p:nvPr>
            <p:ph type="title"/>
          </p:nvPr>
        </p:nvSpPr>
        <p:spPr/>
        <p:txBody>
          <a:bodyPr/>
          <a:lstStyle/>
          <a:p>
            <a:r>
              <a:rPr lang="en-US" dirty="0">
                <a:solidFill>
                  <a:schemeClr val="accent2">
                    <a:lumMod val="50000"/>
                  </a:schemeClr>
                </a:solidFill>
                <a:latin typeface="Arial" panose="020B0604020202020204" pitchFamily="34" charset="0"/>
                <a:cs typeface="Arial" panose="020B0604020202020204" pitchFamily="34" charset="0"/>
              </a:rPr>
              <a:t>Different machine types.  What to know before you buy.</a:t>
            </a:r>
          </a:p>
        </p:txBody>
      </p:sp>
      <p:sp>
        <p:nvSpPr>
          <p:cNvPr id="3" name="Content Placeholder 2">
            <a:extLst>
              <a:ext uri="{FF2B5EF4-FFF2-40B4-BE49-F238E27FC236}">
                <a16:creationId xmlns:a16="http://schemas.microsoft.com/office/drawing/2014/main" id="{3127F862-5E53-4BD8-90F8-418247F7D472}"/>
              </a:ext>
            </a:extLst>
          </p:cNvPr>
          <p:cNvSpPr>
            <a:spLocks noGrp="1"/>
          </p:cNvSpPr>
          <p:nvPr>
            <p:ph idx="1"/>
          </p:nvPr>
        </p:nvSpPr>
        <p:spPr/>
        <p:txBody>
          <a:bodyPr/>
          <a:lstStyle/>
          <a:p>
            <a:r>
              <a:rPr lang="en-US" dirty="0">
                <a:solidFill>
                  <a:schemeClr val="accent2">
                    <a:lumMod val="75000"/>
                  </a:schemeClr>
                </a:solidFill>
                <a:latin typeface="Arial" panose="020B0604020202020204" pitchFamily="34" charset="0"/>
                <a:cs typeface="Arial" panose="020B0604020202020204" pitchFamily="34" charset="0"/>
              </a:rPr>
              <a:t>There are several different types of machines, each has their advantages and disadvantages.</a:t>
            </a:r>
          </a:p>
          <a:p>
            <a:r>
              <a:rPr lang="en-US" dirty="0">
                <a:solidFill>
                  <a:schemeClr val="accent2">
                    <a:lumMod val="75000"/>
                  </a:schemeClr>
                </a:solidFill>
                <a:latin typeface="Arial" panose="020B0604020202020204" pitchFamily="34" charset="0"/>
                <a:cs typeface="Arial" panose="020B0604020202020204" pitchFamily="34" charset="0"/>
              </a:rPr>
              <a:t>Considerations: cost, space, amount of staff time to service the machines, types and quantities of materials to put in machines</a:t>
            </a:r>
          </a:p>
        </p:txBody>
      </p:sp>
    </p:spTree>
    <p:extLst>
      <p:ext uri="{BB962C8B-B14F-4D97-AF65-F5344CB8AC3E}">
        <p14:creationId xmlns:p14="http://schemas.microsoft.com/office/powerpoint/2010/main" val="351536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E59B-A5EA-4AE0-9DA8-DB738664EC42}"/>
              </a:ext>
            </a:extLst>
          </p:cNvPr>
          <p:cNvSpPr>
            <a:spLocks noGrp="1"/>
          </p:cNvSpPr>
          <p:nvPr>
            <p:ph type="title"/>
          </p:nvPr>
        </p:nvSpPr>
        <p:spPr>
          <a:xfrm>
            <a:off x="677334" y="609600"/>
            <a:ext cx="8596668" cy="772633"/>
          </a:xfrm>
        </p:spPr>
        <p:txBody>
          <a:bodyPr/>
          <a:lstStyle/>
          <a:p>
            <a:r>
              <a:rPr lang="en-US" dirty="0">
                <a:solidFill>
                  <a:schemeClr val="accent2">
                    <a:lumMod val="50000"/>
                  </a:schemeClr>
                </a:solidFill>
                <a:latin typeface="Arial" panose="020B0604020202020204" pitchFamily="34" charset="0"/>
                <a:cs typeface="Arial" panose="020B0604020202020204" pitchFamily="34" charset="0"/>
              </a:rPr>
              <a:t>Is this a new idea?</a:t>
            </a:r>
          </a:p>
        </p:txBody>
      </p:sp>
      <p:sp>
        <p:nvSpPr>
          <p:cNvPr id="3" name="Content Placeholder 2">
            <a:extLst>
              <a:ext uri="{FF2B5EF4-FFF2-40B4-BE49-F238E27FC236}">
                <a16:creationId xmlns:a16="http://schemas.microsoft.com/office/drawing/2014/main" id="{790D86C8-76CD-423A-B2E2-B319C8EDE3D9}"/>
              </a:ext>
            </a:extLst>
          </p:cNvPr>
          <p:cNvSpPr>
            <a:spLocks noGrp="1"/>
          </p:cNvSpPr>
          <p:nvPr>
            <p:ph idx="1"/>
          </p:nvPr>
        </p:nvSpPr>
        <p:spPr>
          <a:xfrm>
            <a:off x="677334" y="1382233"/>
            <a:ext cx="3363038" cy="4659129"/>
          </a:xfrm>
        </p:spPr>
        <p:txBody>
          <a:bodyPr/>
          <a:lstStyle/>
          <a:p>
            <a:pPr marL="0" marR="0" indent="0">
              <a:lnSpc>
                <a:spcPct val="107000"/>
              </a:lnSpc>
              <a:spcBef>
                <a:spcPts val="0"/>
              </a:spcBef>
              <a:spcAft>
                <a:spcPts val="800"/>
              </a:spcAft>
              <a:buNone/>
            </a:pPr>
            <a:r>
              <a:rPr lang="en-US" sz="1800" b="1"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The </a:t>
            </a:r>
            <a:r>
              <a:rPr lang="en-US" sz="1800" b="1" dirty="0" err="1">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Penguincubator</a:t>
            </a:r>
            <a:endParaRPr lang="en-US" b="1"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7000"/>
              </a:lnSpc>
              <a:spcBef>
                <a:spcPts val="0"/>
              </a:spcBef>
              <a:spcAft>
                <a:spcPts val="800"/>
              </a:spcAft>
              <a:buNone/>
            </a:pPr>
            <a:r>
              <a:rPr lang="en-US" sz="1800"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appeared in London in 1937. </a:t>
            </a:r>
          </a:p>
          <a:p>
            <a:pPr marL="0" marR="0" indent="0">
              <a:lnSpc>
                <a:spcPct val="107000"/>
              </a:lnSpc>
              <a:spcBef>
                <a:spcPts val="0"/>
              </a:spcBef>
              <a:spcAft>
                <a:spcPts val="800"/>
              </a:spcAft>
              <a:buNone/>
            </a:pPr>
            <a:r>
              <a:rPr lang="en-US" sz="1800"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Conceived by Allen Lane, the founder of Penguin Books, the </a:t>
            </a:r>
            <a:r>
              <a:rPr lang="en-US" sz="1800" dirty="0" err="1">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Penguincubator</a:t>
            </a:r>
            <a:r>
              <a:rPr lang="en-US" sz="1800"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 dispensed classic literature in paperback form for about the same price as a pack of cigarettes </a:t>
            </a:r>
            <a:endParaRPr lang="en-US" dirty="0">
              <a:solidFill>
                <a:schemeClr val="accent2">
                  <a:lumMod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092FC4D-7B75-4CB5-A63F-CCB6871F1C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8567" y="1382233"/>
            <a:ext cx="3104835" cy="5041323"/>
          </a:xfrm>
          <a:prstGeom prst="rect">
            <a:avLst/>
          </a:prstGeom>
        </p:spPr>
      </p:pic>
    </p:spTree>
    <p:extLst>
      <p:ext uri="{BB962C8B-B14F-4D97-AF65-F5344CB8AC3E}">
        <p14:creationId xmlns:p14="http://schemas.microsoft.com/office/powerpoint/2010/main" val="184478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E59B-A5EA-4AE0-9DA8-DB738664EC42}"/>
              </a:ext>
            </a:extLst>
          </p:cNvPr>
          <p:cNvSpPr>
            <a:spLocks noGrp="1"/>
          </p:cNvSpPr>
          <p:nvPr>
            <p:ph type="title"/>
          </p:nvPr>
        </p:nvSpPr>
        <p:spPr>
          <a:xfrm>
            <a:off x="677334" y="609600"/>
            <a:ext cx="8596668" cy="772633"/>
          </a:xfrm>
        </p:spPr>
        <p:txBody>
          <a:bodyPr/>
          <a:lstStyle/>
          <a:p>
            <a:r>
              <a:rPr lang="en-US" dirty="0">
                <a:solidFill>
                  <a:schemeClr val="accent2">
                    <a:lumMod val="50000"/>
                  </a:schemeClr>
                </a:solidFill>
                <a:latin typeface="Arial" panose="020B0604020202020204" pitchFamily="34" charset="0"/>
                <a:cs typeface="Arial" panose="020B0604020202020204" pitchFamily="34" charset="0"/>
              </a:rPr>
              <a:t>Is this a new idea?</a:t>
            </a:r>
          </a:p>
        </p:txBody>
      </p:sp>
      <p:sp>
        <p:nvSpPr>
          <p:cNvPr id="3" name="Content Placeholder 2">
            <a:extLst>
              <a:ext uri="{FF2B5EF4-FFF2-40B4-BE49-F238E27FC236}">
                <a16:creationId xmlns:a16="http://schemas.microsoft.com/office/drawing/2014/main" id="{790D86C8-76CD-423A-B2E2-B319C8EDE3D9}"/>
              </a:ext>
            </a:extLst>
          </p:cNvPr>
          <p:cNvSpPr>
            <a:spLocks noGrp="1"/>
          </p:cNvSpPr>
          <p:nvPr>
            <p:ph idx="1"/>
          </p:nvPr>
        </p:nvSpPr>
        <p:spPr>
          <a:xfrm>
            <a:off x="677334" y="1382233"/>
            <a:ext cx="3363038" cy="4659129"/>
          </a:xfrm>
        </p:spPr>
        <p:txBody>
          <a:bodyPr/>
          <a:lstStyle/>
          <a:p>
            <a:pPr marL="0" marR="0" indent="0">
              <a:lnSpc>
                <a:spcPct val="107000"/>
              </a:lnSpc>
              <a:spcBef>
                <a:spcPts val="0"/>
              </a:spcBef>
              <a:spcAft>
                <a:spcPts val="800"/>
              </a:spcAft>
              <a:buNone/>
            </a:pPr>
            <a:r>
              <a:rPr lang="en-US" sz="1800" dirty="0">
                <a:solidFill>
                  <a:schemeClr val="accent2">
                    <a:lumMod val="50000"/>
                  </a:schemeClr>
                </a:solidFill>
                <a:effectLst/>
                <a:latin typeface="Arial" panose="020B0604020202020204" pitchFamily="34" charset="0"/>
                <a:ea typeface="Times New Roman" panose="02020603050405020304" pitchFamily="18" charset="0"/>
              </a:rPr>
              <a:t>In June 1947,</a:t>
            </a:r>
            <a:r>
              <a:rPr lang="en-US" sz="1800" i="1" dirty="0">
                <a:solidFill>
                  <a:schemeClr val="accent2">
                    <a:lumMod val="50000"/>
                  </a:schemeClr>
                </a:solidFill>
                <a:effectLst/>
                <a:latin typeface="Arial" panose="020B0604020202020204" pitchFamily="34" charset="0"/>
                <a:ea typeface="Times New Roman" panose="02020603050405020304" pitchFamily="18" charset="0"/>
              </a:rPr>
              <a:t> Popular Science</a:t>
            </a:r>
            <a:r>
              <a:rPr lang="en-US" sz="1800" dirty="0">
                <a:solidFill>
                  <a:schemeClr val="accent2">
                    <a:lumMod val="50000"/>
                  </a:schemeClr>
                </a:solidFill>
                <a:effectLst/>
                <a:latin typeface="Arial" panose="020B0604020202020204" pitchFamily="34" charset="0"/>
                <a:ea typeface="Times New Roman" panose="02020603050405020304" pitchFamily="18" charset="0"/>
              </a:rPr>
              <a:t> featured an early book vending machine called the Book-O-Mat, which featured a selection of 50 books, any one of which could be purchased for a quarter.</a:t>
            </a:r>
            <a:endParaRPr lang="en-US" sz="1800" dirty="0">
              <a:solidFill>
                <a:schemeClr val="accent2">
                  <a:lumMod val="50000"/>
                </a:schemeClr>
              </a:solidFill>
              <a:effectLst/>
              <a:latin typeface="Arial" panose="020B0604020202020204" pitchFamily="34" charset="0"/>
              <a:ea typeface="Calibri" panose="020F050202020403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1ACC2EC9-0780-4A24-9E80-A13280539645}"/>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4843927" y="1382233"/>
            <a:ext cx="3555794" cy="4866167"/>
          </a:xfrm>
          <a:prstGeom prst="rect">
            <a:avLst/>
          </a:prstGeom>
          <a:noFill/>
          <a:ln>
            <a:noFill/>
          </a:ln>
        </p:spPr>
      </p:pic>
    </p:spTree>
    <p:extLst>
      <p:ext uri="{BB962C8B-B14F-4D97-AF65-F5344CB8AC3E}">
        <p14:creationId xmlns:p14="http://schemas.microsoft.com/office/powerpoint/2010/main" val="321833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00770E-26B1-45B2-B7D0-A6DD9AD7C9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8035" y="456942"/>
            <a:ext cx="5944115" cy="5944115"/>
          </a:xfrm>
          <a:prstGeom prst="rect">
            <a:avLst/>
          </a:prstGeom>
        </p:spPr>
      </p:pic>
    </p:spTree>
    <p:extLst>
      <p:ext uri="{BB962C8B-B14F-4D97-AF65-F5344CB8AC3E}">
        <p14:creationId xmlns:p14="http://schemas.microsoft.com/office/powerpoint/2010/main" val="146546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D6374D-EC91-49B0-834B-D792931262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852" y="527762"/>
            <a:ext cx="8047581" cy="5373308"/>
          </a:xfrm>
          <a:prstGeom prst="rect">
            <a:avLst/>
          </a:prstGeom>
        </p:spPr>
      </p:pic>
    </p:spTree>
    <p:extLst>
      <p:ext uri="{BB962C8B-B14F-4D97-AF65-F5344CB8AC3E}">
        <p14:creationId xmlns:p14="http://schemas.microsoft.com/office/powerpoint/2010/main" val="17980833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2" id="{87C0CFE4-7DDC-4C5C-90D3-21E126AA0C5B}" vid="{751FBEC4-1B45-4803-9724-68011D855C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TemplateB-1</Template>
  <TotalTime>642</TotalTime>
  <Words>2214</Words>
  <Application>Microsoft Office PowerPoint</Application>
  <PresentationFormat>Widescreen</PresentationFormat>
  <Paragraphs>132</Paragraphs>
  <Slides>34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Trebuchet MS</vt:lpstr>
      <vt:lpstr>Wingdings 3</vt:lpstr>
      <vt:lpstr>Facet</vt:lpstr>
      <vt:lpstr>Book machines, lessons learned </vt:lpstr>
      <vt:lpstr>What was this project all about?</vt:lpstr>
      <vt:lpstr>What was this project all about?</vt:lpstr>
      <vt:lpstr>What is the purpose of a book vending machine? </vt:lpstr>
      <vt:lpstr>Different machine types.  What to know before you buy.</vt:lpstr>
      <vt:lpstr>Is this a new idea?</vt:lpstr>
      <vt:lpstr>Is this a new idea?</vt:lpstr>
      <vt:lpstr>PowerPoint Presentation</vt:lpstr>
      <vt:lpstr>PowerPoint Presentation</vt:lpstr>
      <vt:lpstr>Is Toronto’s solution good or bad? It depends…</vt:lpstr>
      <vt:lpstr>PowerPoint Presentation</vt:lpstr>
      <vt:lpstr>PowerPoint Presentation</vt:lpstr>
      <vt:lpstr>PowerPoint Presentation</vt:lpstr>
      <vt:lpstr>PowerPoint Presentation</vt:lpstr>
      <vt:lpstr>PowerPoint Presentation</vt:lpstr>
      <vt:lpstr>What did the state library choose and why?</vt:lpstr>
      <vt:lpstr>What did the state library choose and why?</vt:lpstr>
      <vt:lpstr>PowerPoint Presentation</vt:lpstr>
      <vt:lpstr>PowerPoint Presentation</vt:lpstr>
      <vt:lpstr>PowerPoint Presentation</vt:lpstr>
      <vt:lpstr>PowerPoint Presentation</vt:lpstr>
      <vt:lpstr>PowerPoint Presentation</vt:lpstr>
      <vt:lpstr>So, what does it cost? And how did we pay for it?</vt:lpstr>
      <vt:lpstr>First delivery of books Did you know 4000 books weighs 2 tons?</vt:lpstr>
      <vt:lpstr>Initial machine materials load</vt:lpstr>
      <vt:lpstr>Lessons learned, some the hard way Integrated library system (ILS)</vt:lpstr>
      <vt:lpstr>Lessons learned, some the hard way Delivery</vt:lpstr>
      <vt:lpstr>Lessons learned, some the hard way Delivery, continued</vt:lpstr>
      <vt:lpstr>Lessons learned, some the hard way Setup and getting started</vt:lpstr>
      <vt:lpstr>What should I consider next?</vt:lpstr>
      <vt:lpstr>What should I consider next?</vt:lpstr>
      <vt:lpstr>Things to consider before you start this type of project.</vt:lpstr>
      <vt:lpstr>Things to consider before you start this type of project.</vt:lpstr>
      <vt:lpstr>Steve Hammel Patron Services Director North Dakota State Library  shammel@nd.gov O: 701-328-4021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Hammel, Steve A.</dc:creator>
  <cp:lastModifiedBy>Hammel, Steve A.</cp:lastModifiedBy>
  <cp:revision>2</cp:revision>
  <dcterms:created xsi:type="dcterms:W3CDTF">2024-03-08T17:05:48Z</dcterms:created>
  <dcterms:modified xsi:type="dcterms:W3CDTF">2024-03-20T19:53:47Z</dcterms:modified>
</cp:coreProperties>
</file>