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0" r:id="rId3"/>
    <p:sldId id="257" r:id="rId4"/>
    <p:sldId id="282" r:id="rId5"/>
    <p:sldId id="275" r:id="rId6"/>
    <p:sldId id="260" r:id="rId7"/>
    <p:sldId id="274" r:id="rId8"/>
    <p:sldId id="258" r:id="rId9"/>
    <p:sldId id="259" r:id="rId10"/>
    <p:sldId id="261" r:id="rId11"/>
    <p:sldId id="262" r:id="rId12"/>
    <p:sldId id="263" r:id="rId13"/>
    <p:sldId id="264" r:id="rId14"/>
    <p:sldId id="277" r:id="rId15"/>
    <p:sldId id="276" r:id="rId16"/>
    <p:sldId id="273" r:id="rId17"/>
    <p:sldId id="265" r:id="rId18"/>
    <p:sldId id="266" r:id="rId19"/>
    <p:sldId id="278" r:id="rId20"/>
    <p:sldId id="272" r:id="rId21"/>
    <p:sldId id="280" r:id="rId22"/>
    <p:sldId id="281" r:id="rId23"/>
    <p:sldId id="271" r:id="rId24"/>
    <p:sldId id="26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18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06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2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49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8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3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70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3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8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D2766A6-3C10-4AB8-86A1-BB1F0CDA7EFE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2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8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Release_Notes/2023/Alma_2023_Release_Notes?mon=202311BAS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in.nodak.edu/helpticket" TargetMode="External"/><Relationship Id="rId2" Type="http://schemas.openxmlformats.org/officeDocument/2006/relationships/hyperlink" Target="mailto:Jason.Bedsaul@ndus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dinhelp@listserv.nodak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roductboard.com/iii/6-innovative-product-status-board-new/tabs/23-polari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Blossoming flowers">
            <a:extLst>
              <a:ext uri="{FF2B5EF4-FFF2-40B4-BE49-F238E27FC236}">
                <a16:creationId xmlns:a16="http://schemas.microsoft.com/office/drawing/2014/main" id="{9F83F1AF-8294-619E-FD8A-C0D9AD594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ADD57-BFBB-EFF4-33B5-BEF1D06B4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>
            <a:normAutofit/>
          </a:bodyPr>
          <a:lstStyle/>
          <a:p>
            <a:r>
              <a:rPr lang="en-US"/>
              <a:t>ODIN Director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0FE31-6E11-FE3A-9162-65055D5D2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>
            <a:normAutofit/>
          </a:bodyPr>
          <a:lstStyle/>
          <a:p>
            <a:r>
              <a:rPr lang="en-US"/>
              <a:t>December 11, 2023 – Jason Bedsaul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44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29" name="Picture 512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430AE7-14DD-8A99-4CB2-0547694A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Polaris Roadmap for Q2 - 2024</a:t>
            </a:r>
          </a:p>
        </p:txBody>
      </p:sp>
      <p:sp>
        <p:nvSpPr>
          <p:cNvPr id="5139" name="Rectangle 5138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DF4A7-34C6-37A0-7FE8-7290235F6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Focus on Cataloging functionality in LEAP</a:t>
            </a:r>
          </a:p>
          <a:p>
            <a:pPr lvl="1"/>
            <a:r>
              <a:rPr lang="en-US"/>
              <a:t>Advanced Marc Editor </a:t>
            </a:r>
          </a:p>
          <a:p>
            <a:pPr lvl="1"/>
            <a:r>
              <a:rPr lang="en-US"/>
              <a:t>Item Templates (LEAP)</a:t>
            </a:r>
          </a:p>
          <a:p>
            <a:r>
              <a:rPr lang="en-US"/>
              <a:t>Greater functionality in Find Tool</a:t>
            </a:r>
          </a:p>
          <a:p>
            <a:r>
              <a:rPr lang="en-US"/>
              <a:t>Vega Starter for Consortium (TBD)</a:t>
            </a:r>
          </a:p>
        </p:txBody>
      </p:sp>
      <p:pic>
        <p:nvPicPr>
          <p:cNvPr id="5122" name="Picture 2" descr="Integrated Library Systems | Library Services Platform | Library Management  Systems | iii.com">
            <a:extLst>
              <a:ext uri="{FF2B5EF4-FFF2-40B4-BE49-F238E27FC236}">
                <a16:creationId xmlns:a16="http://schemas.microsoft.com/office/drawing/2014/main" id="{1AC63933-CF87-0F3B-770E-268CCF4DA2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1330939"/>
            <a:ext cx="4960442" cy="36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5140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3" name="Straight Connector 5142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91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0B85-D8D2-EE4D-DBC7-1825A2F4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6279-78A9-C432-71FF-C6BBCFD671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ODIN has a seat on the advisory council for Polaris (PIAC)</a:t>
            </a:r>
          </a:p>
          <a:p>
            <a:r>
              <a:rPr lang="en-US" dirty="0"/>
              <a:t>IUG 2024 – March 25-27, Detroit, MI </a:t>
            </a:r>
          </a:p>
          <a:p>
            <a:r>
              <a:rPr lang="en-US" dirty="0"/>
              <a:t>Leading the Consortia Forum (proposed)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8062951-CDAC-FE0F-1838-A273C378FD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10" y="2017713"/>
            <a:ext cx="3432205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6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47BBA-2B93-861C-F173-435D8B0D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Polaris Contract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FB688-B5BD-A4B7-B4F3-77BB6EF07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Initial 5 years expires June 2024</a:t>
            </a:r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Year-to-year – 5% lift, no guarantees</a:t>
            </a:r>
          </a:p>
          <a:p>
            <a:pPr lvl="1"/>
            <a:r>
              <a:rPr lang="en-US" dirty="0"/>
              <a:t>4/5 year contract – Lock in 3.5% lift</a:t>
            </a:r>
          </a:p>
          <a:p>
            <a:r>
              <a:rPr lang="en-US" dirty="0"/>
              <a:t>Must go to RFP after 10 years</a:t>
            </a:r>
          </a:p>
          <a:p>
            <a:r>
              <a:rPr lang="en-US" dirty="0"/>
              <a:t>Future contracts will include a Discovery and Mobile component (increases cost)</a:t>
            </a:r>
          </a:p>
          <a:p>
            <a:r>
              <a:rPr lang="en-US" dirty="0"/>
              <a:t>Look for a survey first of the year</a:t>
            </a:r>
          </a:p>
        </p:txBody>
      </p:sp>
      <p:pic>
        <p:nvPicPr>
          <p:cNvPr id="6146" name="Picture 2" descr="Contract - Wikipedia">
            <a:extLst>
              <a:ext uri="{FF2B5EF4-FFF2-40B4-BE49-F238E27FC236}">
                <a16:creationId xmlns:a16="http://schemas.microsoft.com/office/drawing/2014/main" id="{03B9D4F1-D202-A3E5-794D-EA74229CBC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7262" y="29384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Rectangle 1844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452" name="Picture 1845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454" name="Straight Connector 1845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6" name="Straight Connector 1845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458" name="Rectangle 1845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60" name="Straight Connector 1845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4DB7EF-A67C-A231-6291-00AC2343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Alma/Primo Updates</a:t>
            </a:r>
          </a:p>
        </p:txBody>
      </p:sp>
      <p:sp>
        <p:nvSpPr>
          <p:cNvPr id="18462" name="Rectangle 1846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EC57B-7776-304F-C51C-67314A17F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Last Feature Release was November 5th</a:t>
            </a:r>
          </a:p>
          <a:p>
            <a:r>
              <a:rPr lang="en-US"/>
              <a:t>December Release on Production December 3</a:t>
            </a:r>
            <a:r>
              <a:rPr lang="en-US" baseline="30000"/>
              <a:t>rd</a:t>
            </a:r>
            <a:endParaRPr lang="en-US"/>
          </a:p>
          <a:p>
            <a:r>
              <a:rPr lang="en-US"/>
              <a:t>Next Feature Release will be February 4</a:t>
            </a:r>
            <a:r>
              <a:rPr lang="en-US" baseline="30000"/>
              <a:t>th</a:t>
            </a:r>
            <a:r>
              <a:rPr lang="en-US"/>
              <a:t>. </a:t>
            </a:r>
          </a:p>
          <a:p>
            <a:pPr lvl="1"/>
            <a:r>
              <a:rPr lang="en-US"/>
              <a:t>Sandbox refresh January 21</a:t>
            </a:r>
            <a:r>
              <a:rPr lang="en-US" baseline="30000"/>
              <a:t>st</a:t>
            </a:r>
            <a:r>
              <a:rPr lang="en-US"/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C6B7249-1E90-8B12-3107-F848718FA7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094411" y="1895853"/>
            <a:ext cx="4960442" cy="24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4" name="Picture 1846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466" name="Straight Connector 1846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9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3A6277-0708-E671-4E93-9AE25F06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Alma/Primo Highlights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8817-B76E-169A-072F-0606DF297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Acquisitions – New UI for PO </a:t>
            </a:r>
          </a:p>
          <a:p>
            <a:r>
              <a:rPr lang="en-US">
                <a:hlinkClick r:id="rId3"/>
              </a:rPr>
              <a:t>https://knowledge.exlibrisgroup.com/Alma/Release_Notes/2023/Alma_2023_Release_Notes?mon=202311BASE</a:t>
            </a: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5" name="Picture 2" descr="ExLibris">
            <a:extLst>
              <a:ext uri="{FF2B5EF4-FFF2-40B4-BE49-F238E27FC236}">
                <a16:creationId xmlns:a16="http://schemas.microsoft.com/office/drawing/2014/main" id="{3097E391-2BA6-07BC-E70E-ADD666BC97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447702"/>
            <a:ext cx="4960442" cy="13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5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1741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417" name="Picture 1741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419" name="Straight Connector 1741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1" name="Straight Connector 1742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368FF4D-43AD-0BB7-185C-3734C455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Rialto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D7ECA-5580-D078-EB88-07A5BBC0B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56222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Marketplace ‘built in’ to Alma</a:t>
            </a:r>
          </a:p>
          <a:p>
            <a:r>
              <a:rPr lang="en-US"/>
              <a:t>Was demoed to ODIN back in early 2022</a:t>
            </a:r>
          </a:p>
          <a:p>
            <a:r>
              <a:rPr lang="en-US"/>
              <a:t>20k spend ‘threshold’ is now removed</a:t>
            </a:r>
          </a:p>
          <a:p>
            <a:r>
              <a:rPr lang="en-US"/>
              <a:t>No additional purchase/obligation required</a:t>
            </a:r>
          </a:p>
          <a:p>
            <a:endParaRPr lang="en-US"/>
          </a:p>
        </p:txBody>
      </p:sp>
      <p:pic>
        <p:nvPicPr>
          <p:cNvPr id="17410" name="Picture 2" descr="ProQuest Debuts Rialto, Enhancing Selection and Acquisition for Alma  Libraries | Library Journal">
            <a:extLst>
              <a:ext uri="{FF2B5EF4-FFF2-40B4-BE49-F238E27FC236}">
                <a16:creationId xmlns:a16="http://schemas.microsoft.com/office/drawing/2014/main" id="{A0E1DAC0-5221-C5DA-6B34-3B03F3F029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139" y="3133022"/>
            <a:ext cx="3500715" cy="12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1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51D0-2391-E5AC-2118-BB1950F8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ELUNA 2024</a:t>
            </a:r>
          </a:p>
        </p:txBody>
      </p:sp>
      <p:pic>
        <p:nvPicPr>
          <p:cNvPr id="15362" name="Picture 2" descr="ELUNA 2024 Annual Meeting. Building Bridges (image of Hennepin Bridge). May 14 - 17. Minneapolis Minnesota.">
            <a:extLst>
              <a:ext uri="{FF2B5EF4-FFF2-40B4-BE49-F238E27FC236}">
                <a16:creationId xmlns:a16="http://schemas.microsoft.com/office/drawing/2014/main" id="{FA5752AF-1A2E-6A62-D02E-065F58F256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26" y="2016125"/>
            <a:ext cx="7895472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0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82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219" name="Picture 821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20" name="Straight Connector 821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1" name="Straight Connector 8220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22" name="Rectangle 8221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23" name="Straight Connector 8222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0C156E-3AC4-9C88-3CF1-94BFBE1F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Academic Funding Formula</a:t>
            </a:r>
          </a:p>
        </p:txBody>
      </p:sp>
      <p:sp>
        <p:nvSpPr>
          <p:cNvPr id="8224" name="Rectangle 8223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196" name="Picture 4" descr="Formulae Thinking GIF - Formulae Thinking Complicated - Discover &amp; Share  GIFs">
            <a:extLst>
              <a:ext uri="{FF2B5EF4-FFF2-40B4-BE49-F238E27FC236}">
                <a16:creationId xmlns:a16="http://schemas.microsoft.com/office/drawing/2014/main" id="{06732040-D4BB-2821-7B01-1B958D511A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489" y="805583"/>
            <a:ext cx="4703521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CE88-BF88-7D17-A022-1D86498CA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9647" y="2015732"/>
            <a:ext cx="4158750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Tabled from previous meetings/directors</a:t>
            </a:r>
          </a:p>
          <a:p>
            <a:r>
              <a:rPr lang="en-US" dirty="0"/>
              <a:t>Forming a committee to discuss</a:t>
            </a:r>
          </a:p>
          <a:p>
            <a:pPr lvl="1"/>
            <a:r>
              <a:rPr lang="en-US" dirty="0"/>
              <a:t>A blend of different types of libraries</a:t>
            </a:r>
          </a:p>
          <a:p>
            <a:r>
              <a:rPr lang="en-US" dirty="0"/>
              <a:t>Look for call to participate soon</a:t>
            </a:r>
          </a:p>
        </p:txBody>
      </p:sp>
      <p:pic>
        <p:nvPicPr>
          <p:cNvPr id="8225" name="Picture 8224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17" name="Straight Connector 8216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5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Rectangle 12305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308" name="Picture 1230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310" name="Straight Connector 12309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2" name="Straight Connector 12311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60D630-C89F-5E49-4485-86573597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Eresource Purchasing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EB42-84B5-8FBD-8AE6-8EDB9E4C7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41625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Current </a:t>
            </a:r>
            <a:r>
              <a:rPr lang="en-US" dirty="0" err="1"/>
              <a:t>Minitex</a:t>
            </a:r>
            <a:r>
              <a:rPr lang="en-US" dirty="0"/>
              <a:t>-negotiated contract ends in 2025; new committee will form Summer 2024</a:t>
            </a:r>
          </a:p>
          <a:p>
            <a:pPr>
              <a:lnSpc>
                <a:spcPct val="110000"/>
              </a:lnSpc>
            </a:pPr>
            <a:r>
              <a:rPr lang="en-US" dirty="0"/>
              <a:t>Exploring options and gauging interest to collaborate on cost-sharing resources beyond the statewide package (Academic Search Complete/Ultimate, CINAHL, etc.)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4" descr="Relentless Collaboration catalyzes Customer Retention">
            <a:extLst>
              <a:ext uri="{FF2B5EF4-FFF2-40B4-BE49-F238E27FC236}">
                <a16:creationId xmlns:a16="http://schemas.microsoft.com/office/drawing/2014/main" id="{F4F64055-7F6E-4F4A-19B5-186766FC1C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461183"/>
            <a:ext cx="4960443" cy="25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9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489" name="Picture 2048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491" name="Straight Connector 2049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3" name="Straight Connector 2049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927203-2961-1FD3-1747-7BB7F3D4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EZProxy</a:t>
            </a:r>
            <a:r>
              <a:rPr lang="en-US" dirty="0"/>
              <a:t>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E543-F051-6B6D-FD17-4C946869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61957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Sent separate email last week to impacted libraries </a:t>
            </a:r>
          </a:p>
          <a:p>
            <a:r>
              <a:rPr lang="en-US"/>
              <a:t>Resolved outstanding issue related to access across institutions </a:t>
            </a:r>
          </a:p>
          <a:p>
            <a:r>
              <a:rPr lang="en-US"/>
              <a:t>Still tweaking/working through some issues and rolling out to all instances</a:t>
            </a:r>
          </a:p>
          <a:p>
            <a:r>
              <a:rPr lang="en-US"/>
              <a:t>Gives more granular control to access</a:t>
            </a:r>
          </a:p>
          <a:p>
            <a:endParaRPr lang="en-US"/>
          </a:p>
        </p:txBody>
      </p:sp>
      <p:pic>
        <p:nvPicPr>
          <p:cNvPr id="20482" name="Picture 2" descr="ezproxy">
            <a:extLst>
              <a:ext uri="{FF2B5EF4-FFF2-40B4-BE49-F238E27FC236}">
                <a16:creationId xmlns:a16="http://schemas.microsoft.com/office/drawing/2014/main" id="{E10E4723-266A-231D-F5A3-8CD8E1AD86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8756" y="2432384"/>
            <a:ext cx="2926098" cy="26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5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49" name="Picture 10248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255" name="Rectangle 10254">
            <a:extLst>
              <a:ext uri="{FF2B5EF4-FFF2-40B4-BE49-F238E27FC236}">
                <a16:creationId xmlns:a16="http://schemas.microsoft.com/office/drawing/2014/main" id="{3F9C0852-4C70-4A1E-A857-A7AA5855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B2CEB096-638F-4BA7-AB38-E3BBE9FB1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D2197-E9EA-07E4-0B5E-00448E17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7" y="1474970"/>
            <a:ext cx="4144731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Ready…Get Set…</a:t>
            </a:r>
          </a:p>
        </p:txBody>
      </p:sp>
      <p:pic>
        <p:nvPicPr>
          <p:cNvPr id="10242" name="Picture 2" descr="Christmas-kittens GIFs - Get the best GIF on GIPHY">
            <a:extLst>
              <a:ext uri="{FF2B5EF4-FFF2-40B4-BE49-F238E27FC236}">
                <a16:creationId xmlns:a16="http://schemas.microsoft.com/office/drawing/2014/main" id="{CC93F404-150B-E013-A9B2-67A2C2D340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69" y="805583"/>
            <a:ext cx="4660762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0258">
            <a:extLst>
              <a:ext uri="{FF2B5EF4-FFF2-40B4-BE49-F238E27FC236}">
                <a16:creationId xmlns:a16="http://schemas.microsoft.com/office/drawing/2014/main" id="{1A6223F3-0478-4201-A1A2-8DB0865B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61" name="Straight Connector 10260">
            <a:extLst>
              <a:ext uri="{FF2B5EF4-FFF2-40B4-BE49-F238E27FC236}">
                <a16:creationId xmlns:a16="http://schemas.microsoft.com/office/drawing/2014/main" id="{966D68AF-E970-43B2-B8F0-2A72DE7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1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E5543E-0E07-CB2C-5481-233B4219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EBSCOhost New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41407-7C21-B814-8EFD-63B5E9046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41625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EBSCO New UI available now</a:t>
            </a:r>
          </a:p>
          <a:p>
            <a:r>
              <a:rPr lang="en-US" dirty="0"/>
              <a:t>Will become default summer 2024</a:t>
            </a:r>
          </a:p>
          <a:p>
            <a:r>
              <a:rPr lang="en-US" dirty="0"/>
              <a:t>Highlights:</a:t>
            </a:r>
          </a:p>
          <a:p>
            <a:pPr lvl="1"/>
            <a:r>
              <a:rPr lang="en-US" dirty="0"/>
              <a:t>‘Sticky Filters’</a:t>
            </a:r>
          </a:p>
          <a:p>
            <a:pPr lvl="1"/>
            <a:r>
              <a:rPr lang="en-US" dirty="0"/>
              <a:t>Advanced Search on Separate Page</a:t>
            </a:r>
          </a:p>
          <a:p>
            <a:pPr lvl="1"/>
            <a:r>
              <a:rPr lang="en-US" dirty="0"/>
              <a:t>Enhanced Dashboards and Project Folders for Personal Accounts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2" descr="ebscohost general search screen">
            <a:extLst>
              <a:ext uri="{FF2B5EF4-FFF2-40B4-BE49-F238E27FC236}">
                <a16:creationId xmlns:a16="http://schemas.microsoft.com/office/drawing/2014/main" id="{E8A54FCE-C285-C71B-5FA8-193354136F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411" y="2389320"/>
            <a:ext cx="4960443" cy="27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6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Rectangle 215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522" name="Picture 215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524" name="Straight Connector 215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Straight Connector 21524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519" name="Rectangle 2151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69A5E-E405-C21C-C41E-46B9E14B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ODIN Support Request Changes</a:t>
            </a:r>
          </a:p>
        </p:txBody>
      </p:sp>
      <p:cxnSp>
        <p:nvCxnSpPr>
          <p:cNvPr id="21521" name="Straight Connector 2152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23" name="Rectangle 2152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C446-FDCC-732E-79D4-5BC5A0C4B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2"/>
            <a:ext cx="4325113" cy="4074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Updating how we categorize and prioritize tickets </a:t>
            </a:r>
          </a:p>
          <a:p>
            <a:r>
              <a:rPr lang="en-US"/>
              <a:t>Minimal impact to users – same form; simplified options</a:t>
            </a:r>
          </a:p>
          <a:p>
            <a:r>
              <a:rPr lang="en-US"/>
              <a:t>May see different responses based on type of ticket submitted</a:t>
            </a:r>
          </a:p>
          <a:p>
            <a:r>
              <a:rPr lang="en-US"/>
              <a:t>Will give us better visibility into repeat issues, problems, etc. 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C2C15EDD-4B05-B548-5EFB-7447848273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2094718"/>
            <a:ext cx="4637119" cy="27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4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8E559-D17E-237A-DE86-85D6C317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ODIN Joining ICOLC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F8DE-4937-9F46-DE0B-92AE8D0D04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200 Library Consortia from around the world</a:t>
            </a:r>
          </a:p>
          <a:p>
            <a:r>
              <a:rPr lang="en-US" dirty="0"/>
              <a:t>Additional professional development opportunities,</a:t>
            </a:r>
          </a:p>
          <a:p>
            <a:r>
              <a:rPr lang="en-US" dirty="0"/>
              <a:t>Consortia-specific information and expertise sharing </a:t>
            </a:r>
          </a:p>
          <a:p>
            <a:r>
              <a:rPr lang="en-US" dirty="0"/>
              <a:t>Peer benchmarking</a:t>
            </a:r>
          </a:p>
        </p:txBody>
      </p:sp>
      <p:pic>
        <p:nvPicPr>
          <p:cNvPr id="22530" name="Picture 2" descr="Home">
            <a:extLst>
              <a:ext uri="{FF2B5EF4-FFF2-40B4-BE49-F238E27FC236}">
                <a16:creationId xmlns:a16="http://schemas.microsoft.com/office/drawing/2014/main" id="{08B38DDE-C0D9-621B-EADF-3EE03D8769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61" y="3133201"/>
            <a:ext cx="4233302" cy="12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3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49" name="Picture 10248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255" name="Rectangle 10254">
            <a:extLst>
              <a:ext uri="{FF2B5EF4-FFF2-40B4-BE49-F238E27FC236}">
                <a16:creationId xmlns:a16="http://schemas.microsoft.com/office/drawing/2014/main" id="{3F9C0852-4C70-4A1E-A857-A7AA5855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B2CEB096-638F-4BA7-AB38-E3BBE9FB1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D2197-E9EA-07E4-0B5E-00448E17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306" y="1474970"/>
            <a:ext cx="3436072" cy="3152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Exhausted?!?</a:t>
            </a:r>
          </a:p>
        </p:txBody>
      </p:sp>
      <p:pic>
        <p:nvPicPr>
          <p:cNvPr id="10259" name="Picture 10258">
            <a:extLst>
              <a:ext uri="{FF2B5EF4-FFF2-40B4-BE49-F238E27FC236}">
                <a16:creationId xmlns:a16="http://schemas.microsoft.com/office/drawing/2014/main" id="{1A6223F3-0478-4201-A1A2-8DB0865B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61" name="Straight Connector 10260">
            <a:extLst>
              <a:ext uri="{FF2B5EF4-FFF2-40B4-BE49-F238E27FC236}">
                <a16:creationId xmlns:a16="http://schemas.microsoft.com/office/drawing/2014/main" id="{966D68AF-E970-43B2-B8F0-2A72DE72A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via GIPHY | Cat gif, Funny christmas pfp, Christmas cats">
            <a:extLst>
              <a:ext uri="{FF2B5EF4-FFF2-40B4-BE49-F238E27FC236}">
                <a16:creationId xmlns:a16="http://schemas.microsoft.com/office/drawing/2014/main" id="{485C584F-3012-7E55-4C49-96E237E83B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71" y="1474969"/>
            <a:ext cx="4907593" cy="37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78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D226DA-E368-46E4-BF0C-D467A1E86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DD19FA-A13D-905E-4279-4C8544578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5695" y="938717"/>
            <a:ext cx="8689157" cy="3541837"/>
          </a:xfrm>
        </p:spPr>
        <p:txBody>
          <a:bodyPr>
            <a:normAutofit/>
          </a:bodyPr>
          <a:lstStyle/>
          <a:p>
            <a:r>
              <a:rPr lang="en-US" sz="2600" b="0" i="0" dirty="0">
                <a:effectLst/>
                <a:latin typeface="helvetica neue"/>
              </a:rPr>
              <a:t>As you navigate through the rest of your life, be open to collaboration. Other people and other people's ideas are often better than your own. Find a group of people who challenge and inspire you, spend a lot of time with them, and it will change your life.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888F-90FD-731E-DAA4-B5BF00640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1152" y="4941662"/>
            <a:ext cx="8638352" cy="977621"/>
          </a:xfrm>
        </p:spPr>
        <p:txBody>
          <a:bodyPr>
            <a:normAutofit/>
          </a:bodyPr>
          <a:lstStyle/>
          <a:p>
            <a:r>
              <a:rPr lang="en-US" sz="1600">
                <a:latin typeface="helvetica neue"/>
              </a:rPr>
              <a:t>~ Amy Poehler</a:t>
            </a:r>
            <a:endParaRPr lang="en-US" sz="1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05F2EF-F4AA-488F-8E74-484FA0078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09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06A9-85B9-F30C-5940-01215D16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A446B-1444-1B66-BEC2-364BEF65E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Jason Bedsaul | </a:t>
            </a:r>
            <a:r>
              <a:rPr lang="en-US" dirty="0">
                <a:hlinkClick r:id="rId2"/>
              </a:rPr>
              <a:t>Jason.Bedsaul@ndus.edu</a:t>
            </a:r>
            <a:r>
              <a:rPr lang="en-US" dirty="0"/>
              <a:t> | 701-969-9135</a:t>
            </a:r>
          </a:p>
          <a:p>
            <a:r>
              <a:rPr lang="en-US" dirty="0"/>
              <a:t>ODIN</a:t>
            </a:r>
          </a:p>
          <a:p>
            <a:pPr lvl="1"/>
            <a:r>
              <a:rPr lang="en-US" dirty="0"/>
              <a:t>Help Ticket: </a:t>
            </a:r>
            <a:r>
              <a:rPr lang="en-US" dirty="0">
                <a:hlinkClick r:id="rId3"/>
              </a:rPr>
              <a:t>https://www.odin.nodak.edu/helpticket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4"/>
              </a:rPr>
              <a:t>odinhelp@listserv.nodak.edu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2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alendar on table">
            <a:extLst>
              <a:ext uri="{FF2B5EF4-FFF2-40B4-BE49-F238E27FC236}">
                <a16:creationId xmlns:a16="http://schemas.microsoft.com/office/drawing/2014/main" id="{36AD7705-3589-079C-3EF1-87E775AB9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5693B-A59C-ED97-0E22-036BF2F5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/>
              <a:t>Staffing Updates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4421-5F31-065A-77D0-FBCBE897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Director – Jason Bedsaul (10/2/2023)</a:t>
            </a:r>
          </a:p>
          <a:p>
            <a:r>
              <a:rPr lang="en-US" dirty="0"/>
              <a:t>Assistant Director/Training Coordinator – Nicole Murphy (10/2/2023)</a:t>
            </a:r>
          </a:p>
          <a:p>
            <a:r>
              <a:rPr lang="en-US" dirty="0"/>
              <a:t>Library Systems Administrator and Applications Developer (Final Selection Phase – TBD start date)</a:t>
            </a:r>
          </a:p>
        </p:txBody>
      </p: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3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E35D-9A17-4D7E-483C-2ACBD046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OAC and UG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91EA-E0D8-A6ED-A77D-B4E19C814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OAC Chair and Co-chair elections are final</a:t>
            </a:r>
          </a:p>
          <a:p>
            <a:r>
              <a:rPr lang="en-US" dirty="0"/>
              <a:t>User Group Chairs finish this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3EF04-4C28-D913-A980-3F3ED8AA03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ECE0-16F5-36D8-1B3C-40096711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Director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B063A-1AF6-2A18-2FF6-0ACC57E8B6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Dickinson Public Library - Open</a:t>
            </a:r>
          </a:p>
        </p:txBody>
      </p:sp>
      <p:pic>
        <p:nvPicPr>
          <p:cNvPr id="16386" name="Picture 2" descr="Dickinson Area Public Library">
            <a:extLst>
              <a:ext uri="{FF2B5EF4-FFF2-40B4-BE49-F238E27FC236}">
                <a16:creationId xmlns:a16="http://schemas.microsoft.com/office/drawing/2014/main" id="{2C9F3FCD-CFEF-A64D-ECDC-21E728F77C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56" y="2017713"/>
            <a:ext cx="4545912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9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106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65" name="Picture 106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Connector 106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55997-F386-A8B0-744A-0687F403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New Member Onboarding Update</a:t>
            </a:r>
          </a:p>
        </p:txBody>
      </p:sp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7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6" name="Picture 2" descr="McKenzieCounty.net">
            <a:extLst>
              <a:ext uri="{FF2B5EF4-FFF2-40B4-BE49-F238E27FC236}">
                <a16:creationId xmlns:a16="http://schemas.microsoft.com/office/drawing/2014/main" id="{96695B59-7F74-05EB-6956-303926C0CF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48" y="1514177"/>
            <a:ext cx="5761020" cy="389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E4C7E-DE91-B8F4-C3A0-068FFDA17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4138" y="2273608"/>
            <a:ext cx="3159432" cy="394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McKenzie County is set to go live end of February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Library is working through re-barcoding project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1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2351457-A788-8D3D-80B1-C7BD92A8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ODIN and NDLA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A31E-9B3E-B753-A413-241198DDD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61957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ODIN Attended and Sponsored NDLA – Fargo</a:t>
            </a:r>
          </a:p>
          <a:p>
            <a:r>
              <a:rPr lang="en-US" dirty="0"/>
              <a:t>Liz Mason – Membership Committee CO-chair</a:t>
            </a:r>
          </a:p>
          <a:p>
            <a:r>
              <a:rPr lang="en-US" dirty="0"/>
              <a:t>Tina Stockdill – Academic and Special Libraries (A &amp; SL) Section Chair</a:t>
            </a:r>
          </a:p>
          <a:p>
            <a:r>
              <a:rPr lang="en-US" dirty="0"/>
              <a:t>NDLA Executive Board established a fund in Linda’s honor earlier this year</a:t>
            </a:r>
          </a:p>
          <a:p>
            <a:pPr lvl="1"/>
            <a:r>
              <a:rPr lang="en-US" dirty="0"/>
              <a:t>The funds will be for cataloging training</a:t>
            </a:r>
          </a:p>
          <a:p>
            <a:pPr lvl="1"/>
            <a:r>
              <a:rPr lang="en-US" dirty="0"/>
              <a:t>Silent Auction raised $1600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DF1449-C40E-F3C1-06B0-422F9F75EB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8756" y="3339524"/>
            <a:ext cx="2926098" cy="8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309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98" name="Picture 3097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9" name="Straight Connector 309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Straight Connector 3099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A94450-9384-1638-51D8-219A0AF3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Polaris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BE3C-BC4D-3349-0834-BC28CA55D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56222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7.5 Installed on Training in November</a:t>
            </a:r>
          </a:p>
          <a:p>
            <a:r>
              <a:rPr lang="en-US" dirty="0"/>
              <a:t>7.5 Scheduled for Production on January 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https://portal.productboard.com/iii/6-innovative-product-status-board-new/tabs/23-polaris</a:t>
            </a:r>
            <a:endParaRPr lang="en-US" dirty="0"/>
          </a:p>
        </p:txBody>
      </p:sp>
      <p:pic>
        <p:nvPicPr>
          <p:cNvPr id="3074" name="Picture 2" descr="Innovative Interfaces - YouTube">
            <a:extLst>
              <a:ext uri="{FF2B5EF4-FFF2-40B4-BE49-F238E27FC236}">
                <a16:creationId xmlns:a16="http://schemas.microsoft.com/office/drawing/2014/main" id="{2FDCBF8C-6B1F-EBE5-CA58-68FC71EDCA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9190" y="2015734"/>
            <a:ext cx="3450613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2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05" name="Picture 410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092B14-8826-516A-15C2-F116CC46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Polaris 7.5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CE47C-65AC-ECD6-DBDA-71368759C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9" y="2015734"/>
            <a:ext cx="56222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dirty="0"/>
              <a:t>Multiple pickup locations at a single branch (</a:t>
            </a:r>
            <a:r>
              <a:rPr lang="en-US" dirty="0"/>
              <a:t>e.g. lockers)</a:t>
            </a:r>
            <a:endParaRPr lang="en-US" b="0" i="0" dirty="0"/>
          </a:p>
          <a:p>
            <a:r>
              <a:rPr lang="en-US" b="0" i="0" dirty="0"/>
              <a:t>Damaged item statuses </a:t>
            </a:r>
          </a:p>
          <a:p>
            <a:r>
              <a:rPr lang="en-US" dirty="0"/>
              <a:t>A</a:t>
            </a:r>
            <a:r>
              <a:rPr lang="en-US" b="0" i="0" dirty="0"/>
              <a:t>ge-related loan policies (DOB</a:t>
            </a:r>
            <a:r>
              <a:rPr lang="en-US" dirty="0"/>
              <a:t> and </a:t>
            </a:r>
            <a:r>
              <a:rPr lang="en-US" b="0" i="0" dirty="0"/>
              <a:t>Material type) </a:t>
            </a:r>
          </a:p>
          <a:p>
            <a:r>
              <a:rPr lang="en-US" dirty="0"/>
              <a:t>Patron-level lending policies (extend due dates or limits per patron)</a:t>
            </a:r>
          </a:p>
          <a:p>
            <a:r>
              <a:rPr lang="en-US" dirty="0"/>
              <a:t>Weeding Workflow Templates</a:t>
            </a:r>
          </a:p>
        </p:txBody>
      </p:sp>
      <p:pic>
        <p:nvPicPr>
          <p:cNvPr id="4098" name="Picture 2" descr="Weed Removal Services | Get Rid Of Weeds | TaskRabbit">
            <a:extLst>
              <a:ext uri="{FF2B5EF4-FFF2-40B4-BE49-F238E27FC236}">
                <a16:creationId xmlns:a16="http://schemas.microsoft.com/office/drawing/2014/main" id="{ACFE3206-0545-96D3-054F-213029FBEA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4139" y="2435005"/>
            <a:ext cx="3500715" cy="26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93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3933</TotalTime>
  <Words>738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Gill Sans MT</vt:lpstr>
      <vt:lpstr>helvetica neue</vt:lpstr>
      <vt:lpstr>Gallery</vt:lpstr>
      <vt:lpstr>ODIN Director Report</vt:lpstr>
      <vt:lpstr>Ready…Get Set…</vt:lpstr>
      <vt:lpstr>Staffing Updates</vt:lpstr>
      <vt:lpstr>OAC and UG Elections</vt:lpstr>
      <vt:lpstr>Library Director Changes</vt:lpstr>
      <vt:lpstr>New Member Onboarding Update</vt:lpstr>
      <vt:lpstr>ODIN and NDLA</vt:lpstr>
      <vt:lpstr>Polaris Updates</vt:lpstr>
      <vt:lpstr>Polaris 7.5 Highlights</vt:lpstr>
      <vt:lpstr>Polaris Roadmap for Q2 - 2024</vt:lpstr>
      <vt:lpstr>Innovative Updates</vt:lpstr>
      <vt:lpstr>Polaris Contract</vt:lpstr>
      <vt:lpstr>Alma/Primo Updates</vt:lpstr>
      <vt:lpstr>Alma/Primo Highlights</vt:lpstr>
      <vt:lpstr>Rialto Update</vt:lpstr>
      <vt:lpstr>ELUNA 2024</vt:lpstr>
      <vt:lpstr>Academic Funding Formula</vt:lpstr>
      <vt:lpstr>Eresource Purchasing</vt:lpstr>
      <vt:lpstr>EZProxy Updates</vt:lpstr>
      <vt:lpstr>EBSCOhost New UI</vt:lpstr>
      <vt:lpstr>ODIN Support Request Changes</vt:lpstr>
      <vt:lpstr>ODIN Joining ICOLC</vt:lpstr>
      <vt:lpstr>Exhausted?!?</vt:lpstr>
      <vt:lpstr>As you navigate through the rest of your life, be open to collaboration. Other people and other people's ideas are often better than your own. Find a group of people who challenge and inspire you, spend a lot of time with them, and it will change your life.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 Director Report</dc:title>
  <dc:creator>Bedsaul, Jason</dc:creator>
  <cp:lastModifiedBy>Bedsaul, Jason</cp:lastModifiedBy>
  <cp:revision>7</cp:revision>
  <dcterms:created xsi:type="dcterms:W3CDTF">2023-12-08T23:21:43Z</dcterms:created>
  <dcterms:modified xsi:type="dcterms:W3CDTF">2023-12-11T16:55:28Z</dcterms:modified>
</cp:coreProperties>
</file>