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9" r:id="rId2"/>
    <p:sldId id="258" r:id="rId3"/>
    <p:sldId id="264" r:id="rId4"/>
    <p:sldId id="271" r:id="rId5"/>
    <p:sldId id="275" r:id="rId6"/>
    <p:sldId id="265" r:id="rId7"/>
    <p:sldId id="260" r:id="rId8"/>
    <p:sldId id="272" r:id="rId9"/>
    <p:sldId id="276" r:id="rId10"/>
    <p:sldId id="277" r:id="rId11"/>
    <p:sldId id="266" r:id="rId12"/>
    <p:sldId id="273" r:id="rId13"/>
    <p:sldId id="279" r:id="rId14"/>
    <p:sldId id="267" r:id="rId15"/>
    <p:sldId id="268" r:id="rId16"/>
    <p:sldId id="270" r:id="rId17"/>
    <p:sldId id="274" r:id="rId18"/>
    <p:sldId id="280" r:id="rId19"/>
    <p:sldId id="281" r:id="rId20"/>
    <p:sldId id="278" r:id="rId21"/>
    <p:sldId id="282" r:id="rId22"/>
    <p:sldId id="283" r:id="rId23"/>
    <p:sldId id="284" r:id="rId24"/>
    <p:sldId id="285" r:id="rId25"/>
    <p:sldId id="286" r:id="rId26"/>
    <p:sldId id="287" r:id="rId27"/>
    <p:sldId id="28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50E1C6-8B25-41BA-9460-53E9B68FFE9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09BB8BD-0CAF-489C-B3D7-91BA3C92B862}">
      <dgm:prSet/>
      <dgm:spPr/>
      <dgm:t>
        <a:bodyPr/>
        <a:lstStyle/>
        <a:p>
          <a:r>
            <a:rPr lang="en-US"/>
            <a:t>Here is the notices we are going to address today</a:t>
          </a:r>
        </a:p>
      </dgm:t>
    </dgm:pt>
    <dgm:pt modelId="{2C215896-EF4B-469D-B18D-827F949D47C0}" type="parTrans" cxnId="{2CD4D336-DF61-4112-914C-52917D4040D1}">
      <dgm:prSet/>
      <dgm:spPr/>
      <dgm:t>
        <a:bodyPr/>
        <a:lstStyle/>
        <a:p>
          <a:endParaRPr lang="en-US"/>
        </a:p>
      </dgm:t>
    </dgm:pt>
    <dgm:pt modelId="{51DDB8EF-13D0-4ADF-9925-07F564AF9FBB}" type="sibTrans" cxnId="{2CD4D336-DF61-4112-914C-52917D4040D1}">
      <dgm:prSet/>
      <dgm:spPr/>
      <dgm:t>
        <a:bodyPr/>
        <a:lstStyle/>
        <a:p>
          <a:endParaRPr lang="en-US"/>
        </a:p>
      </dgm:t>
    </dgm:pt>
    <dgm:pt modelId="{DB8942D6-B732-482A-8294-CAA83C15252C}">
      <dgm:prSet/>
      <dgm:spPr/>
      <dgm:t>
        <a:bodyPr/>
        <a:lstStyle/>
        <a:p>
          <a:r>
            <a:rPr lang="en-US"/>
            <a:t>Overdue – First Overdue notice</a:t>
          </a:r>
        </a:p>
      </dgm:t>
    </dgm:pt>
    <dgm:pt modelId="{E97DDD7A-1725-4699-AC5D-DEADB20C978F}" type="parTrans" cxnId="{196BB569-2A3D-423A-B9D1-3D1910066E2B}">
      <dgm:prSet/>
      <dgm:spPr/>
      <dgm:t>
        <a:bodyPr/>
        <a:lstStyle/>
        <a:p>
          <a:endParaRPr lang="en-US"/>
        </a:p>
      </dgm:t>
    </dgm:pt>
    <dgm:pt modelId="{EBD7FBD1-79E7-4659-A5AC-824CECA4B628}" type="sibTrans" cxnId="{196BB569-2A3D-423A-B9D1-3D1910066E2B}">
      <dgm:prSet/>
      <dgm:spPr/>
      <dgm:t>
        <a:bodyPr/>
        <a:lstStyle/>
        <a:p>
          <a:endParaRPr lang="en-US"/>
        </a:p>
      </dgm:t>
    </dgm:pt>
    <dgm:pt modelId="{A2679D58-0F35-42B4-8F57-B4BF1358ED49}">
      <dgm:prSet/>
      <dgm:spPr/>
      <dgm:t>
        <a:bodyPr/>
        <a:lstStyle/>
        <a:p>
          <a:r>
            <a:rPr lang="en-US"/>
            <a:t>Hold Request</a:t>
          </a:r>
        </a:p>
      </dgm:t>
    </dgm:pt>
    <dgm:pt modelId="{B7B270BA-B702-458A-88F7-7361090E3272}" type="parTrans" cxnId="{B138065B-A823-4DB2-8274-84EE21FD9005}">
      <dgm:prSet/>
      <dgm:spPr/>
      <dgm:t>
        <a:bodyPr/>
        <a:lstStyle/>
        <a:p>
          <a:endParaRPr lang="en-US"/>
        </a:p>
      </dgm:t>
    </dgm:pt>
    <dgm:pt modelId="{D0333FF7-EA5C-4923-8D2A-7C725FDAD14C}" type="sibTrans" cxnId="{B138065B-A823-4DB2-8274-84EE21FD9005}">
      <dgm:prSet/>
      <dgm:spPr/>
      <dgm:t>
        <a:bodyPr/>
        <a:lstStyle/>
        <a:p>
          <a:endParaRPr lang="en-US"/>
        </a:p>
      </dgm:t>
    </dgm:pt>
    <dgm:pt modelId="{1AE65672-87EC-49F4-8FCF-1EB15B60C81A}">
      <dgm:prSet/>
      <dgm:spPr/>
      <dgm:t>
        <a:bodyPr/>
        <a:lstStyle/>
        <a:p>
          <a:r>
            <a:rPr lang="en-US"/>
            <a:t>Hold Cancellation</a:t>
          </a:r>
        </a:p>
      </dgm:t>
    </dgm:pt>
    <dgm:pt modelId="{F83CF194-24E1-4815-9508-BE8A25AB6873}" type="parTrans" cxnId="{6EFE331A-50DC-449B-BBB5-CAF98A5180FC}">
      <dgm:prSet/>
      <dgm:spPr/>
      <dgm:t>
        <a:bodyPr/>
        <a:lstStyle/>
        <a:p>
          <a:endParaRPr lang="en-US"/>
        </a:p>
      </dgm:t>
    </dgm:pt>
    <dgm:pt modelId="{32AB2181-F60D-4F17-9381-9195852C3D65}" type="sibTrans" cxnId="{6EFE331A-50DC-449B-BBB5-CAF98A5180FC}">
      <dgm:prSet/>
      <dgm:spPr/>
      <dgm:t>
        <a:bodyPr/>
        <a:lstStyle/>
        <a:p>
          <a:endParaRPr lang="en-US"/>
        </a:p>
      </dgm:t>
    </dgm:pt>
    <dgm:pt modelId="{526470AF-848F-4920-8C5A-B7A8BD0C3FF0}">
      <dgm:prSet/>
      <dgm:spPr/>
      <dgm:t>
        <a:bodyPr/>
        <a:lstStyle/>
        <a:p>
          <a:r>
            <a:rPr lang="en-US"/>
            <a:t>Fine</a:t>
          </a:r>
        </a:p>
      </dgm:t>
    </dgm:pt>
    <dgm:pt modelId="{C19BF464-09BF-4286-8A27-F606242F2499}" type="parTrans" cxnId="{7B8D317C-3DF1-4805-891F-03F2197D066B}">
      <dgm:prSet/>
      <dgm:spPr/>
      <dgm:t>
        <a:bodyPr/>
        <a:lstStyle/>
        <a:p>
          <a:endParaRPr lang="en-US"/>
        </a:p>
      </dgm:t>
    </dgm:pt>
    <dgm:pt modelId="{61D131AD-590E-419F-A444-6A1EB2747CCB}" type="sibTrans" cxnId="{7B8D317C-3DF1-4805-891F-03F2197D066B}">
      <dgm:prSet/>
      <dgm:spPr/>
      <dgm:t>
        <a:bodyPr/>
        <a:lstStyle/>
        <a:p>
          <a:endParaRPr lang="en-US"/>
        </a:p>
      </dgm:t>
    </dgm:pt>
    <dgm:pt modelId="{5BDFB1E1-6312-470A-8F58-4356404B581A}">
      <dgm:prSet/>
      <dgm:spPr/>
      <dgm:t>
        <a:bodyPr/>
        <a:lstStyle/>
        <a:p>
          <a:r>
            <a:rPr lang="en-US"/>
            <a:t>Reminder for Almost overdue/Auto-renew</a:t>
          </a:r>
        </a:p>
      </dgm:t>
    </dgm:pt>
    <dgm:pt modelId="{6C69906A-7CE1-430D-B1CA-2B48896B8F5C}" type="parTrans" cxnId="{18615727-53E2-46F9-9C10-2F95D3771632}">
      <dgm:prSet/>
      <dgm:spPr/>
      <dgm:t>
        <a:bodyPr/>
        <a:lstStyle/>
        <a:p>
          <a:endParaRPr lang="en-US"/>
        </a:p>
      </dgm:t>
    </dgm:pt>
    <dgm:pt modelId="{EA5778A0-D607-4423-A668-561B6F0C180E}" type="sibTrans" cxnId="{18615727-53E2-46F9-9C10-2F95D3771632}">
      <dgm:prSet/>
      <dgm:spPr/>
      <dgm:t>
        <a:bodyPr/>
        <a:lstStyle/>
        <a:p>
          <a:endParaRPr lang="en-US"/>
        </a:p>
      </dgm:t>
    </dgm:pt>
    <dgm:pt modelId="{B713BCDB-CFCF-4E44-B919-4CF15ACA66E6}">
      <dgm:prSet/>
      <dgm:spPr/>
      <dgm:t>
        <a:bodyPr/>
        <a:lstStyle/>
        <a:p>
          <a:r>
            <a:rPr lang="en-US"/>
            <a:t>Reminder for patron record expiration</a:t>
          </a:r>
        </a:p>
      </dgm:t>
    </dgm:pt>
    <dgm:pt modelId="{20F01731-8D6A-4866-A1FB-258C1567A99C}" type="parTrans" cxnId="{CA8CAB48-35A6-406F-9983-1617B57D3796}">
      <dgm:prSet/>
      <dgm:spPr/>
      <dgm:t>
        <a:bodyPr/>
        <a:lstStyle/>
        <a:p>
          <a:endParaRPr lang="en-US"/>
        </a:p>
      </dgm:t>
    </dgm:pt>
    <dgm:pt modelId="{08A6CE0E-2B59-47F6-9072-50F798B59A74}" type="sibTrans" cxnId="{CA8CAB48-35A6-406F-9983-1617B57D3796}">
      <dgm:prSet/>
      <dgm:spPr/>
      <dgm:t>
        <a:bodyPr/>
        <a:lstStyle/>
        <a:p>
          <a:endParaRPr lang="en-US"/>
        </a:p>
      </dgm:t>
    </dgm:pt>
    <dgm:pt modelId="{A0C60305-F870-4016-BEA4-B3C950FB06B2}">
      <dgm:prSet/>
      <dgm:spPr/>
      <dgm:t>
        <a:bodyPr/>
        <a:lstStyle/>
        <a:p>
          <a:r>
            <a:rPr lang="en-US"/>
            <a:t>Reminder for Inactive patron</a:t>
          </a:r>
        </a:p>
      </dgm:t>
    </dgm:pt>
    <dgm:pt modelId="{82AE7E22-A3B6-4BFF-B742-DA261D4A478C}" type="parTrans" cxnId="{8C21C1C6-FD15-4763-AF28-DA8B94DD6C26}">
      <dgm:prSet/>
      <dgm:spPr/>
      <dgm:t>
        <a:bodyPr/>
        <a:lstStyle/>
        <a:p>
          <a:endParaRPr lang="en-US"/>
        </a:p>
      </dgm:t>
    </dgm:pt>
    <dgm:pt modelId="{2F1DA641-347E-416A-AA0F-366E8982DE35}" type="sibTrans" cxnId="{8C21C1C6-FD15-4763-AF28-DA8B94DD6C26}">
      <dgm:prSet/>
      <dgm:spPr/>
      <dgm:t>
        <a:bodyPr/>
        <a:lstStyle/>
        <a:p>
          <a:endParaRPr lang="en-US"/>
        </a:p>
      </dgm:t>
    </dgm:pt>
    <dgm:pt modelId="{0163B070-351A-4E37-9C24-4FA9C7A3484A}">
      <dgm:prSet/>
      <dgm:spPr/>
      <dgm:t>
        <a:bodyPr/>
        <a:lstStyle/>
        <a:p>
          <a:r>
            <a:rPr lang="en-US"/>
            <a:t>Reminder for Missing Part notice</a:t>
          </a:r>
        </a:p>
      </dgm:t>
    </dgm:pt>
    <dgm:pt modelId="{9B96110C-0EF4-4AD2-AFB4-C1DEE47A99A0}" type="parTrans" cxnId="{5729497F-97C8-4CEE-BB06-B9D0040DD39A}">
      <dgm:prSet/>
      <dgm:spPr/>
      <dgm:t>
        <a:bodyPr/>
        <a:lstStyle/>
        <a:p>
          <a:endParaRPr lang="en-US"/>
        </a:p>
      </dgm:t>
    </dgm:pt>
    <dgm:pt modelId="{5309099B-48B2-486C-B3DA-B374D568E7B6}" type="sibTrans" cxnId="{5729497F-97C8-4CEE-BB06-B9D0040DD39A}">
      <dgm:prSet/>
      <dgm:spPr/>
      <dgm:t>
        <a:bodyPr/>
        <a:lstStyle/>
        <a:p>
          <a:endParaRPr lang="en-US"/>
        </a:p>
      </dgm:t>
    </dgm:pt>
    <dgm:pt modelId="{3AF2FD42-5924-448E-BB83-D66D631C7DE3}" type="pres">
      <dgm:prSet presAssocID="{DB50E1C6-8B25-41BA-9460-53E9B68FFE99}" presName="linear" presStyleCnt="0">
        <dgm:presLayoutVars>
          <dgm:animLvl val="lvl"/>
          <dgm:resizeHandles val="exact"/>
        </dgm:presLayoutVars>
      </dgm:prSet>
      <dgm:spPr/>
    </dgm:pt>
    <dgm:pt modelId="{4951DA11-D5F7-49CA-B732-2F0B615B7777}" type="pres">
      <dgm:prSet presAssocID="{A09BB8BD-0CAF-489C-B3D7-91BA3C92B862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76FC8F4F-DEA4-4AB7-A2E4-2E942784140F}" type="pres">
      <dgm:prSet presAssocID="{51DDB8EF-13D0-4ADF-9925-07F564AF9FBB}" presName="spacer" presStyleCnt="0"/>
      <dgm:spPr/>
    </dgm:pt>
    <dgm:pt modelId="{FCE953CB-5FBE-430D-8101-0721CB30D606}" type="pres">
      <dgm:prSet presAssocID="{DB8942D6-B732-482A-8294-CAA83C15252C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529A2234-B60B-4B48-B7B9-F18813930D07}" type="pres">
      <dgm:prSet presAssocID="{EBD7FBD1-79E7-4659-A5AC-824CECA4B628}" presName="spacer" presStyleCnt="0"/>
      <dgm:spPr/>
    </dgm:pt>
    <dgm:pt modelId="{E0D85537-626B-44D1-AB34-C888F6F730A2}" type="pres">
      <dgm:prSet presAssocID="{A2679D58-0F35-42B4-8F57-B4BF1358ED49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B3C5CD76-9693-4AF2-8EC4-12D88664950B}" type="pres">
      <dgm:prSet presAssocID="{D0333FF7-EA5C-4923-8D2A-7C725FDAD14C}" presName="spacer" presStyleCnt="0"/>
      <dgm:spPr/>
    </dgm:pt>
    <dgm:pt modelId="{CBD85263-43EE-41C1-B998-11F4CE4183C4}" type="pres">
      <dgm:prSet presAssocID="{1AE65672-87EC-49F4-8FCF-1EB15B60C81A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FD2E6640-9FFE-4453-B020-434A284890E2}" type="pres">
      <dgm:prSet presAssocID="{32AB2181-F60D-4F17-9381-9195852C3D65}" presName="spacer" presStyleCnt="0"/>
      <dgm:spPr/>
    </dgm:pt>
    <dgm:pt modelId="{B11B5A0D-2127-4CF9-A841-03A1439AC8C9}" type="pres">
      <dgm:prSet presAssocID="{526470AF-848F-4920-8C5A-B7A8BD0C3FF0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9F9D1CFD-1C8F-4B4D-B06A-7612790515E3}" type="pres">
      <dgm:prSet presAssocID="{61D131AD-590E-419F-A444-6A1EB2747CCB}" presName="spacer" presStyleCnt="0"/>
      <dgm:spPr/>
    </dgm:pt>
    <dgm:pt modelId="{401CE291-5AFE-4C1D-97DB-33C8E00FAAFB}" type="pres">
      <dgm:prSet presAssocID="{5BDFB1E1-6312-470A-8F58-4356404B581A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93A77CFA-8C54-4D18-8821-C7D65D87EC27}" type="pres">
      <dgm:prSet presAssocID="{EA5778A0-D607-4423-A668-561B6F0C180E}" presName="spacer" presStyleCnt="0"/>
      <dgm:spPr/>
    </dgm:pt>
    <dgm:pt modelId="{26E29FC2-FA79-435C-A68D-057B73FCA77B}" type="pres">
      <dgm:prSet presAssocID="{B713BCDB-CFCF-4E44-B919-4CF15ACA66E6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1BF3F9E6-B497-4F8E-824A-AFE9A58FBF48}" type="pres">
      <dgm:prSet presAssocID="{08A6CE0E-2B59-47F6-9072-50F798B59A74}" presName="spacer" presStyleCnt="0"/>
      <dgm:spPr/>
    </dgm:pt>
    <dgm:pt modelId="{949DD7BB-D246-457D-9E4A-4220522F8206}" type="pres">
      <dgm:prSet presAssocID="{A0C60305-F870-4016-BEA4-B3C950FB06B2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31BAEDDA-6F8D-457A-95D6-F29C696D5D7E}" type="pres">
      <dgm:prSet presAssocID="{2F1DA641-347E-416A-AA0F-366E8982DE35}" presName="spacer" presStyleCnt="0"/>
      <dgm:spPr/>
    </dgm:pt>
    <dgm:pt modelId="{4356866C-9A2E-4AC9-94BD-726B091042D0}" type="pres">
      <dgm:prSet presAssocID="{0163B070-351A-4E37-9C24-4FA9C7A3484A}" presName="parentText" presStyleLbl="node1" presStyleIdx="8" presStyleCnt="9">
        <dgm:presLayoutVars>
          <dgm:chMax val="0"/>
          <dgm:bulletEnabled val="1"/>
        </dgm:presLayoutVars>
      </dgm:prSet>
      <dgm:spPr/>
    </dgm:pt>
  </dgm:ptLst>
  <dgm:cxnLst>
    <dgm:cxn modelId="{6EFE331A-50DC-449B-BBB5-CAF98A5180FC}" srcId="{DB50E1C6-8B25-41BA-9460-53E9B68FFE99}" destId="{1AE65672-87EC-49F4-8FCF-1EB15B60C81A}" srcOrd="3" destOrd="0" parTransId="{F83CF194-24E1-4815-9508-BE8A25AB6873}" sibTransId="{32AB2181-F60D-4F17-9381-9195852C3D65}"/>
    <dgm:cxn modelId="{18615727-53E2-46F9-9C10-2F95D3771632}" srcId="{DB50E1C6-8B25-41BA-9460-53E9B68FFE99}" destId="{5BDFB1E1-6312-470A-8F58-4356404B581A}" srcOrd="5" destOrd="0" parTransId="{6C69906A-7CE1-430D-B1CA-2B48896B8F5C}" sibTransId="{EA5778A0-D607-4423-A668-561B6F0C180E}"/>
    <dgm:cxn modelId="{B4F9D630-6CAF-46F8-B1C5-1FCB9CBA6A62}" type="presOf" srcId="{A0C60305-F870-4016-BEA4-B3C950FB06B2}" destId="{949DD7BB-D246-457D-9E4A-4220522F8206}" srcOrd="0" destOrd="0" presId="urn:microsoft.com/office/officeart/2005/8/layout/vList2"/>
    <dgm:cxn modelId="{2CD4D336-DF61-4112-914C-52917D4040D1}" srcId="{DB50E1C6-8B25-41BA-9460-53E9B68FFE99}" destId="{A09BB8BD-0CAF-489C-B3D7-91BA3C92B862}" srcOrd="0" destOrd="0" parTransId="{2C215896-EF4B-469D-B18D-827F949D47C0}" sibTransId="{51DDB8EF-13D0-4ADF-9925-07F564AF9FBB}"/>
    <dgm:cxn modelId="{B138065B-A823-4DB2-8274-84EE21FD9005}" srcId="{DB50E1C6-8B25-41BA-9460-53E9B68FFE99}" destId="{A2679D58-0F35-42B4-8F57-B4BF1358ED49}" srcOrd="2" destOrd="0" parTransId="{B7B270BA-B702-458A-88F7-7361090E3272}" sibTransId="{D0333FF7-EA5C-4923-8D2A-7C725FDAD14C}"/>
    <dgm:cxn modelId="{F072B667-F327-4653-9D71-7AFAB38DC219}" type="presOf" srcId="{DB8942D6-B732-482A-8294-CAA83C15252C}" destId="{FCE953CB-5FBE-430D-8101-0721CB30D606}" srcOrd="0" destOrd="0" presId="urn:microsoft.com/office/officeart/2005/8/layout/vList2"/>
    <dgm:cxn modelId="{CA8CAB48-35A6-406F-9983-1617B57D3796}" srcId="{DB50E1C6-8B25-41BA-9460-53E9B68FFE99}" destId="{B713BCDB-CFCF-4E44-B919-4CF15ACA66E6}" srcOrd="6" destOrd="0" parTransId="{20F01731-8D6A-4866-A1FB-258C1567A99C}" sibTransId="{08A6CE0E-2B59-47F6-9072-50F798B59A74}"/>
    <dgm:cxn modelId="{196BB569-2A3D-423A-B9D1-3D1910066E2B}" srcId="{DB50E1C6-8B25-41BA-9460-53E9B68FFE99}" destId="{DB8942D6-B732-482A-8294-CAA83C15252C}" srcOrd="1" destOrd="0" parTransId="{E97DDD7A-1725-4699-AC5D-DEADB20C978F}" sibTransId="{EBD7FBD1-79E7-4659-A5AC-824CECA4B628}"/>
    <dgm:cxn modelId="{70EEC773-6162-4EFD-AC3E-82D58A6FA84F}" type="presOf" srcId="{5BDFB1E1-6312-470A-8F58-4356404B581A}" destId="{401CE291-5AFE-4C1D-97DB-33C8E00FAAFB}" srcOrd="0" destOrd="0" presId="urn:microsoft.com/office/officeart/2005/8/layout/vList2"/>
    <dgm:cxn modelId="{723B0054-7CA3-4D48-BBC2-36747E306947}" type="presOf" srcId="{DB50E1C6-8B25-41BA-9460-53E9B68FFE99}" destId="{3AF2FD42-5924-448E-BB83-D66D631C7DE3}" srcOrd="0" destOrd="0" presId="urn:microsoft.com/office/officeart/2005/8/layout/vList2"/>
    <dgm:cxn modelId="{62A19456-5CC3-4DED-B027-E0A29D9D72E5}" type="presOf" srcId="{A09BB8BD-0CAF-489C-B3D7-91BA3C92B862}" destId="{4951DA11-D5F7-49CA-B732-2F0B615B7777}" srcOrd="0" destOrd="0" presId="urn:microsoft.com/office/officeart/2005/8/layout/vList2"/>
    <dgm:cxn modelId="{7B8D317C-3DF1-4805-891F-03F2197D066B}" srcId="{DB50E1C6-8B25-41BA-9460-53E9B68FFE99}" destId="{526470AF-848F-4920-8C5A-B7A8BD0C3FF0}" srcOrd="4" destOrd="0" parTransId="{C19BF464-09BF-4286-8A27-F606242F2499}" sibTransId="{61D131AD-590E-419F-A444-6A1EB2747CCB}"/>
    <dgm:cxn modelId="{5729497F-97C8-4CEE-BB06-B9D0040DD39A}" srcId="{DB50E1C6-8B25-41BA-9460-53E9B68FFE99}" destId="{0163B070-351A-4E37-9C24-4FA9C7A3484A}" srcOrd="8" destOrd="0" parTransId="{9B96110C-0EF4-4AD2-AFB4-C1DEE47A99A0}" sibTransId="{5309099B-48B2-486C-B3DA-B374D568E7B6}"/>
    <dgm:cxn modelId="{19FE478D-48AC-4D85-89FB-85DEB72968C8}" type="presOf" srcId="{B713BCDB-CFCF-4E44-B919-4CF15ACA66E6}" destId="{26E29FC2-FA79-435C-A68D-057B73FCA77B}" srcOrd="0" destOrd="0" presId="urn:microsoft.com/office/officeart/2005/8/layout/vList2"/>
    <dgm:cxn modelId="{8C21C1C6-FD15-4763-AF28-DA8B94DD6C26}" srcId="{DB50E1C6-8B25-41BA-9460-53E9B68FFE99}" destId="{A0C60305-F870-4016-BEA4-B3C950FB06B2}" srcOrd="7" destOrd="0" parTransId="{82AE7E22-A3B6-4BFF-B742-DA261D4A478C}" sibTransId="{2F1DA641-347E-416A-AA0F-366E8982DE35}"/>
    <dgm:cxn modelId="{7361F6C6-3B5D-4C16-8227-9D56F609624F}" type="presOf" srcId="{0163B070-351A-4E37-9C24-4FA9C7A3484A}" destId="{4356866C-9A2E-4AC9-94BD-726B091042D0}" srcOrd="0" destOrd="0" presId="urn:microsoft.com/office/officeart/2005/8/layout/vList2"/>
    <dgm:cxn modelId="{A89D6DCC-1BA1-4CB4-9573-7F663788F800}" type="presOf" srcId="{A2679D58-0F35-42B4-8F57-B4BF1358ED49}" destId="{E0D85537-626B-44D1-AB34-C888F6F730A2}" srcOrd="0" destOrd="0" presId="urn:microsoft.com/office/officeart/2005/8/layout/vList2"/>
    <dgm:cxn modelId="{BB6ACACD-BB6E-40BD-B6AC-D28E5F7589B9}" type="presOf" srcId="{526470AF-848F-4920-8C5A-B7A8BD0C3FF0}" destId="{B11B5A0D-2127-4CF9-A841-03A1439AC8C9}" srcOrd="0" destOrd="0" presId="urn:microsoft.com/office/officeart/2005/8/layout/vList2"/>
    <dgm:cxn modelId="{D726F9D6-70A3-4484-9524-84339E28E0D3}" type="presOf" srcId="{1AE65672-87EC-49F4-8FCF-1EB15B60C81A}" destId="{CBD85263-43EE-41C1-B998-11F4CE4183C4}" srcOrd="0" destOrd="0" presId="urn:microsoft.com/office/officeart/2005/8/layout/vList2"/>
    <dgm:cxn modelId="{E4AB9063-1A35-4745-9286-0017C3F732F2}" type="presParOf" srcId="{3AF2FD42-5924-448E-BB83-D66D631C7DE3}" destId="{4951DA11-D5F7-49CA-B732-2F0B615B7777}" srcOrd="0" destOrd="0" presId="urn:microsoft.com/office/officeart/2005/8/layout/vList2"/>
    <dgm:cxn modelId="{EC262189-44BD-466A-A8AC-31055B2AF5C1}" type="presParOf" srcId="{3AF2FD42-5924-448E-BB83-D66D631C7DE3}" destId="{76FC8F4F-DEA4-4AB7-A2E4-2E942784140F}" srcOrd="1" destOrd="0" presId="urn:microsoft.com/office/officeart/2005/8/layout/vList2"/>
    <dgm:cxn modelId="{B90A2BC7-C7B1-4776-BEEC-2DEA75A105E3}" type="presParOf" srcId="{3AF2FD42-5924-448E-BB83-D66D631C7DE3}" destId="{FCE953CB-5FBE-430D-8101-0721CB30D606}" srcOrd="2" destOrd="0" presId="urn:microsoft.com/office/officeart/2005/8/layout/vList2"/>
    <dgm:cxn modelId="{A3502B1D-D75E-48AE-ABED-ED71E0E84A5E}" type="presParOf" srcId="{3AF2FD42-5924-448E-BB83-D66D631C7DE3}" destId="{529A2234-B60B-4B48-B7B9-F18813930D07}" srcOrd="3" destOrd="0" presId="urn:microsoft.com/office/officeart/2005/8/layout/vList2"/>
    <dgm:cxn modelId="{58E0B2CB-CEF2-4870-87E2-01833C461057}" type="presParOf" srcId="{3AF2FD42-5924-448E-BB83-D66D631C7DE3}" destId="{E0D85537-626B-44D1-AB34-C888F6F730A2}" srcOrd="4" destOrd="0" presId="urn:microsoft.com/office/officeart/2005/8/layout/vList2"/>
    <dgm:cxn modelId="{914452C9-810F-472F-996A-788BF497F000}" type="presParOf" srcId="{3AF2FD42-5924-448E-BB83-D66D631C7DE3}" destId="{B3C5CD76-9693-4AF2-8EC4-12D88664950B}" srcOrd="5" destOrd="0" presId="urn:microsoft.com/office/officeart/2005/8/layout/vList2"/>
    <dgm:cxn modelId="{76F083DB-21B5-44FF-89F2-1CA8E9E81E06}" type="presParOf" srcId="{3AF2FD42-5924-448E-BB83-D66D631C7DE3}" destId="{CBD85263-43EE-41C1-B998-11F4CE4183C4}" srcOrd="6" destOrd="0" presId="urn:microsoft.com/office/officeart/2005/8/layout/vList2"/>
    <dgm:cxn modelId="{4AD1B002-7B45-4E45-A31C-568419E35739}" type="presParOf" srcId="{3AF2FD42-5924-448E-BB83-D66D631C7DE3}" destId="{FD2E6640-9FFE-4453-B020-434A284890E2}" srcOrd="7" destOrd="0" presId="urn:microsoft.com/office/officeart/2005/8/layout/vList2"/>
    <dgm:cxn modelId="{BD20549D-44D9-4F80-862B-EB393B4DC7CB}" type="presParOf" srcId="{3AF2FD42-5924-448E-BB83-D66D631C7DE3}" destId="{B11B5A0D-2127-4CF9-A841-03A1439AC8C9}" srcOrd="8" destOrd="0" presId="urn:microsoft.com/office/officeart/2005/8/layout/vList2"/>
    <dgm:cxn modelId="{4E141FC6-6CD6-4A93-98E8-0DDE8A2A29EF}" type="presParOf" srcId="{3AF2FD42-5924-448E-BB83-D66D631C7DE3}" destId="{9F9D1CFD-1C8F-4B4D-B06A-7612790515E3}" srcOrd="9" destOrd="0" presId="urn:microsoft.com/office/officeart/2005/8/layout/vList2"/>
    <dgm:cxn modelId="{82BF6AF1-C43A-466A-A960-6360777C3C62}" type="presParOf" srcId="{3AF2FD42-5924-448E-BB83-D66D631C7DE3}" destId="{401CE291-5AFE-4C1D-97DB-33C8E00FAAFB}" srcOrd="10" destOrd="0" presId="urn:microsoft.com/office/officeart/2005/8/layout/vList2"/>
    <dgm:cxn modelId="{ABDC385F-8F75-4AEA-96FD-778270B35AAA}" type="presParOf" srcId="{3AF2FD42-5924-448E-BB83-D66D631C7DE3}" destId="{93A77CFA-8C54-4D18-8821-C7D65D87EC27}" srcOrd="11" destOrd="0" presId="urn:microsoft.com/office/officeart/2005/8/layout/vList2"/>
    <dgm:cxn modelId="{36B6CE9B-90DC-4B51-A131-7FE94AC0B142}" type="presParOf" srcId="{3AF2FD42-5924-448E-BB83-D66D631C7DE3}" destId="{26E29FC2-FA79-435C-A68D-057B73FCA77B}" srcOrd="12" destOrd="0" presId="urn:microsoft.com/office/officeart/2005/8/layout/vList2"/>
    <dgm:cxn modelId="{A3F5C468-CC2B-4EC4-A89B-E7A507203CB1}" type="presParOf" srcId="{3AF2FD42-5924-448E-BB83-D66D631C7DE3}" destId="{1BF3F9E6-B497-4F8E-824A-AFE9A58FBF48}" srcOrd="13" destOrd="0" presId="urn:microsoft.com/office/officeart/2005/8/layout/vList2"/>
    <dgm:cxn modelId="{DED1BDC9-771F-4E33-BE0F-A02604D9185B}" type="presParOf" srcId="{3AF2FD42-5924-448E-BB83-D66D631C7DE3}" destId="{949DD7BB-D246-457D-9E4A-4220522F8206}" srcOrd="14" destOrd="0" presId="urn:microsoft.com/office/officeart/2005/8/layout/vList2"/>
    <dgm:cxn modelId="{FBA2A66C-2B4E-4CC9-AFC9-E67401EAE4F7}" type="presParOf" srcId="{3AF2FD42-5924-448E-BB83-D66D631C7DE3}" destId="{31BAEDDA-6F8D-457A-95D6-F29C696D5D7E}" srcOrd="15" destOrd="0" presId="urn:microsoft.com/office/officeart/2005/8/layout/vList2"/>
    <dgm:cxn modelId="{5A76B299-2E79-40AD-A8CD-FA4000080175}" type="presParOf" srcId="{3AF2FD42-5924-448E-BB83-D66D631C7DE3}" destId="{4356866C-9A2E-4AC9-94BD-726B091042D0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51DA11-D5F7-49CA-B732-2F0B615B7777}">
      <dsp:nvSpPr>
        <dsp:cNvPr id="0" name=""/>
        <dsp:cNvSpPr/>
      </dsp:nvSpPr>
      <dsp:spPr>
        <a:xfrm>
          <a:off x="0" y="70021"/>
          <a:ext cx="10789832" cy="50368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Here is the notices we are going to address today</a:t>
          </a:r>
        </a:p>
      </dsp:txBody>
      <dsp:txXfrm>
        <a:off x="24588" y="94609"/>
        <a:ext cx="10740656" cy="454509"/>
      </dsp:txXfrm>
    </dsp:sp>
    <dsp:sp modelId="{FCE953CB-5FBE-430D-8101-0721CB30D606}">
      <dsp:nvSpPr>
        <dsp:cNvPr id="0" name=""/>
        <dsp:cNvSpPr/>
      </dsp:nvSpPr>
      <dsp:spPr>
        <a:xfrm>
          <a:off x="0" y="634187"/>
          <a:ext cx="10789832" cy="503685"/>
        </a:xfrm>
        <a:prstGeom prst="roundRect">
          <a:avLst/>
        </a:prstGeom>
        <a:solidFill>
          <a:schemeClr val="accent5">
            <a:hueOff val="-844818"/>
            <a:satOff val="-2177"/>
            <a:lumOff val="-1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Overdue – First Overdue notice</a:t>
          </a:r>
        </a:p>
      </dsp:txBody>
      <dsp:txXfrm>
        <a:off x="24588" y="658775"/>
        <a:ext cx="10740656" cy="454509"/>
      </dsp:txXfrm>
    </dsp:sp>
    <dsp:sp modelId="{E0D85537-626B-44D1-AB34-C888F6F730A2}">
      <dsp:nvSpPr>
        <dsp:cNvPr id="0" name=""/>
        <dsp:cNvSpPr/>
      </dsp:nvSpPr>
      <dsp:spPr>
        <a:xfrm>
          <a:off x="0" y="1198352"/>
          <a:ext cx="10789832" cy="503685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Hold Request</a:t>
          </a:r>
        </a:p>
      </dsp:txBody>
      <dsp:txXfrm>
        <a:off x="24588" y="1222940"/>
        <a:ext cx="10740656" cy="454509"/>
      </dsp:txXfrm>
    </dsp:sp>
    <dsp:sp modelId="{CBD85263-43EE-41C1-B998-11F4CE4183C4}">
      <dsp:nvSpPr>
        <dsp:cNvPr id="0" name=""/>
        <dsp:cNvSpPr/>
      </dsp:nvSpPr>
      <dsp:spPr>
        <a:xfrm>
          <a:off x="0" y="1762516"/>
          <a:ext cx="10789832" cy="503685"/>
        </a:xfrm>
        <a:prstGeom prst="roundRect">
          <a:avLst/>
        </a:prstGeom>
        <a:solidFill>
          <a:schemeClr val="accent5">
            <a:hueOff val="-2534453"/>
            <a:satOff val="-6532"/>
            <a:lumOff val="-4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Hold Cancellation</a:t>
          </a:r>
        </a:p>
      </dsp:txBody>
      <dsp:txXfrm>
        <a:off x="24588" y="1787104"/>
        <a:ext cx="10740656" cy="454509"/>
      </dsp:txXfrm>
    </dsp:sp>
    <dsp:sp modelId="{B11B5A0D-2127-4CF9-A841-03A1439AC8C9}">
      <dsp:nvSpPr>
        <dsp:cNvPr id="0" name=""/>
        <dsp:cNvSpPr/>
      </dsp:nvSpPr>
      <dsp:spPr>
        <a:xfrm>
          <a:off x="0" y="2326681"/>
          <a:ext cx="10789832" cy="503685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Fine</a:t>
          </a:r>
        </a:p>
      </dsp:txBody>
      <dsp:txXfrm>
        <a:off x="24588" y="2351269"/>
        <a:ext cx="10740656" cy="454509"/>
      </dsp:txXfrm>
    </dsp:sp>
    <dsp:sp modelId="{401CE291-5AFE-4C1D-97DB-33C8E00FAAFB}">
      <dsp:nvSpPr>
        <dsp:cNvPr id="0" name=""/>
        <dsp:cNvSpPr/>
      </dsp:nvSpPr>
      <dsp:spPr>
        <a:xfrm>
          <a:off x="0" y="2890847"/>
          <a:ext cx="10789832" cy="503685"/>
        </a:xfrm>
        <a:prstGeom prst="roundRect">
          <a:avLst/>
        </a:prstGeom>
        <a:solidFill>
          <a:schemeClr val="accent5">
            <a:hueOff val="-4224089"/>
            <a:satOff val="-10887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Reminder for Almost overdue/Auto-renew</a:t>
          </a:r>
        </a:p>
      </dsp:txBody>
      <dsp:txXfrm>
        <a:off x="24588" y="2915435"/>
        <a:ext cx="10740656" cy="454509"/>
      </dsp:txXfrm>
    </dsp:sp>
    <dsp:sp modelId="{26E29FC2-FA79-435C-A68D-057B73FCA77B}">
      <dsp:nvSpPr>
        <dsp:cNvPr id="0" name=""/>
        <dsp:cNvSpPr/>
      </dsp:nvSpPr>
      <dsp:spPr>
        <a:xfrm>
          <a:off x="0" y="3455012"/>
          <a:ext cx="10789832" cy="503685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Reminder for patron record expiration</a:t>
          </a:r>
        </a:p>
      </dsp:txBody>
      <dsp:txXfrm>
        <a:off x="24588" y="3479600"/>
        <a:ext cx="10740656" cy="454509"/>
      </dsp:txXfrm>
    </dsp:sp>
    <dsp:sp modelId="{949DD7BB-D246-457D-9E4A-4220522F8206}">
      <dsp:nvSpPr>
        <dsp:cNvPr id="0" name=""/>
        <dsp:cNvSpPr/>
      </dsp:nvSpPr>
      <dsp:spPr>
        <a:xfrm>
          <a:off x="0" y="4019177"/>
          <a:ext cx="10789832" cy="503685"/>
        </a:xfrm>
        <a:prstGeom prst="roundRect">
          <a:avLst/>
        </a:prstGeom>
        <a:solidFill>
          <a:schemeClr val="accent5">
            <a:hueOff val="-5913725"/>
            <a:satOff val="-15242"/>
            <a:lumOff val="-10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Reminder for Inactive patron</a:t>
          </a:r>
        </a:p>
      </dsp:txBody>
      <dsp:txXfrm>
        <a:off x="24588" y="4043765"/>
        <a:ext cx="10740656" cy="454509"/>
      </dsp:txXfrm>
    </dsp:sp>
    <dsp:sp modelId="{4356866C-9A2E-4AC9-94BD-726B091042D0}">
      <dsp:nvSpPr>
        <dsp:cNvPr id="0" name=""/>
        <dsp:cNvSpPr/>
      </dsp:nvSpPr>
      <dsp:spPr>
        <a:xfrm>
          <a:off x="0" y="4583342"/>
          <a:ext cx="10789832" cy="50368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Reminder for Missing Part notice</a:t>
          </a:r>
        </a:p>
      </dsp:txBody>
      <dsp:txXfrm>
        <a:off x="24588" y="4607930"/>
        <a:ext cx="10740656" cy="4545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02D3F-CD5E-2BE3-1A4E-51075A3844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A1B27D-9A56-8A9A-F384-405BC4050F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B9356-29D2-ADE9-0FBE-99FB0DAD0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6C70-7572-4911-B5C8-E322D7C29915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1D9FCA-CBE1-B254-CD8A-F50AE049F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CF9F2-8E7B-EA8E-CC8E-1ACAEF015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9048F-E805-4609-96C1-ECDCB7AE1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4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234CF-5DA0-10F3-1C97-83812E813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BEC76F-697E-F477-AA43-6E23745F59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C1F828-B952-F893-31C0-57EBD661C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6C70-7572-4911-B5C8-E322D7C29915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8F354-F91A-FA0A-1B51-60F0B2628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BE15B-EDC9-812A-36EF-029E99F35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9048F-E805-4609-96C1-ECDCB7AE1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65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0A72F4-FE5F-6AA6-FC01-AA058CB2BC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AC0941-F257-5715-786B-752C613CEF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45C65-315E-3778-C9C2-F37DF7FCF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6C70-7572-4911-B5C8-E322D7C29915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647187-13E4-CD01-9836-ED76B929D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D1A216-FD77-7FF4-2D3A-A440A703D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9048F-E805-4609-96C1-ECDCB7AE1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403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A2FC2-6913-EDCB-EA13-2D7CA88E5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5936B-646B-5460-F92B-24E2F1C600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3A30EC-6682-1E6C-2DCC-A83760F08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6C70-7572-4911-B5C8-E322D7C29915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FDBF7F-AB87-A248-5839-C501458B7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B8C3E-4BDD-A76F-F6A2-808E794E6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9048F-E805-4609-96C1-ECDCB7AE1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581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66FA0-1BA3-A99D-06B6-9148888E2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57EE79-A00E-4389-5CE7-B37745446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8E473-B5B7-726B-ADAE-98FDC4FE3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6C70-7572-4911-B5C8-E322D7C29915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F02765-D08E-6B6B-3C79-FB37CE7FB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41C13-0729-E95C-9663-F02CE6089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9048F-E805-4609-96C1-ECDCB7AE1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481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FAE75-1E8E-7DEA-F917-AAE04B364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BF27B-9234-2C90-0FE5-403F492E23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64CE3E-FEFB-46B4-7D9E-E4CEF0A43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7E69AC-6D88-E7A4-F37F-264C5BB22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6C70-7572-4911-B5C8-E322D7C29915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4D7060-DE86-54FC-B9D5-940D81B5D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DB7160-87AB-3B49-3A64-04BC0E078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9048F-E805-4609-96C1-ECDCB7AE1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2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4971B-18FC-0274-74BC-3602ACA9B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ECFBC-DFAD-5843-70A2-F863A55C74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7B3883-AA69-E190-9F01-C4FA16C2B0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4560B0-F349-D7B1-9E4F-59D0101F55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D781B3-2F58-4BC1-3FCB-26E2AB0800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0123BA-443C-A118-69F0-63D1C370C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6C70-7572-4911-B5C8-E322D7C29915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630436-0D0A-0AC3-66E4-0AF23AC26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255B5D-7905-3F96-8CD4-D43A43858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9048F-E805-4609-96C1-ECDCB7AE1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410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CA8DB-D7EE-91CE-2548-02B6318F9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774B45-C873-F625-A0C1-983CA2554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6C70-7572-4911-B5C8-E322D7C29915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912BDC-0618-D595-980E-0E40D8DD0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64E236-7F9D-8A79-65B2-B95752B9D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9048F-E805-4609-96C1-ECDCB7AE1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152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9A8C3A-C799-165D-72B0-4C50C44F7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6C70-7572-4911-B5C8-E322D7C29915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966D0C-75F5-839D-96F3-46EDCA30D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754252-3DF2-1CE2-95D0-204B0212B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9048F-E805-4609-96C1-ECDCB7AE1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076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8284A-1A2C-E0FC-7278-5425CC4E9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C4EC5-9F9E-67C2-1DDF-48D22F6B0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BD7B5B-5AA7-37C6-4B91-A387E05DA6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8F736F-44B5-30C6-5210-B73661BD1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6C70-7572-4911-B5C8-E322D7C29915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38554F-A52F-CB8B-8D30-B42D2D9E5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76DFA8-FE65-FD5A-956F-4DCB7A507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9048F-E805-4609-96C1-ECDCB7AE1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42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9FE74-AB5E-5776-45BB-B650C06AA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ACCA30-FCE5-F28A-1F1B-76BBF86F81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712135-C10C-7950-B3A9-8C719F9D1A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B0E31B-0121-B8C7-C065-FA1B103DB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6C70-7572-4911-B5C8-E322D7C29915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31BC97-7C60-DDFD-DBFC-66A685512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F05D29-A652-7BBE-92DB-77D457CBF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9048F-E805-4609-96C1-ECDCB7AE1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981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889645-218C-7488-AE0D-5399B44EB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200AAA-3CB1-DC90-33B4-35CB303D7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15A01-F31E-D403-E6DA-598F1E2CE5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06C70-7572-4911-B5C8-E322D7C29915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4A5A0-94DE-3FB4-045E-BDFD9C335E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8CECA-4664-449B-0123-89C337989F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9048F-E805-4609-96C1-ECDCB7AE1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26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virginia.millette@ndus.edu;lynn.wolf@ndus.edu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A70A4E-67E7-E7BD-0FFC-C2F243EBF4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6866" r="-1" b="36869"/>
          <a:stretch/>
        </p:blipFill>
        <p:spPr>
          <a:xfrm>
            <a:off x="3049" y="80968"/>
            <a:ext cx="1218895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FE1290-2C73-72A5-6A7A-D7279F3C16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2606" y="1122363"/>
            <a:ext cx="7063739" cy="2387600"/>
          </a:xfrm>
        </p:spPr>
        <p:txBody>
          <a:bodyPr>
            <a:normAutofit/>
          </a:bodyPr>
          <a:lstStyle/>
          <a:p>
            <a:r>
              <a:rPr lang="en-US" dirty="0"/>
              <a:t>Notifications &amp; Customizations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E2D7FB-FFAE-241C-258D-DDD16D4A08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2606" y="3602038"/>
            <a:ext cx="7063739" cy="1655762"/>
          </a:xfrm>
        </p:spPr>
        <p:txBody>
          <a:bodyPr>
            <a:normAutofit/>
          </a:bodyPr>
          <a:lstStyle/>
          <a:p>
            <a:r>
              <a:rPr lang="en-US" dirty="0"/>
              <a:t>Presented by: Ginny Millette &amp; Lynn Wolf</a:t>
            </a:r>
          </a:p>
        </p:txBody>
      </p:sp>
    </p:spTree>
    <p:extLst>
      <p:ext uri="{BB962C8B-B14F-4D97-AF65-F5344CB8AC3E}">
        <p14:creationId xmlns:p14="http://schemas.microsoft.com/office/powerpoint/2010/main" val="1324053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DAF4529-895A-7C14-9747-4FB64B6C1E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907203"/>
            <a:ext cx="10905066" cy="504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662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0A6CF3-3FE4-9689-5FBB-5C17290393A2}"/>
              </a:ext>
            </a:extLst>
          </p:cNvPr>
          <p:cNvSpPr txBox="1"/>
          <p:nvPr/>
        </p:nvSpPr>
        <p:spPr>
          <a:xfrm>
            <a:off x="138023" y="336430"/>
            <a:ext cx="27690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Example</a:t>
            </a:r>
          </a:p>
          <a:p>
            <a:r>
              <a:rPr lang="en-US"/>
              <a:t>Fine letter</a:t>
            </a:r>
          </a:p>
          <a:p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BED7D5F-DB62-BA8D-6874-0527C76718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600623"/>
              </p:ext>
            </p:extLst>
          </p:nvPr>
        </p:nvGraphicFramePr>
        <p:xfrm>
          <a:off x="2438083" y="1989675"/>
          <a:ext cx="6862935" cy="4124899"/>
        </p:xfrm>
        <a:graphic>
          <a:graphicData uri="http://schemas.openxmlformats.org/drawingml/2006/table">
            <a:tbl>
              <a:tblPr firstRow="1" firstCol="1" bandRow="1"/>
              <a:tblGrid>
                <a:gridCol w="1372468">
                  <a:extLst>
                    <a:ext uri="{9D8B030D-6E8A-4147-A177-3AD203B41FA5}">
                      <a16:colId xmlns:a16="http://schemas.microsoft.com/office/drawing/2014/main" val="1342873747"/>
                    </a:ext>
                  </a:extLst>
                </a:gridCol>
                <a:gridCol w="1497563">
                  <a:extLst>
                    <a:ext uri="{9D8B030D-6E8A-4147-A177-3AD203B41FA5}">
                      <a16:colId xmlns:a16="http://schemas.microsoft.com/office/drawing/2014/main" val="967200867"/>
                    </a:ext>
                  </a:extLst>
                </a:gridCol>
                <a:gridCol w="2246344">
                  <a:extLst>
                    <a:ext uri="{9D8B030D-6E8A-4147-A177-3AD203B41FA5}">
                      <a16:colId xmlns:a16="http://schemas.microsoft.com/office/drawing/2014/main" val="2806849516"/>
                    </a:ext>
                  </a:extLst>
                </a:gridCol>
                <a:gridCol w="873280">
                  <a:extLst>
                    <a:ext uri="{9D8B030D-6E8A-4147-A177-3AD203B41FA5}">
                      <a16:colId xmlns:a16="http://schemas.microsoft.com/office/drawing/2014/main" val="1608684067"/>
                    </a:ext>
                  </a:extLst>
                </a:gridCol>
                <a:gridCol w="873280">
                  <a:extLst>
                    <a:ext uri="{9D8B030D-6E8A-4147-A177-3AD203B41FA5}">
                      <a16:colId xmlns:a16="http://schemas.microsoft.com/office/drawing/2014/main" val="2440657188"/>
                    </a:ext>
                  </a:extLst>
                </a:gridCol>
              </a:tblGrid>
              <a:tr h="145210"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8826667"/>
                  </a:ext>
                </a:extLst>
              </a:tr>
              <a:tr h="217815">
                <a:tc gridSpan="5"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Friday, April 21, 2023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25400" marB="25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3346278"/>
                  </a:ext>
                </a:extLst>
              </a:tr>
              <a:tr h="217815">
                <a:tc gridSpan="5"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400" marR="25400" marT="25400" marB="25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8033762"/>
                  </a:ext>
                </a:extLst>
              </a:tr>
              <a:tr h="217815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From: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25400" marB="25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25400" marR="25400" marT="25400" marB="25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25400" marR="25400" marT="25400" marB="25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25400" marR="25400" marT="25400" marB="25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25400" marR="25400" marT="25400" marB="25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6799464"/>
                  </a:ext>
                </a:extLst>
              </a:tr>
              <a:tr h="629243">
                <a:tc gridSpan="5"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Napoleon School Library</a:t>
                      </a:r>
                      <a:b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</a:b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PO Box 69</a:t>
                      </a:r>
                      <a:b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</a:b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NAPOLEON, ND 58561</a:t>
                      </a:r>
                      <a:b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</a:b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701-754-2244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25400" marB="25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5117336"/>
                  </a:ext>
                </a:extLst>
              </a:tr>
              <a:tr h="217815">
                <a:tc gridSpan="5"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400" marR="25400" marT="25400" marB="25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1609079"/>
                  </a:ext>
                </a:extLst>
              </a:tr>
              <a:tr h="217815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To: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25400" marB="25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25400" marR="25400" marT="25400" marB="25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25400" marR="25400" marT="25400" marB="25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25400" marR="25400" marT="25400" marB="25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25400" marR="25400" marT="25400" marB="25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9600943"/>
                  </a:ext>
                </a:extLst>
              </a:tr>
              <a:tr h="484033">
                <a:tc gridSpan="5"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Calibri" panose="020F0502020204030204" pitchFamily="34" charset="0"/>
                        </a:rPr>
                        <a:t>Summer Tester </a:t>
                      </a:r>
                      <a:b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Calibri" panose="020F0502020204030204" pitchFamily="34" charset="0"/>
                        </a:rPr>
                      </a:b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Calibri" panose="020F0502020204030204" pitchFamily="34" charset="0"/>
                        </a:rPr>
                        <a:t>114 Central Ave</a:t>
                      </a:r>
                      <a:b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Calibri" panose="020F0502020204030204" pitchFamily="34" charset="0"/>
                        </a:rPr>
                      </a:b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Calibri" panose="020F0502020204030204" pitchFamily="34" charset="0"/>
                        </a:rPr>
                        <a:t>NAPOLEON, ND 58561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25400" marB="25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5058015"/>
                  </a:ext>
                </a:extLst>
              </a:tr>
              <a:tr h="217815">
                <a:tc gridSpan="5"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400" marR="25400" marT="25400" marB="25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396650"/>
                  </a:ext>
                </a:extLst>
              </a:tr>
              <a:tr h="338823">
                <a:tc gridSpan="5"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Calibri" panose="020F0502020204030204" pitchFamily="34" charset="0"/>
                        </a:rPr>
                        <a:t>Our records show an outstanding fine balance on your account. Please contact the library as soon as possible to resolve these fines.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25400" marB="25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6811915"/>
                  </a:ext>
                </a:extLst>
              </a:tr>
              <a:tr h="217815">
                <a:tc gridSpan="5"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400" marR="25400" marT="25400" marB="25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8637981"/>
                  </a:ext>
                </a:extLst>
              </a:tr>
              <a:tr h="174252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sng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Calibri" panose="020F0502020204030204" pitchFamily="34" charset="0"/>
                        </a:rPr>
                        <a:t>Call No.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700" marR="12700" marT="6350" marB="63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sng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Calibri" panose="020F0502020204030204" pitchFamily="34" charset="0"/>
                        </a:rPr>
                        <a:t>Author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700" marR="12700" marT="6350" marB="63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sng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Calibri" panose="020F0502020204030204" pitchFamily="34" charset="0"/>
                        </a:rPr>
                        <a:t>Title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700" marR="12700" marT="6350" marB="63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sng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Calibri" panose="020F0502020204030204" pitchFamily="34" charset="0"/>
                        </a:rPr>
                        <a:t>Txn Date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700" marR="12700" marT="6350" marB="63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sng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Calibri" panose="020F0502020204030204" pitchFamily="34" charset="0"/>
                        </a:rPr>
                        <a:t>Amount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700" marR="12700" marT="6350" marB="63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1816166"/>
                  </a:ext>
                </a:extLst>
              </a:tr>
              <a:tr h="174252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Calibri" panose="020F0502020204030204" pitchFamily="34" charset="0"/>
                        </a:rPr>
                        <a:t>ER FIC LEG 01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700" marR="12700" marT="6350" marB="63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Calibri" panose="020F0502020204030204" pitchFamily="34" charset="0"/>
                        </a:rPr>
                        <a:t>King, Trey.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700" marR="12700" marT="6350" marB="63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Calibri" panose="020F0502020204030204" pitchFamily="34" charset="0"/>
                        </a:rPr>
                        <a:t>Last laugh!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700" marR="12700" marT="6350" marB="63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Calibri" panose="020F0502020204030204" pitchFamily="34" charset="0"/>
                        </a:rPr>
                        <a:t>4/20/2023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700" marR="12700" marT="6350" marB="63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Calibri" panose="020F0502020204030204" pitchFamily="34" charset="0"/>
                        </a:rPr>
                        <a:t>$34.99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700" marR="12700" marT="6350" marB="63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7316238"/>
                  </a:ext>
                </a:extLst>
              </a:tr>
              <a:tr h="2178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25400" marR="25400" marT="25400" marB="25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25400" marR="25400" marT="25400" marB="25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25400" marR="25400" marT="25400" marB="25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Total Due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25400" marB="25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Calibri" panose="020F0502020204030204" pitchFamily="34" charset="0"/>
                        </a:rPr>
                        <a:t>$34.99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25400" marB="25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8075231"/>
                  </a:ext>
                </a:extLst>
              </a:tr>
              <a:tr h="338823">
                <a:tc gridSpan="5"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Calibri" panose="020F0502020204030204" pitchFamily="34" charset="0"/>
                        </a:rPr>
                      </a:b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Calibri" panose="020F0502020204030204" pitchFamily="34" charset="0"/>
                        </a:rPr>
                        <a:t>If you do not wish to receive this information via email, please reply to this message or contact the library.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25400" marB="25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1494106"/>
                  </a:ext>
                </a:extLst>
              </a:tr>
            </a:tbl>
          </a:graphicData>
        </a:graphic>
      </p:graphicFrame>
      <p:sp>
        <p:nvSpPr>
          <p:cNvPr id="10" name="Rectangle 3">
            <a:extLst>
              <a:ext uri="{FF2B5EF4-FFF2-40B4-BE49-F238E27FC236}">
                <a16:creationId xmlns:a16="http://schemas.microsoft.com/office/drawing/2014/main" id="{8017339D-D147-2459-91B1-3393306AE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857619"/>
            <a:ext cx="11437234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</a:t>
            </a:r>
            <a:r>
              <a:rPr kumimoji="0" lang="en-US" altLang="en-US" sz="1100" b="1" i="0" u="none" strike="noStrike" cap="none" normalizeH="0" baseline="0" bmk="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ubject:</a:t>
            </a:r>
            <a:r>
              <a:rPr kumimoji="0" lang="en-US" altLang="en-US" sz="1100" b="0" i="0" u="none" strike="noStrike" cap="none" normalizeH="0" baseline="0" bmk="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FINE NOTICE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169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2911BC-6668-194D-450B-656F15585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1128" y="371048"/>
            <a:ext cx="4429743" cy="611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546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F542D79-A34C-DBB4-E968-E4C8BA41FE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5098"/>
            <a:ext cx="12192000" cy="542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574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E921F0-E8D0-211F-8A38-183BACCD11C5}"/>
              </a:ext>
            </a:extLst>
          </p:cNvPr>
          <p:cNvSpPr txBox="1"/>
          <p:nvPr/>
        </p:nvSpPr>
        <p:spPr>
          <a:xfrm>
            <a:off x="181155" y="310551"/>
            <a:ext cx="27777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</a:t>
            </a:r>
          </a:p>
          <a:p>
            <a:r>
              <a:rPr lang="en-US" dirty="0"/>
              <a:t>Reminder letter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BCD879-51FC-D489-A49C-6B544DB03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437" y="1671637"/>
            <a:ext cx="5953125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026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49C4B91-0F6F-C7B5-2B10-3EE76F989165}"/>
              </a:ext>
            </a:extLst>
          </p:cNvPr>
          <p:cNvSpPr txBox="1"/>
          <p:nvPr/>
        </p:nvSpPr>
        <p:spPr>
          <a:xfrm>
            <a:off x="241540" y="422694"/>
            <a:ext cx="2587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 of Reminder of card expiring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834CD1-C26A-FF00-62F1-F6941E96B0DC}"/>
              </a:ext>
            </a:extLst>
          </p:cNvPr>
          <p:cNvSpPr txBox="1"/>
          <p:nvPr/>
        </p:nvSpPr>
        <p:spPr>
          <a:xfrm>
            <a:off x="3047281" y="1012954"/>
            <a:ext cx="6094562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Subject: Your library membership will expire soon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Napoleon School Library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Box 69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NAPOLEON, ND 58561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701-754-2244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Summer Tester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114 Central Ave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NAPOLEON, ND 58561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library membership will expire in 10 day(s). You can renew your membership by calling the library during business hours.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 Address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114 Central Ave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NAPOLEON, ND 58561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Phone Number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701-792-6283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E-mail Address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u="none" strike="noStrike" kern="100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virginia.millette@ndus.edu;lynn.wolf@ndus.edu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do not wish to receive this information via email, please reply to this message or contact the library.</a:t>
            </a:r>
          </a:p>
        </p:txBody>
      </p:sp>
    </p:spTree>
    <p:extLst>
      <p:ext uri="{BB962C8B-B14F-4D97-AF65-F5344CB8AC3E}">
        <p14:creationId xmlns:p14="http://schemas.microsoft.com/office/powerpoint/2010/main" val="2155706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5B75FE-4B43-F560-7704-4642B454D567}"/>
              </a:ext>
            </a:extLst>
          </p:cNvPr>
          <p:cNvSpPr txBox="1"/>
          <p:nvPr/>
        </p:nvSpPr>
        <p:spPr>
          <a:xfrm>
            <a:off x="284672" y="310551"/>
            <a:ext cx="2682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</a:t>
            </a:r>
          </a:p>
          <a:p>
            <a:r>
              <a:rPr lang="en-US" dirty="0"/>
              <a:t>Missing part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33BAA0-2EA0-DFF1-AA98-4B346EEFB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437" y="571500"/>
            <a:ext cx="595312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545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D48037-A6C8-30EF-73A7-3A8E55935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312" y="356759"/>
            <a:ext cx="4477375" cy="614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453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C73A6FC-57D9-932B-A8B2-74B73A8FD4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0759"/>
            <a:ext cx="12192000" cy="445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288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4B4920A-BE1C-2580-E379-D0CDA682D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7170"/>
            <a:ext cx="12192000" cy="450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879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" name="TextBox 1">
            <a:extLst>
              <a:ext uri="{FF2B5EF4-FFF2-40B4-BE49-F238E27FC236}">
                <a16:creationId xmlns:a16="http://schemas.microsoft.com/office/drawing/2014/main" id="{7C31DE55-757D-E96D-87DC-AF23221CD504}"/>
              </a:ext>
            </a:extLst>
          </p:cNvPr>
          <p:cNvGraphicFramePr/>
          <p:nvPr/>
        </p:nvGraphicFramePr>
        <p:xfrm>
          <a:off x="646518" y="952022"/>
          <a:ext cx="10789832" cy="5157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30646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590EF5B-781A-9857-DE39-3D89F200DE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967"/>
            <a:ext cx="12192000" cy="608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4115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F8DE118-35D2-59E3-C91B-F7784E6B7B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475" y="1952625"/>
            <a:ext cx="763905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096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30E97967-581D-555F-059B-C87C5BE6DF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0" y="1109662"/>
            <a:ext cx="6286500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7695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EB1C28F-2669-5740-0C2D-769C588FFA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087" y="2081212"/>
            <a:ext cx="774382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893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945FB24-7758-DB5B-6743-9DA1467640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393" y="0"/>
            <a:ext cx="73932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0860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6714323-9ED9-B1D5-DF6E-9878CA9854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662" y="1581150"/>
            <a:ext cx="7686675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2235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7322D6E-7A96-6592-689F-6574D39DE6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187" y="1733550"/>
            <a:ext cx="7667625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2137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hank You Cat Stock Photos - Free &amp; Royalty-Free Stock Photos from  Dreamstime">
            <a:extLst>
              <a:ext uri="{FF2B5EF4-FFF2-40B4-BE49-F238E27FC236}">
                <a16:creationId xmlns:a16="http://schemas.microsoft.com/office/drawing/2014/main" id="{05C376C1-18B4-1D80-82FB-905135C51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519" y="420137"/>
            <a:ext cx="762000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796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459B457-76F9-5C35-546E-F10EF2927F63}"/>
              </a:ext>
            </a:extLst>
          </p:cNvPr>
          <p:cNvSpPr txBox="1"/>
          <p:nvPr/>
        </p:nvSpPr>
        <p:spPr>
          <a:xfrm>
            <a:off x="276045" y="276046"/>
            <a:ext cx="1932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Example </a:t>
            </a:r>
          </a:p>
          <a:p>
            <a:r>
              <a:rPr lang="en-US" sz="1600" dirty="0"/>
              <a:t>1</a:t>
            </a:r>
            <a:r>
              <a:rPr lang="en-US" sz="1600" baseline="30000" dirty="0"/>
              <a:t>st</a:t>
            </a:r>
            <a:r>
              <a:rPr lang="en-US" sz="1600" dirty="0"/>
              <a:t> Overdue letter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02907BB-E781-08D7-575C-AA2AA8421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437" y="385762"/>
            <a:ext cx="5953125" cy="60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936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21A224-5568-CA3E-E44C-7CA20D995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2549" y="380574"/>
            <a:ext cx="4486901" cy="609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571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9E0DF37-83F0-DCD3-C053-7A2CE38A3A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865"/>
            <a:ext cx="12192000" cy="633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888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51C152A-EAF7-7FFB-5521-2E20012CD845}"/>
              </a:ext>
            </a:extLst>
          </p:cNvPr>
          <p:cNvSpPr txBox="1"/>
          <p:nvPr/>
        </p:nvSpPr>
        <p:spPr>
          <a:xfrm>
            <a:off x="138023" y="431321"/>
            <a:ext cx="2363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</a:t>
            </a:r>
          </a:p>
          <a:p>
            <a:r>
              <a:rPr lang="en-US" dirty="0"/>
              <a:t>Hold request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29780C1-2F5C-1C22-F4E2-4B2BD53D4E26}"/>
              </a:ext>
            </a:extLst>
          </p:cNvPr>
          <p:cNvGraphicFramePr>
            <a:graphicFrameLocks noGrp="1"/>
          </p:cNvGraphicFramePr>
          <p:nvPr/>
        </p:nvGraphicFramePr>
        <p:xfrm>
          <a:off x="2448877" y="1861344"/>
          <a:ext cx="7316470" cy="4279900"/>
        </p:xfrm>
        <a:graphic>
          <a:graphicData uri="http://schemas.openxmlformats.org/drawingml/2006/table">
            <a:tbl>
              <a:tblPr firstRow="1" firstCol="1" bandRow="1"/>
              <a:tblGrid>
                <a:gridCol w="2400935">
                  <a:extLst>
                    <a:ext uri="{9D8B030D-6E8A-4147-A177-3AD203B41FA5}">
                      <a16:colId xmlns:a16="http://schemas.microsoft.com/office/drawing/2014/main" val="4060295956"/>
                    </a:ext>
                  </a:extLst>
                </a:gridCol>
                <a:gridCol w="1257935">
                  <a:extLst>
                    <a:ext uri="{9D8B030D-6E8A-4147-A177-3AD203B41FA5}">
                      <a16:colId xmlns:a16="http://schemas.microsoft.com/office/drawing/2014/main" val="199413310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66501849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91673846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48506843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5652088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1983218"/>
                  </a:ext>
                </a:extLst>
              </a:tr>
              <a:tr h="228600">
                <a:tc gridSpan="6"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Monday, April 24, 2023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25400" marB="25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773488"/>
                  </a:ext>
                </a:extLst>
              </a:tr>
              <a:tr h="228600">
                <a:tc gridSpan="6"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400" marR="25400" marT="25400" marB="25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8057892"/>
                  </a:ext>
                </a:extLst>
              </a:tr>
              <a:tr h="228600">
                <a:tc gridSpan="6"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From: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25400" marB="25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024168"/>
                  </a:ext>
                </a:extLst>
              </a:tr>
              <a:tr h="228600">
                <a:tc gridSpan="6"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Napoleon School Library</a:t>
                      </a:r>
                      <a:b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PO Box 69</a:t>
                      </a:r>
                      <a:b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NAPOLEON, ND 58561</a:t>
                      </a:r>
                      <a:b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701-754-2244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25400" marB="25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902487"/>
                  </a:ext>
                </a:extLst>
              </a:tr>
              <a:tr h="228600">
                <a:tc gridSpan="6"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400" marR="25400" marT="25400" marB="25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576173"/>
                  </a:ext>
                </a:extLst>
              </a:tr>
              <a:tr h="228600">
                <a:tc gridSpan="6"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To: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25400" marB="25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944122"/>
                  </a:ext>
                </a:extLst>
              </a:tr>
              <a:tr h="228600">
                <a:tc gridSpan="6"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Snowy Tester </a:t>
                      </a:r>
                      <a:b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615 3rd ST E</a:t>
                      </a:r>
                      <a:b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NAPOLEON, ND 58561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25400" marB="25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665949"/>
                  </a:ext>
                </a:extLst>
              </a:tr>
              <a:tr h="228600">
                <a:tc gridSpan="6"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400" marR="25400" marT="25400" marB="25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1456597"/>
                  </a:ext>
                </a:extLst>
              </a:tr>
              <a:tr h="228600">
                <a:tc gridSpan="6"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Times New Roman" panose="02020603050405020304" pitchFamily="18" charset="0"/>
                        </a:rPr>
                        <a:t>The following items are being held for you at the library. Please pick the items up on or before the date indicated.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25400" marB="25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4966625"/>
                  </a:ext>
                </a:extLst>
              </a:tr>
              <a:tr h="228600">
                <a:tc gridSpan="6"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400" marR="25400" marT="25400" marB="25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431929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sng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Title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25400" marB="25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sng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Author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25400" marB="25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sng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Format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25400" marB="25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sng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Call No.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25400" marB="25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sng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Barcode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25400" marB="25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sng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Held Until: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25400" marB="25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902589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Times New Roman" panose="02020603050405020304" pitchFamily="18" charset="0"/>
                        </a:rPr>
                        <a:t>Go, Goofy, go!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700" marR="12700" marT="6350" marB="63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Times New Roman" panose="02020603050405020304" pitchFamily="18" charset="0"/>
                        </a:rPr>
                        <a:t>Higginson, Sheila Sweeny, 1966-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700" marR="12700" marT="6350" marB="63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Times New Roman" panose="02020603050405020304" pitchFamily="18" charset="0"/>
                        </a:rPr>
                        <a:t>Book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700" marR="12700" marT="6350" marB="63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Times New Roman" panose="02020603050405020304" pitchFamily="18" charset="0"/>
                        </a:rPr>
                        <a:t>ER FIC DIS 01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700" marR="12700" marT="6350" marB="63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Times New Roman" panose="02020603050405020304" pitchFamily="18" charset="0"/>
                        </a:rPr>
                        <a:t>33150000104822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700" marR="12700" marT="6350" marB="63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Times New Roman" panose="02020603050405020304" pitchFamily="18" charset="0"/>
                        </a:rPr>
                        <a:t>5/1/2023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700" marR="12700" marT="6350" marB="63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0141998"/>
                  </a:ext>
                </a:extLst>
              </a:tr>
              <a:tr h="228600">
                <a:tc grid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25400" marB="25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266354"/>
                  </a:ext>
                </a:extLst>
              </a:tr>
              <a:tr h="228600">
                <a:tc gridSpan="6"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Times New Roman" panose="02020603050405020304" pitchFamily="18" charset="0"/>
                        </a:rPr>
                      </a:b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Times New Roman" panose="02020603050405020304" pitchFamily="18" charset="0"/>
                        </a:rPr>
                        <a:t>If you do not wish to receive this information via email, please reply to this message or contact the library.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25400" marB="25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3473694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5142C4CE-284B-143C-CB6A-C7217A668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9513" y="18621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</a:t>
            </a:r>
            <a:r>
              <a:rPr kumimoji="0" lang="en-US" altLang="en-US" sz="1100" b="1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ubject:</a:t>
            </a:r>
            <a:r>
              <a:rPr kumimoji="0" lang="en-US" altLang="en-US" sz="1100" b="0" i="0" u="none" strike="noStrike" cap="none" normalizeH="0" baseline="0" dirty="0" bmk="_MailOriginal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Requested items are ready for you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958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749C6FB-C930-2157-EC55-5DA920D554EA}"/>
              </a:ext>
            </a:extLst>
          </p:cNvPr>
          <p:cNvSpPr txBox="1"/>
          <p:nvPr/>
        </p:nvSpPr>
        <p:spPr>
          <a:xfrm>
            <a:off x="250166" y="241540"/>
            <a:ext cx="2527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</a:t>
            </a:r>
          </a:p>
          <a:p>
            <a:r>
              <a:rPr lang="en-US" dirty="0"/>
              <a:t>Hold Cancellation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B1A81B-E915-6773-DC2D-743A83A68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437" y="695325"/>
            <a:ext cx="5953125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774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DEDE42-A173-3EAB-8CB5-B856653E2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0654" y="385337"/>
            <a:ext cx="4410691" cy="608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830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94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461511E-0D74-25E5-A1BB-317784818A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138936"/>
            <a:ext cx="10905066" cy="458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784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437</Words>
  <Application>Microsoft Office PowerPoint</Application>
  <PresentationFormat>Widescreen</PresentationFormat>
  <Paragraphs>102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Arial Unicode MS</vt:lpstr>
      <vt:lpstr>Calibri</vt:lpstr>
      <vt:lpstr>Calibri Light</vt:lpstr>
      <vt:lpstr>Times New Roman</vt:lpstr>
      <vt:lpstr>Office Theme</vt:lpstr>
      <vt:lpstr>Notifications &amp; Customizations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Williston State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Notifications &amp; Customizations</dc:title>
  <dc:creator>Millette, Virginia</dc:creator>
  <cp:lastModifiedBy>Millette, Virginia</cp:lastModifiedBy>
  <cp:revision>24</cp:revision>
  <dcterms:created xsi:type="dcterms:W3CDTF">2023-04-25T20:46:40Z</dcterms:created>
  <dcterms:modified xsi:type="dcterms:W3CDTF">2023-04-27T15:15:10Z</dcterms:modified>
</cp:coreProperties>
</file>