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7"/>
  </p:notesMasterIdLst>
  <p:sldIdLst>
    <p:sldId id="269" r:id="rId2"/>
    <p:sldId id="257"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33"/>
    <p:restoredTop sz="79318" autoAdjust="0"/>
  </p:normalViewPr>
  <p:slideViewPr>
    <p:cSldViewPr snapToGrid="0" snapToObjects="1">
      <p:cViewPr>
        <p:scale>
          <a:sx n="100" d="100"/>
          <a:sy n="100" d="100"/>
        </p:scale>
        <p:origin x="2208" y="-7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D83A1E-C826-4DAC-8CC0-B30F872B5DD5}" type="datetimeFigureOut">
              <a:rPr lang="en-US" smtClean="0"/>
              <a:t>4/21/2023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CA2ED0-3B49-4105-99DD-5EFE7B8A749D}" type="slidenum">
              <a:rPr lang="en-US" smtClean="0"/>
              <a:t>‹#›</a:t>
            </a:fld>
            <a:endParaRPr lang="en-US"/>
          </a:p>
        </p:txBody>
      </p:sp>
    </p:spTree>
    <p:extLst>
      <p:ext uri="{BB962C8B-B14F-4D97-AF65-F5344CB8AC3E}">
        <p14:creationId xmlns:p14="http://schemas.microsoft.com/office/powerpoint/2010/main" val="977764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a shortened version of the array of call numbers we built. It shows three shelves from our stacks. </a:t>
            </a:r>
          </a:p>
        </p:txBody>
      </p:sp>
      <p:sp>
        <p:nvSpPr>
          <p:cNvPr id="4" name="Slide Number Placeholder 3"/>
          <p:cNvSpPr>
            <a:spLocks noGrp="1"/>
          </p:cNvSpPr>
          <p:nvPr>
            <p:ph type="sldNum" sz="quarter" idx="5"/>
          </p:nvPr>
        </p:nvSpPr>
        <p:spPr/>
        <p:txBody>
          <a:bodyPr/>
          <a:lstStyle/>
          <a:p>
            <a:fld id="{F6CA2ED0-3B49-4105-99DD-5EFE7B8A749D}" type="slidenum">
              <a:rPr lang="en-US" smtClean="0"/>
              <a:t>2</a:t>
            </a:fld>
            <a:endParaRPr lang="en-US"/>
          </a:p>
        </p:txBody>
      </p:sp>
    </p:spTree>
    <p:extLst>
      <p:ext uri="{BB962C8B-B14F-4D97-AF65-F5344CB8AC3E}">
        <p14:creationId xmlns:p14="http://schemas.microsoft.com/office/powerpoint/2010/main" val="599132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we just sorted this array according to the call numbers in the keys, it might screw up. To make sort correctly, we’ll normalize the numbers first.</a:t>
            </a:r>
          </a:p>
        </p:txBody>
      </p:sp>
      <p:sp>
        <p:nvSpPr>
          <p:cNvPr id="4" name="Slide Number Placeholder 3"/>
          <p:cNvSpPr>
            <a:spLocks noGrp="1"/>
          </p:cNvSpPr>
          <p:nvPr>
            <p:ph type="sldNum" sz="quarter" idx="5"/>
          </p:nvPr>
        </p:nvSpPr>
        <p:spPr/>
        <p:txBody>
          <a:bodyPr/>
          <a:lstStyle/>
          <a:p>
            <a:fld id="{F6CA2ED0-3B49-4105-99DD-5EFE7B8A749D}" type="slidenum">
              <a:rPr lang="en-US" smtClean="0"/>
              <a:t>11</a:t>
            </a:fld>
            <a:endParaRPr lang="en-US"/>
          </a:p>
        </p:txBody>
      </p:sp>
    </p:spTree>
    <p:extLst>
      <p:ext uri="{BB962C8B-B14F-4D97-AF65-F5344CB8AC3E}">
        <p14:creationId xmlns:p14="http://schemas.microsoft.com/office/powerpoint/2010/main" val="1190443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normalization, we can sort this array using the </a:t>
            </a:r>
            <a:r>
              <a:rPr lang="en-US" dirty="0" err="1"/>
              <a:t>ksort</a:t>
            </a:r>
            <a:r>
              <a:rPr lang="en-US" dirty="0"/>
              <a:t>() function in PHP.  The result is a new array in which the item falls between the beginning and end call numbers of a specific shelf.</a:t>
            </a:r>
          </a:p>
        </p:txBody>
      </p:sp>
      <p:sp>
        <p:nvSpPr>
          <p:cNvPr id="4" name="Slide Number Placeholder 3"/>
          <p:cNvSpPr>
            <a:spLocks noGrp="1"/>
          </p:cNvSpPr>
          <p:nvPr>
            <p:ph type="sldNum" sz="quarter" idx="5"/>
          </p:nvPr>
        </p:nvSpPr>
        <p:spPr/>
        <p:txBody>
          <a:bodyPr/>
          <a:lstStyle/>
          <a:p>
            <a:fld id="{F6CA2ED0-3B49-4105-99DD-5EFE7B8A749D}" type="slidenum">
              <a:rPr lang="en-US" smtClean="0"/>
              <a:t>12</a:t>
            </a:fld>
            <a:endParaRPr lang="en-US"/>
          </a:p>
        </p:txBody>
      </p:sp>
    </p:spTree>
    <p:extLst>
      <p:ext uri="{BB962C8B-B14F-4D97-AF65-F5344CB8AC3E}">
        <p14:creationId xmlns:p14="http://schemas.microsoft.com/office/powerpoint/2010/main" val="1294737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we need to do is read through the array, find our item call number, and make a note of the two map images associated with the call numbers before it and after it. Once we’ve found that map image, then all we need to do is send it to the user.</a:t>
            </a:r>
          </a:p>
        </p:txBody>
      </p:sp>
      <p:sp>
        <p:nvSpPr>
          <p:cNvPr id="4" name="Slide Number Placeholder 3"/>
          <p:cNvSpPr>
            <a:spLocks noGrp="1"/>
          </p:cNvSpPr>
          <p:nvPr>
            <p:ph type="sldNum" sz="quarter" idx="5"/>
          </p:nvPr>
        </p:nvSpPr>
        <p:spPr/>
        <p:txBody>
          <a:bodyPr/>
          <a:lstStyle/>
          <a:p>
            <a:fld id="{F6CA2ED0-3B49-4105-99DD-5EFE7B8A749D}" type="slidenum">
              <a:rPr lang="en-US" smtClean="0"/>
              <a:t>13</a:t>
            </a:fld>
            <a:endParaRPr lang="en-US"/>
          </a:p>
        </p:txBody>
      </p:sp>
    </p:spTree>
    <p:extLst>
      <p:ext uri="{BB962C8B-B14F-4D97-AF65-F5344CB8AC3E}">
        <p14:creationId xmlns:p14="http://schemas.microsoft.com/office/powerpoint/2010/main" val="216522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CA2ED0-3B49-4105-99DD-5EFE7B8A749D}" type="slidenum">
              <a:rPr lang="en-US" smtClean="0"/>
              <a:t>14</a:t>
            </a:fld>
            <a:endParaRPr lang="en-US"/>
          </a:p>
        </p:txBody>
      </p:sp>
    </p:spTree>
    <p:extLst>
      <p:ext uri="{BB962C8B-B14F-4D97-AF65-F5344CB8AC3E}">
        <p14:creationId xmlns:p14="http://schemas.microsoft.com/office/powerpoint/2010/main" val="2921257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Done!</a:t>
            </a:r>
          </a:p>
        </p:txBody>
      </p:sp>
      <p:sp>
        <p:nvSpPr>
          <p:cNvPr id="4" name="Slide Number Placeholder 3"/>
          <p:cNvSpPr>
            <a:spLocks noGrp="1"/>
          </p:cNvSpPr>
          <p:nvPr>
            <p:ph type="sldNum" sz="quarter" idx="5"/>
          </p:nvPr>
        </p:nvSpPr>
        <p:spPr/>
        <p:txBody>
          <a:bodyPr/>
          <a:lstStyle/>
          <a:p>
            <a:fld id="{F6CA2ED0-3B49-4105-99DD-5EFE7B8A749D}" type="slidenum">
              <a:rPr lang="en-US" smtClean="0"/>
              <a:t>15</a:t>
            </a:fld>
            <a:endParaRPr lang="en-US"/>
          </a:p>
        </p:txBody>
      </p:sp>
    </p:spTree>
    <p:extLst>
      <p:ext uri="{BB962C8B-B14F-4D97-AF65-F5344CB8AC3E}">
        <p14:creationId xmlns:p14="http://schemas.microsoft.com/office/powerpoint/2010/main" val="4172987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shelf has two entries:  One for the start, and one for the end.</a:t>
            </a:r>
          </a:p>
        </p:txBody>
      </p:sp>
      <p:sp>
        <p:nvSpPr>
          <p:cNvPr id="4" name="Slide Number Placeholder 3"/>
          <p:cNvSpPr>
            <a:spLocks noGrp="1"/>
          </p:cNvSpPr>
          <p:nvPr>
            <p:ph type="sldNum" sz="quarter" idx="5"/>
          </p:nvPr>
        </p:nvSpPr>
        <p:spPr/>
        <p:txBody>
          <a:bodyPr/>
          <a:lstStyle/>
          <a:p>
            <a:fld id="{F6CA2ED0-3B49-4105-99DD-5EFE7B8A749D}" type="slidenum">
              <a:rPr lang="en-US" smtClean="0"/>
              <a:t>3</a:t>
            </a:fld>
            <a:endParaRPr lang="en-US"/>
          </a:p>
        </p:txBody>
      </p:sp>
    </p:spTree>
    <p:extLst>
      <p:ext uri="{BB962C8B-B14F-4D97-AF65-F5344CB8AC3E}">
        <p14:creationId xmlns:p14="http://schemas.microsoft.com/office/powerpoint/2010/main" val="4017208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entries have the same value: the name of the image file that matches this shelf.</a:t>
            </a:r>
          </a:p>
        </p:txBody>
      </p:sp>
      <p:sp>
        <p:nvSpPr>
          <p:cNvPr id="4" name="Slide Number Placeholder 3"/>
          <p:cNvSpPr>
            <a:spLocks noGrp="1"/>
          </p:cNvSpPr>
          <p:nvPr>
            <p:ph type="sldNum" sz="quarter" idx="5"/>
          </p:nvPr>
        </p:nvSpPr>
        <p:spPr/>
        <p:txBody>
          <a:bodyPr/>
          <a:lstStyle/>
          <a:p>
            <a:fld id="{F6CA2ED0-3B49-4105-99DD-5EFE7B8A749D}" type="slidenum">
              <a:rPr lang="en-US" smtClean="0"/>
              <a:t>4</a:t>
            </a:fld>
            <a:endParaRPr lang="en-US"/>
          </a:p>
        </p:txBody>
      </p:sp>
    </p:spTree>
    <p:extLst>
      <p:ext uri="{BB962C8B-B14F-4D97-AF65-F5344CB8AC3E}">
        <p14:creationId xmlns:p14="http://schemas.microsoft.com/office/powerpoint/2010/main" val="3519199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key of the array entry contains either the first call number or the last call number on that shelf.</a:t>
            </a:r>
          </a:p>
          <a:p>
            <a:endParaRPr lang="en-US" dirty="0"/>
          </a:p>
        </p:txBody>
      </p:sp>
      <p:sp>
        <p:nvSpPr>
          <p:cNvPr id="4" name="Slide Number Placeholder 3"/>
          <p:cNvSpPr>
            <a:spLocks noGrp="1"/>
          </p:cNvSpPr>
          <p:nvPr>
            <p:ph type="sldNum" sz="quarter" idx="5"/>
          </p:nvPr>
        </p:nvSpPr>
        <p:spPr/>
        <p:txBody>
          <a:bodyPr/>
          <a:lstStyle/>
          <a:p>
            <a:fld id="{F6CA2ED0-3B49-4105-99DD-5EFE7B8A749D}" type="slidenum">
              <a:rPr lang="en-US" smtClean="0"/>
              <a:t>5</a:t>
            </a:fld>
            <a:endParaRPr lang="en-US"/>
          </a:p>
        </p:txBody>
      </p:sp>
    </p:spTree>
    <p:extLst>
      <p:ext uri="{BB962C8B-B14F-4D97-AF65-F5344CB8AC3E}">
        <p14:creationId xmlns:p14="http://schemas.microsoft.com/office/powerpoint/2010/main" val="4161790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CA2ED0-3B49-4105-99DD-5EFE7B8A749D}" type="slidenum">
              <a:rPr lang="en-US" smtClean="0"/>
              <a:t>6</a:t>
            </a:fld>
            <a:endParaRPr lang="en-US"/>
          </a:p>
        </p:txBody>
      </p:sp>
    </p:spTree>
    <p:extLst>
      <p:ext uri="{BB962C8B-B14F-4D97-AF65-F5344CB8AC3E}">
        <p14:creationId xmlns:p14="http://schemas.microsoft.com/office/powerpoint/2010/main" val="251545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figure out which shelf this item is on, we add it to the array.</a:t>
            </a:r>
          </a:p>
        </p:txBody>
      </p:sp>
      <p:sp>
        <p:nvSpPr>
          <p:cNvPr id="4" name="Slide Number Placeholder 3"/>
          <p:cNvSpPr>
            <a:spLocks noGrp="1"/>
          </p:cNvSpPr>
          <p:nvPr>
            <p:ph type="sldNum" sz="quarter" idx="5"/>
          </p:nvPr>
        </p:nvSpPr>
        <p:spPr/>
        <p:txBody>
          <a:bodyPr/>
          <a:lstStyle/>
          <a:p>
            <a:fld id="{F6CA2ED0-3B49-4105-99DD-5EFE7B8A749D}" type="slidenum">
              <a:rPr lang="en-US" smtClean="0"/>
              <a:t>7</a:t>
            </a:fld>
            <a:endParaRPr lang="en-US"/>
          </a:p>
        </p:txBody>
      </p:sp>
    </p:spTree>
    <p:extLst>
      <p:ext uri="{BB962C8B-B14F-4D97-AF65-F5344CB8AC3E}">
        <p14:creationId xmlns:p14="http://schemas.microsoft.com/office/powerpoint/2010/main" val="10830247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Computers sort things in consistent but dumb ways. Consider these four call numbers, presented here in the correct order.</a:t>
            </a:r>
          </a:p>
        </p:txBody>
      </p:sp>
      <p:sp>
        <p:nvSpPr>
          <p:cNvPr id="4" name="Slide Number Placeholder 3"/>
          <p:cNvSpPr>
            <a:spLocks noGrp="1"/>
          </p:cNvSpPr>
          <p:nvPr>
            <p:ph type="sldNum" sz="quarter" idx="5"/>
          </p:nvPr>
        </p:nvSpPr>
        <p:spPr/>
        <p:txBody>
          <a:bodyPr/>
          <a:lstStyle/>
          <a:p>
            <a:fld id="{F6CA2ED0-3B49-4105-99DD-5EFE7B8A749D}" type="slidenum">
              <a:rPr lang="en-US" smtClean="0"/>
              <a:t>8</a:t>
            </a:fld>
            <a:endParaRPr lang="en-US"/>
          </a:p>
        </p:txBody>
      </p:sp>
    </p:spTree>
    <p:extLst>
      <p:ext uri="{BB962C8B-B14F-4D97-AF65-F5344CB8AC3E}">
        <p14:creationId xmlns:p14="http://schemas.microsoft.com/office/powerpoint/2010/main" val="765434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feed these numbers into a computer and ask it to sort them in order, it gets it wrong, putting the QA 276 number before QA 7 because two is less than seven. In order to get the computer to sort it correctly, we need to </a:t>
            </a:r>
            <a:r>
              <a:rPr lang="en-US" i="1" dirty="0"/>
              <a:t>normalize</a:t>
            </a:r>
            <a:r>
              <a:rPr lang="en-US" i="0" dirty="0"/>
              <a:t> it.</a:t>
            </a:r>
            <a:endParaRPr lang="en-US" dirty="0"/>
          </a:p>
        </p:txBody>
      </p:sp>
      <p:sp>
        <p:nvSpPr>
          <p:cNvPr id="4" name="Slide Number Placeholder 3"/>
          <p:cNvSpPr>
            <a:spLocks noGrp="1"/>
          </p:cNvSpPr>
          <p:nvPr>
            <p:ph type="sldNum" sz="quarter" idx="5"/>
          </p:nvPr>
        </p:nvSpPr>
        <p:spPr/>
        <p:txBody>
          <a:bodyPr/>
          <a:lstStyle/>
          <a:p>
            <a:fld id="{F6CA2ED0-3B49-4105-99DD-5EFE7B8A749D}" type="slidenum">
              <a:rPr lang="en-US" smtClean="0"/>
              <a:t>9</a:t>
            </a:fld>
            <a:endParaRPr lang="en-US"/>
          </a:p>
        </p:txBody>
      </p:sp>
    </p:spTree>
    <p:extLst>
      <p:ext uri="{BB962C8B-B14F-4D97-AF65-F5344CB8AC3E}">
        <p14:creationId xmlns:p14="http://schemas.microsoft.com/office/powerpoint/2010/main" val="1653565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used a hideously complicated regular expression courtesy of a blogger in 2008 going by the nom de plume of “Robot Librarian”.  It works by adding addition zeroes at the beginning of numbers, and ensuring that all optional parts of the LC call number are present, so that the computer can sort them consistently.</a:t>
            </a:r>
          </a:p>
        </p:txBody>
      </p:sp>
      <p:sp>
        <p:nvSpPr>
          <p:cNvPr id="4" name="Slide Number Placeholder 3"/>
          <p:cNvSpPr>
            <a:spLocks noGrp="1"/>
          </p:cNvSpPr>
          <p:nvPr>
            <p:ph type="sldNum" sz="quarter" idx="5"/>
          </p:nvPr>
        </p:nvSpPr>
        <p:spPr/>
        <p:txBody>
          <a:bodyPr/>
          <a:lstStyle/>
          <a:p>
            <a:fld id="{F6CA2ED0-3B49-4105-99DD-5EFE7B8A749D}" type="slidenum">
              <a:rPr lang="en-US" smtClean="0"/>
              <a:t>10</a:t>
            </a:fld>
            <a:endParaRPr lang="en-US"/>
          </a:p>
        </p:txBody>
      </p:sp>
    </p:spTree>
    <p:extLst>
      <p:ext uri="{BB962C8B-B14F-4D97-AF65-F5344CB8AC3E}">
        <p14:creationId xmlns:p14="http://schemas.microsoft.com/office/powerpoint/2010/main" val="23258416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95CCA6D-A719-FC4A-B788-55597B187FB5}"/>
              </a:ext>
            </a:extLst>
          </p:cNvPr>
          <p:cNvSpPr>
            <a:spLocks noGrp="1"/>
          </p:cNvSpPr>
          <p:nvPr>
            <p:ph type="title"/>
          </p:nvPr>
        </p:nvSpPr>
        <p:spPr>
          <a:xfrm>
            <a:off x="262582" y="2316163"/>
            <a:ext cx="8618837" cy="1655762"/>
          </a:xfrm>
          <a:prstGeom prst="rect">
            <a:avLst/>
          </a:prstGeom>
        </p:spPr>
        <p:txBody>
          <a:bodyPr anchor="b"/>
          <a:lstStyle>
            <a:lvl1pPr algn="ctr">
              <a:defRPr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22315149-24D1-0440-9310-6172A11CFD2D}"/>
              </a:ext>
            </a:extLst>
          </p:cNvPr>
          <p:cNvSpPr>
            <a:spLocks noGrp="1"/>
          </p:cNvSpPr>
          <p:nvPr>
            <p:ph type="body" sz="quarter" idx="10" hasCustomPrompt="1"/>
          </p:nvPr>
        </p:nvSpPr>
        <p:spPr>
          <a:xfrm>
            <a:off x="261938" y="4043363"/>
            <a:ext cx="8620125" cy="528637"/>
          </a:xfrm>
        </p:spPr>
        <p:txBody>
          <a:bodyPr>
            <a:normAutofit/>
          </a:bodyPr>
          <a:lstStyle>
            <a:lvl1pPr algn="ctr">
              <a:buNone/>
              <a:defRPr sz="2400">
                <a:solidFill>
                  <a:schemeClr val="bg1"/>
                </a:solidFill>
              </a:defRPr>
            </a:lvl1pPr>
          </a:lstStyle>
          <a:p>
            <a:pPr lvl="0"/>
            <a:r>
              <a:rPr lang="en-US" dirty="0"/>
              <a:t>Click to edit Master subtitle styles</a:t>
            </a:r>
          </a:p>
        </p:txBody>
      </p:sp>
    </p:spTree>
    <p:extLst>
      <p:ext uri="{BB962C8B-B14F-4D97-AF65-F5344CB8AC3E}">
        <p14:creationId xmlns:p14="http://schemas.microsoft.com/office/powerpoint/2010/main" val="3739348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ntent Slide - Wh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4F683ED-D9E1-684F-B26F-349E45540335}"/>
              </a:ext>
            </a:extLst>
          </p:cNvPr>
          <p:cNvSpPr>
            <a:spLocks noGrp="1"/>
          </p:cNvSpPr>
          <p:nvPr>
            <p:ph type="title"/>
          </p:nvPr>
        </p:nvSpPr>
        <p:spPr>
          <a:xfrm>
            <a:off x="262582" y="259897"/>
            <a:ext cx="8618837" cy="1265967"/>
          </a:xfrm>
          <a:prstGeom prst="rect">
            <a:avLst/>
          </a:prstGeom>
        </p:spPr>
        <p:txBody>
          <a:bodyPr anchor="ctr"/>
          <a:lstStyle>
            <a:lvl1pPr>
              <a:defRPr b="1" i="0">
                <a:solidFill>
                  <a:srgbClr val="009A44"/>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9" name="Text Placeholder 2">
            <a:extLst>
              <a:ext uri="{FF2B5EF4-FFF2-40B4-BE49-F238E27FC236}">
                <a16:creationId xmlns:a16="http://schemas.microsoft.com/office/drawing/2014/main" id="{52FE92F0-DC99-2245-87D1-23C9F30DD846}"/>
              </a:ext>
            </a:extLst>
          </p:cNvPr>
          <p:cNvSpPr>
            <a:spLocks noGrp="1"/>
          </p:cNvSpPr>
          <p:nvPr>
            <p:ph type="body" idx="1"/>
          </p:nvPr>
        </p:nvSpPr>
        <p:spPr>
          <a:xfrm>
            <a:off x="259492" y="1762162"/>
            <a:ext cx="4198208" cy="453855"/>
          </a:xfrm>
          <a:prstGeom prst="rect">
            <a:avLst/>
          </a:prstGeom>
        </p:spPr>
        <p:txBody>
          <a:bodyPr anchor="t"/>
          <a:lstStyle>
            <a:lvl1pPr marL="0" indent="0">
              <a:buNone/>
              <a:defRPr sz="2100" b="1">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10" name="Content Placeholder 3">
            <a:extLst>
              <a:ext uri="{FF2B5EF4-FFF2-40B4-BE49-F238E27FC236}">
                <a16:creationId xmlns:a16="http://schemas.microsoft.com/office/drawing/2014/main" id="{919B26A6-1B35-8643-B92A-5CD12D47E59F}"/>
              </a:ext>
            </a:extLst>
          </p:cNvPr>
          <p:cNvSpPr>
            <a:spLocks noGrp="1"/>
          </p:cNvSpPr>
          <p:nvPr>
            <p:ph sz="half" idx="2"/>
          </p:nvPr>
        </p:nvSpPr>
        <p:spPr>
          <a:xfrm>
            <a:off x="259492" y="2216018"/>
            <a:ext cx="4198208" cy="4372560"/>
          </a:xfrm>
          <a:prstGeom prst="rect">
            <a:avLst/>
          </a:prstGeo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5">
            <a:extLst>
              <a:ext uri="{FF2B5EF4-FFF2-40B4-BE49-F238E27FC236}">
                <a16:creationId xmlns:a16="http://schemas.microsoft.com/office/drawing/2014/main" id="{D681AAD9-6B17-AB4B-A55C-B6D45C4D5AFA}"/>
              </a:ext>
            </a:extLst>
          </p:cNvPr>
          <p:cNvSpPr>
            <a:spLocks noGrp="1"/>
          </p:cNvSpPr>
          <p:nvPr>
            <p:ph sz="quarter" idx="4"/>
          </p:nvPr>
        </p:nvSpPr>
        <p:spPr>
          <a:xfrm>
            <a:off x="4680122" y="2225543"/>
            <a:ext cx="4198208" cy="4372560"/>
          </a:xfrm>
          <a:prstGeom prst="rect">
            <a:avLst/>
          </a:prstGeo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ext Placeholder 2">
            <a:extLst>
              <a:ext uri="{FF2B5EF4-FFF2-40B4-BE49-F238E27FC236}">
                <a16:creationId xmlns:a16="http://schemas.microsoft.com/office/drawing/2014/main" id="{909850E4-E84A-7847-BC69-FF7A44F6692B}"/>
              </a:ext>
            </a:extLst>
          </p:cNvPr>
          <p:cNvSpPr>
            <a:spLocks noGrp="1"/>
          </p:cNvSpPr>
          <p:nvPr>
            <p:ph type="body" idx="10"/>
          </p:nvPr>
        </p:nvSpPr>
        <p:spPr>
          <a:xfrm>
            <a:off x="4680122" y="1762162"/>
            <a:ext cx="4198208" cy="453855"/>
          </a:xfrm>
          <a:prstGeom prst="rect">
            <a:avLst/>
          </a:prstGeom>
        </p:spPr>
        <p:txBody>
          <a:bodyPr anchor="t"/>
          <a:lstStyle>
            <a:lvl1pPr marL="0" indent="0">
              <a:buNone/>
              <a:defRPr sz="2100" b="1">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Tree>
    <p:extLst>
      <p:ext uri="{BB962C8B-B14F-4D97-AF65-F5344CB8AC3E}">
        <p14:creationId xmlns:p14="http://schemas.microsoft.com/office/powerpoint/2010/main" val="2396505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Slide - 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97E9CD8-F50F-A84E-9207-90EF30EE6218}"/>
              </a:ext>
            </a:extLst>
          </p:cNvPr>
          <p:cNvSpPr>
            <a:spLocks noGrp="1"/>
          </p:cNvSpPr>
          <p:nvPr>
            <p:ph type="title"/>
          </p:nvPr>
        </p:nvSpPr>
        <p:spPr>
          <a:xfrm>
            <a:off x="262582" y="2316163"/>
            <a:ext cx="8618837" cy="1655762"/>
          </a:xfrm>
          <a:prstGeom prst="rect">
            <a:avLst/>
          </a:prstGeom>
        </p:spPr>
        <p:txBody>
          <a:bodyPr anchor="b"/>
          <a:lstStyle>
            <a:lvl1pPr algn="ctr">
              <a:defRPr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432241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 Blank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0744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 Blank Green">
    <p:bg>
      <p:bgPr>
        <a:solidFill>
          <a:srgbClr val="009A44"/>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9840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Content Slide - Gree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A5984A4E-9219-5248-BE84-26F0E648281B}"/>
              </a:ext>
            </a:extLst>
          </p:cNvPr>
          <p:cNvSpPr>
            <a:spLocks noGrp="1"/>
          </p:cNvSpPr>
          <p:nvPr>
            <p:ph type="title"/>
          </p:nvPr>
        </p:nvSpPr>
        <p:spPr>
          <a:xfrm>
            <a:off x="262582" y="269422"/>
            <a:ext cx="8618837" cy="1085850"/>
          </a:xfrm>
          <a:prstGeom prst="rect">
            <a:avLst/>
          </a:prstGeom>
        </p:spPr>
        <p:txBody>
          <a:bodyPr anchor="ctr"/>
          <a:lstStyle>
            <a:lvl1pPr>
              <a:defRPr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7" name="Content Placeholder 2">
            <a:extLst>
              <a:ext uri="{FF2B5EF4-FFF2-40B4-BE49-F238E27FC236}">
                <a16:creationId xmlns:a16="http://schemas.microsoft.com/office/drawing/2014/main" id="{820C13D4-63AE-7C4D-A066-B5C8246095F1}"/>
              </a:ext>
            </a:extLst>
          </p:cNvPr>
          <p:cNvSpPr>
            <a:spLocks noGrp="1"/>
          </p:cNvSpPr>
          <p:nvPr>
            <p:ph idx="1"/>
          </p:nvPr>
        </p:nvSpPr>
        <p:spPr>
          <a:xfrm>
            <a:off x="262582" y="1744946"/>
            <a:ext cx="8618837" cy="4084354"/>
          </a:xfrm>
          <a:prstGeom prst="rect">
            <a:avLst/>
          </a:prstGeo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813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 Gree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19CB275-21B9-AA40-AD09-998563A30B1F}"/>
              </a:ext>
            </a:extLst>
          </p:cNvPr>
          <p:cNvSpPr>
            <a:spLocks noGrp="1"/>
          </p:cNvSpPr>
          <p:nvPr>
            <p:ph type="body" idx="1"/>
          </p:nvPr>
        </p:nvSpPr>
        <p:spPr>
          <a:xfrm>
            <a:off x="259492" y="1762162"/>
            <a:ext cx="4198208" cy="453855"/>
          </a:xfrm>
          <a:prstGeom prst="rect">
            <a:avLst/>
          </a:prstGeom>
        </p:spPr>
        <p:txBody>
          <a:bodyPr anchor="t"/>
          <a:lstStyle>
            <a:lvl1pPr marL="0" indent="0">
              <a:buNone/>
              <a:defRPr sz="2100" b="1">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5634723-A922-C64B-B61D-894A47D5455C}"/>
              </a:ext>
            </a:extLst>
          </p:cNvPr>
          <p:cNvSpPr>
            <a:spLocks noGrp="1"/>
          </p:cNvSpPr>
          <p:nvPr>
            <p:ph sz="half" idx="2"/>
          </p:nvPr>
        </p:nvSpPr>
        <p:spPr>
          <a:xfrm>
            <a:off x="259492" y="2216018"/>
            <a:ext cx="4198208" cy="4372560"/>
          </a:xfrm>
          <a:prstGeom prst="rect">
            <a:avLst/>
          </a:prstGeo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DF76F3DC-82CA-724D-9986-4CCBC146D051}"/>
              </a:ext>
            </a:extLst>
          </p:cNvPr>
          <p:cNvSpPr>
            <a:spLocks noGrp="1"/>
          </p:cNvSpPr>
          <p:nvPr>
            <p:ph sz="quarter" idx="4"/>
          </p:nvPr>
        </p:nvSpPr>
        <p:spPr>
          <a:xfrm>
            <a:off x="4680122" y="2225543"/>
            <a:ext cx="4198208" cy="4372560"/>
          </a:xfrm>
          <a:prstGeom prst="rect">
            <a:avLst/>
          </a:prstGeo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Text Placeholder 2">
            <a:extLst>
              <a:ext uri="{FF2B5EF4-FFF2-40B4-BE49-F238E27FC236}">
                <a16:creationId xmlns:a16="http://schemas.microsoft.com/office/drawing/2014/main" id="{14E0D043-4951-494A-A2F4-D5F1944507A0}"/>
              </a:ext>
            </a:extLst>
          </p:cNvPr>
          <p:cNvSpPr>
            <a:spLocks noGrp="1"/>
          </p:cNvSpPr>
          <p:nvPr>
            <p:ph type="body" idx="10"/>
          </p:nvPr>
        </p:nvSpPr>
        <p:spPr>
          <a:xfrm>
            <a:off x="4680122" y="1762162"/>
            <a:ext cx="4198208" cy="453855"/>
          </a:xfrm>
          <a:prstGeom prst="rect">
            <a:avLst/>
          </a:prstGeom>
        </p:spPr>
        <p:txBody>
          <a:bodyPr anchor="t"/>
          <a:lstStyle>
            <a:lvl1pPr marL="0" indent="0">
              <a:buNone/>
              <a:defRPr sz="2100" b="1">
                <a:latin typeface="Arial" panose="020B0604020202020204" pitchFamily="34" charset="0"/>
                <a:cs typeface="Arial" panose="020B0604020202020204"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7" name="Title 1">
            <a:extLst>
              <a:ext uri="{FF2B5EF4-FFF2-40B4-BE49-F238E27FC236}">
                <a16:creationId xmlns:a16="http://schemas.microsoft.com/office/drawing/2014/main" id="{41BF9A5D-7BE5-2F48-873A-A23C584C4C53}"/>
              </a:ext>
            </a:extLst>
          </p:cNvPr>
          <p:cNvSpPr>
            <a:spLocks noGrp="1"/>
          </p:cNvSpPr>
          <p:nvPr>
            <p:ph type="title"/>
          </p:nvPr>
        </p:nvSpPr>
        <p:spPr>
          <a:xfrm>
            <a:off x="262582" y="269422"/>
            <a:ext cx="8618837" cy="1085850"/>
          </a:xfrm>
          <a:prstGeom prst="rect">
            <a:avLst/>
          </a:prstGeom>
        </p:spPr>
        <p:txBody>
          <a:bodyPr anchor="ctr"/>
          <a:lstStyle>
            <a:lvl1pPr>
              <a:defRPr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038202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Wh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4F683ED-D9E1-684F-B26F-349E45540335}"/>
              </a:ext>
            </a:extLst>
          </p:cNvPr>
          <p:cNvSpPr>
            <a:spLocks noGrp="1"/>
          </p:cNvSpPr>
          <p:nvPr>
            <p:ph type="title"/>
          </p:nvPr>
        </p:nvSpPr>
        <p:spPr>
          <a:xfrm>
            <a:off x="262582" y="217728"/>
            <a:ext cx="8618837" cy="1265967"/>
          </a:xfrm>
          <a:prstGeom prst="rect">
            <a:avLst/>
          </a:prstGeom>
        </p:spPr>
        <p:txBody>
          <a:bodyPr anchor="ctr"/>
          <a:lstStyle>
            <a:lvl1pPr>
              <a:defRPr b="1" i="0">
                <a:solidFill>
                  <a:srgbClr val="009A44"/>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Content Placeholder 2">
            <a:extLst>
              <a:ext uri="{FF2B5EF4-FFF2-40B4-BE49-F238E27FC236}">
                <a16:creationId xmlns:a16="http://schemas.microsoft.com/office/drawing/2014/main" id="{76DE386B-4C06-E243-9673-38DE15EF2215}"/>
              </a:ext>
            </a:extLst>
          </p:cNvPr>
          <p:cNvSpPr>
            <a:spLocks noGrp="1"/>
          </p:cNvSpPr>
          <p:nvPr>
            <p:ph idx="1"/>
          </p:nvPr>
        </p:nvSpPr>
        <p:spPr>
          <a:xfrm>
            <a:off x="262582" y="1744946"/>
            <a:ext cx="8618837" cy="4084354"/>
          </a:xfrm>
          <a:prstGeom prst="rect">
            <a:avLst/>
          </a:prstGeo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13186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 White +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A775A41-E3A8-8242-8204-A28EAF7FA7F0}"/>
              </a:ext>
            </a:extLst>
          </p:cNvPr>
          <p:cNvSpPr>
            <a:spLocks noGrp="1"/>
          </p:cNvSpPr>
          <p:nvPr>
            <p:ph type="title"/>
          </p:nvPr>
        </p:nvSpPr>
        <p:spPr>
          <a:xfrm>
            <a:off x="262582" y="2171782"/>
            <a:ext cx="8618837" cy="1655762"/>
          </a:xfrm>
          <a:prstGeom prst="rect">
            <a:avLst/>
          </a:prstGeom>
        </p:spPr>
        <p:txBody>
          <a:bodyPr anchor="b"/>
          <a:lstStyle>
            <a:lvl1pPr algn="ctr">
              <a:defRPr b="1" i="0">
                <a:solidFill>
                  <a:srgbClr val="009A44"/>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7" name="Text Placeholder 2">
            <a:extLst>
              <a:ext uri="{FF2B5EF4-FFF2-40B4-BE49-F238E27FC236}">
                <a16:creationId xmlns:a16="http://schemas.microsoft.com/office/drawing/2014/main" id="{BB7592DB-143F-5B4F-A810-8A4D14F019B0}"/>
              </a:ext>
            </a:extLst>
          </p:cNvPr>
          <p:cNvSpPr>
            <a:spLocks noGrp="1"/>
          </p:cNvSpPr>
          <p:nvPr>
            <p:ph type="body" sz="quarter" idx="10" hasCustomPrompt="1"/>
          </p:nvPr>
        </p:nvSpPr>
        <p:spPr>
          <a:xfrm>
            <a:off x="261938" y="3898982"/>
            <a:ext cx="8620125" cy="528637"/>
          </a:xfrm>
        </p:spPr>
        <p:txBody>
          <a:bodyPr>
            <a:normAutofit/>
          </a:bodyPr>
          <a:lstStyle>
            <a:lvl1pPr algn="ctr">
              <a:buNone/>
              <a:defRPr sz="2400">
                <a:solidFill>
                  <a:schemeClr val="tx1"/>
                </a:solidFill>
              </a:defRPr>
            </a:lvl1pPr>
          </a:lstStyle>
          <a:p>
            <a:pPr lvl="0"/>
            <a:r>
              <a:rPr lang="en-US" dirty="0"/>
              <a:t>Click to edit Master subtitle styles</a:t>
            </a:r>
          </a:p>
        </p:txBody>
      </p:sp>
    </p:spTree>
    <p:extLst>
      <p:ext uri="{BB962C8B-B14F-4D97-AF65-F5344CB8AC3E}">
        <p14:creationId xmlns:p14="http://schemas.microsoft.com/office/powerpoint/2010/main" val="361959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 Green +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186E32B-0BD5-234B-BE45-BCC88E730B0C}"/>
              </a:ext>
            </a:extLst>
          </p:cNvPr>
          <p:cNvSpPr>
            <a:spLocks noGrp="1"/>
          </p:cNvSpPr>
          <p:nvPr>
            <p:ph type="title"/>
          </p:nvPr>
        </p:nvSpPr>
        <p:spPr>
          <a:xfrm>
            <a:off x="262582" y="1969654"/>
            <a:ext cx="8618837" cy="1655762"/>
          </a:xfrm>
          <a:prstGeom prst="rect">
            <a:avLst/>
          </a:prstGeom>
        </p:spPr>
        <p:txBody>
          <a:bodyPr anchor="b"/>
          <a:lstStyle>
            <a:lvl1pPr algn="ctr">
              <a:defRPr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Text Placeholder 2">
            <a:extLst>
              <a:ext uri="{FF2B5EF4-FFF2-40B4-BE49-F238E27FC236}">
                <a16:creationId xmlns:a16="http://schemas.microsoft.com/office/drawing/2014/main" id="{04CF86C9-F804-EA40-9832-8157D5999B6F}"/>
              </a:ext>
            </a:extLst>
          </p:cNvPr>
          <p:cNvSpPr>
            <a:spLocks noGrp="1"/>
          </p:cNvSpPr>
          <p:nvPr>
            <p:ph type="body" sz="quarter" idx="10" hasCustomPrompt="1"/>
          </p:nvPr>
        </p:nvSpPr>
        <p:spPr>
          <a:xfrm>
            <a:off x="261938" y="3696854"/>
            <a:ext cx="8620125" cy="528637"/>
          </a:xfrm>
        </p:spPr>
        <p:txBody>
          <a:bodyPr>
            <a:normAutofit/>
          </a:bodyPr>
          <a:lstStyle>
            <a:lvl1pPr algn="ctr">
              <a:buNone/>
              <a:defRPr sz="2400">
                <a:solidFill>
                  <a:schemeClr val="bg1"/>
                </a:solidFill>
              </a:defRPr>
            </a:lvl1pPr>
          </a:lstStyle>
          <a:p>
            <a:pPr lvl="0"/>
            <a:r>
              <a:rPr lang="en-US" dirty="0"/>
              <a:t>Click to edit Master subtitle styles</a:t>
            </a:r>
          </a:p>
        </p:txBody>
      </p:sp>
    </p:spTree>
    <p:extLst>
      <p:ext uri="{BB962C8B-B14F-4D97-AF65-F5344CB8AC3E}">
        <p14:creationId xmlns:p14="http://schemas.microsoft.com/office/powerpoint/2010/main" val="952254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 Green + White Foot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9A049B-29F1-7F47-BC91-C5B1BDA92E2B}"/>
              </a:ext>
            </a:extLst>
          </p:cNvPr>
          <p:cNvSpPr>
            <a:spLocks noGrp="1"/>
          </p:cNvSpPr>
          <p:nvPr>
            <p:ph type="title"/>
          </p:nvPr>
        </p:nvSpPr>
        <p:spPr>
          <a:xfrm>
            <a:off x="262582" y="3483709"/>
            <a:ext cx="8618837" cy="1655762"/>
          </a:xfrm>
          <a:prstGeom prst="rect">
            <a:avLst/>
          </a:prstGeom>
        </p:spPr>
        <p:txBody>
          <a:bodyPr anchor="b"/>
          <a:lstStyle>
            <a:lvl1pPr algn="ctr">
              <a:defRPr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Text Placeholder 2">
            <a:extLst>
              <a:ext uri="{FF2B5EF4-FFF2-40B4-BE49-F238E27FC236}">
                <a16:creationId xmlns:a16="http://schemas.microsoft.com/office/drawing/2014/main" id="{D1C84B48-ADEB-3A41-80F3-578C50AFD0CA}"/>
              </a:ext>
            </a:extLst>
          </p:cNvPr>
          <p:cNvSpPr>
            <a:spLocks noGrp="1"/>
          </p:cNvSpPr>
          <p:nvPr>
            <p:ph type="body" sz="quarter" idx="10" hasCustomPrompt="1"/>
          </p:nvPr>
        </p:nvSpPr>
        <p:spPr>
          <a:xfrm>
            <a:off x="261938" y="5680144"/>
            <a:ext cx="8620125" cy="528637"/>
          </a:xfrm>
        </p:spPr>
        <p:txBody>
          <a:bodyPr>
            <a:normAutofit/>
          </a:bodyPr>
          <a:lstStyle>
            <a:lvl1pPr algn="ctr">
              <a:buNone/>
              <a:defRPr sz="2400">
                <a:solidFill>
                  <a:schemeClr val="tx1"/>
                </a:solidFill>
              </a:defRPr>
            </a:lvl1pPr>
          </a:lstStyle>
          <a:p>
            <a:pPr lvl="0"/>
            <a:r>
              <a:rPr lang="en-US" dirty="0"/>
              <a:t>Click to edit Master subtitle styles</a:t>
            </a:r>
          </a:p>
        </p:txBody>
      </p:sp>
    </p:spTree>
    <p:extLst>
      <p:ext uri="{BB962C8B-B14F-4D97-AF65-F5344CB8AC3E}">
        <p14:creationId xmlns:p14="http://schemas.microsoft.com/office/powerpoint/2010/main" val="1733654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230114D-1CB3-5043-8089-B69E806697D3}"/>
              </a:ext>
            </a:extLst>
          </p:cNvPr>
          <p:cNvSpPr>
            <a:spLocks noGrp="1"/>
          </p:cNvSpPr>
          <p:nvPr>
            <p:ph type="title"/>
          </p:nvPr>
        </p:nvSpPr>
        <p:spPr>
          <a:xfrm>
            <a:off x="262582" y="231989"/>
            <a:ext cx="8618837" cy="1265967"/>
          </a:xfrm>
          <a:prstGeom prst="rect">
            <a:avLst/>
          </a:prstGeom>
        </p:spPr>
        <p:txBody>
          <a:bodyPr anchor="ctr"/>
          <a:lstStyle>
            <a:lvl1pPr>
              <a:defRPr b="1" i="0">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Content Placeholder 3">
            <a:extLst>
              <a:ext uri="{FF2B5EF4-FFF2-40B4-BE49-F238E27FC236}">
                <a16:creationId xmlns:a16="http://schemas.microsoft.com/office/drawing/2014/main" id="{D2784BCC-2A25-F047-87ED-AB772B9E52C7}"/>
              </a:ext>
            </a:extLst>
          </p:cNvPr>
          <p:cNvSpPr>
            <a:spLocks noGrp="1"/>
          </p:cNvSpPr>
          <p:nvPr>
            <p:ph sz="half" idx="2"/>
          </p:nvPr>
        </p:nvSpPr>
        <p:spPr>
          <a:xfrm>
            <a:off x="259492" y="1693503"/>
            <a:ext cx="4198208" cy="4372560"/>
          </a:xfrm>
          <a:prstGeom prst="rect">
            <a:avLst/>
          </a:prstGeo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05DF177B-5425-B341-82CF-9D6A90EF6F10}"/>
              </a:ext>
            </a:extLst>
          </p:cNvPr>
          <p:cNvSpPr>
            <a:spLocks noGrp="1"/>
          </p:cNvSpPr>
          <p:nvPr>
            <p:ph sz="quarter" idx="4"/>
          </p:nvPr>
        </p:nvSpPr>
        <p:spPr>
          <a:xfrm>
            <a:off x="4680122" y="1703028"/>
            <a:ext cx="4198208" cy="4372560"/>
          </a:xfrm>
          <a:prstGeom prst="rect">
            <a:avLst/>
          </a:prstGeo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064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 Slide - Blank Gree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78E6178-9853-774A-AA5E-3D7E80704E4F}"/>
              </a:ext>
            </a:extLst>
          </p:cNvPr>
          <p:cNvSpPr>
            <a:spLocks noGrp="1"/>
          </p:cNvSpPr>
          <p:nvPr>
            <p:ph type="title"/>
          </p:nvPr>
        </p:nvSpPr>
        <p:spPr>
          <a:xfrm>
            <a:off x="262582" y="269422"/>
            <a:ext cx="8618837" cy="1085850"/>
          </a:xfrm>
          <a:prstGeom prst="rect">
            <a:avLst/>
          </a:prstGeom>
        </p:spPr>
        <p:txBody>
          <a:bodyPr anchor="ctr"/>
          <a:lstStyle>
            <a:lvl1pPr>
              <a:defRPr b="1" i="0">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8" name="Content Placeholder 3">
            <a:extLst>
              <a:ext uri="{FF2B5EF4-FFF2-40B4-BE49-F238E27FC236}">
                <a16:creationId xmlns:a16="http://schemas.microsoft.com/office/drawing/2014/main" id="{3C6017BB-2BBF-1F44-A1F7-C1DEF4869F46}"/>
              </a:ext>
            </a:extLst>
          </p:cNvPr>
          <p:cNvSpPr>
            <a:spLocks noGrp="1"/>
          </p:cNvSpPr>
          <p:nvPr>
            <p:ph sz="half" idx="2"/>
          </p:nvPr>
        </p:nvSpPr>
        <p:spPr>
          <a:xfrm>
            <a:off x="262581" y="1832296"/>
            <a:ext cx="4198208" cy="4756281"/>
          </a:xfrm>
          <a:prstGeom prst="rect">
            <a:avLst/>
          </a:prstGeo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5">
            <a:extLst>
              <a:ext uri="{FF2B5EF4-FFF2-40B4-BE49-F238E27FC236}">
                <a16:creationId xmlns:a16="http://schemas.microsoft.com/office/drawing/2014/main" id="{861769EA-DF9E-7F45-947A-CB8050E79A15}"/>
              </a:ext>
            </a:extLst>
          </p:cNvPr>
          <p:cNvSpPr>
            <a:spLocks noGrp="1"/>
          </p:cNvSpPr>
          <p:nvPr>
            <p:ph sz="quarter" idx="4"/>
          </p:nvPr>
        </p:nvSpPr>
        <p:spPr>
          <a:xfrm>
            <a:off x="4683211" y="1841821"/>
            <a:ext cx="4198208" cy="4756281"/>
          </a:xfrm>
          <a:prstGeom prst="rect">
            <a:avLst/>
          </a:prstGeom>
        </p:spPr>
        <p:txBody>
          <a:bodyPr/>
          <a:lstStyle>
            <a:lvl1pPr>
              <a:defRPr sz="1800">
                <a:latin typeface="Arial" panose="020B0604020202020204" pitchFamily="34" charset="0"/>
                <a:cs typeface="Arial" panose="020B0604020202020204" pitchFamily="34" charset="0"/>
              </a:defRPr>
            </a:lvl1pPr>
            <a:lvl2pPr>
              <a:defRPr sz="1500">
                <a:latin typeface="Arial" panose="020B0604020202020204" pitchFamily="34" charset="0"/>
                <a:cs typeface="Arial" panose="020B0604020202020204" pitchFamily="34" charset="0"/>
              </a:defRPr>
            </a:lvl2pPr>
            <a:lvl3pPr>
              <a:defRPr sz="1350">
                <a:latin typeface="Arial" panose="020B0604020202020204" pitchFamily="34" charset="0"/>
                <a:cs typeface="Arial" panose="020B0604020202020204" pitchFamily="34" charset="0"/>
              </a:defRPr>
            </a:lvl3pPr>
            <a:lvl4pPr>
              <a:defRPr sz="1200">
                <a:latin typeface="Arial" panose="020B0604020202020204" pitchFamily="34" charset="0"/>
                <a:cs typeface="Arial" panose="020B0604020202020204" pitchFamily="34" charset="0"/>
              </a:defRPr>
            </a:lvl4pPr>
            <a:lvl5pP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1267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AAE927-93A5-AF4F-A526-7A306FF3D781}" type="datetimeFigureOut">
              <a:rPr lang="en-US" smtClean="0"/>
              <a:t>4/21/2023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FE814-68E4-0C4A-BCC3-703C26BE2070}" type="slidenum">
              <a:rPr lang="en-US" smtClean="0"/>
              <a:t>‹#›</a:t>
            </a:fld>
            <a:endParaRPr lang="en-US"/>
          </a:p>
        </p:txBody>
      </p:sp>
    </p:spTree>
    <p:extLst>
      <p:ext uri="{BB962C8B-B14F-4D97-AF65-F5344CB8AC3E}">
        <p14:creationId xmlns:p14="http://schemas.microsoft.com/office/powerpoint/2010/main" val="89423652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53" r:id="rId3"/>
    <p:sldLayoutId id="2147483654" r:id="rId4"/>
    <p:sldLayoutId id="2147483649" r:id="rId5"/>
    <p:sldLayoutId id="2147483650" r:id="rId6"/>
    <p:sldLayoutId id="2147483651" r:id="rId7"/>
    <p:sldLayoutId id="2147483663" r:id="rId8"/>
    <p:sldLayoutId id="2147483662" r:id="rId9"/>
    <p:sldLayoutId id="2147483665" r:id="rId10"/>
    <p:sldLayoutId id="2147483658" r:id="rId11"/>
    <p:sldLayoutId id="2147483659" r:id="rId12"/>
    <p:sldLayoutId id="214748366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BB9222-0B52-4E41-982B-8676C2028453}"/>
              </a:ext>
            </a:extLst>
          </p:cNvPr>
          <p:cNvSpPr>
            <a:spLocks noGrp="1"/>
          </p:cNvSpPr>
          <p:nvPr>
            <p:ph type="title"/>
          </p:nvPr>
        </p:nvSpPr>
        <p:spPr/>
        <p:txBody>
          <a:bodyPr/>
          <a:lstStyle/>
          <a:p>
            <a:r>
              <a:rPr lang="en-US" dirty="0"/>
              <a:t>Lost in the Stacks</a:t>
            </a:r>
            <a:br>
              <a:rPr lang="en-US" dirty="0"/>
            </a:br>
            <a:endParaRPr lang="en-US" dirty="0"/>
          </a:p>
        </p:txBody>
      </p:sp>
      <p:sp>
        <p:nvSpPr>
          <p:cNvPr id="7" name="Text Placeholder 6">
            <a:extLst>
              <a:ext uri="{FF2B5EF4-FFF2-40B4-BE49-F238E27FC236}">
                <a16:creationId xmlns:a16="http://schemas.microsoft.com/office/drawing/2014/main" id="{EE1F770E-085D-DB49-A0A7-8443292F04AD}"/>
              </a:ext>
            </a:extLst>
          </p:cNvPr>
          <p:cNvSpPr>
            <a:spLocks noGrp="1"/>
          </p:cNvSpPr>
          <p:nvPr>
            <p:ph type="body" sz="quarter" idx="10"/>
          </p:nvPr>
        </p:nvSpPr>
        <p:spPr/>
        <p:txBody>
          <a:bodyPr/>
          <a:lstStyle/>
          <a:p>
            <a:r>
              <a:rPr lang="en-US" dirty="0"/>
              <a:t>the PHP bits</a:t>
            </a:r>
          </a:p>
        </p:txBody>
      </p:sp>
    </p:spTree>
    <p:extLst>
      <p:ext uri="{BB962C8B-B14F-4D97-AF65-F5344CB8AC3E}">
        <p14:creationId xmlns:p14="http://schemas.microsoft.com/office/powerpoint/2010/main" val="3128766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An aside: normalization</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a:bodyPr>
          <a:lstStyle/>
          <a:p>
            <a:pPr marL="0" indent="0">
              <a:buNone/>
            </a:pPr>
            <a:r>
              <a:rPr lang="pt-BR" dirty="0"/>
              <a:t>QA 0007.0000H 3000  0000  0000 1992</a:t>
            </a:r>
          </a:p>
          <a:p>
            <a:pPr marL="0" indent="0">
              <a:buNone/>
            </a:pPr>
            <a:r>
              <a:rPr lang="pt-BR" dirty="0"/>
              <a:t>QA 0076.7300R 3000W 5300  0000 2015</a:t>
            </a:r>
          </a:p>
          <a:p>
            <a:pPr marL="0" indent="0">
              <a:buNone/>
            </a:pPr>
            <a:r>
              <a:rPr lang="pt-BR" dirty="0"/>
              <a:t>QA 0090.0000H 3300  0000  0000 2016</a:t>
            </a:r>
          </a:p>
          <a:p>
            <a:pPr marL="0" indent="0">
              <a:buNone/>
            </a:pPr>
            <a:r>
              <a:rPr lang="pt-BR" dirty="0"/>
              <a:t>QA 0276.4500R 3000A 3500  0000 2010</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10173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Call Number Array</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fontScale="85000" lnSpcReduction="20000"/>
          </a:bodyPr>
          <a:lstStyle/>
          <a:p>
            <a:pPr marL="0" indent="0">
              <a:buNone/>
            </a:pPr>
            <a:r>
              <a:rPr lang="en-US" dirty="0"/>
              <a:t>$ranges = [</a:t>
            </a:r>
          </a:p>
          <a:p>
            <a:pPr marL="0" indent="0">
              <a:buNone/>
            </a:pPr>
            <a:r>
              <a:rPr lang="en-US" dirty="0"/>
              <a:t>    'AC1.A4 N4' =&gt; 'cfl-04-1.png',</a:t>
            </a:r>
          </a:p>
          <a:p>
            <a:pPr marL="0" indent="0">
              <a:buNone/>
            </a:pPr>
            <a:r>
              <a:rPr lang="en-US" dirty="0"/>
              <a:t>    'AM151.M34 2002' =&gt; 'cfl-04-1.png',</a:t>
            </a:r>
          </a:p>
          <a:p>
            <a:pPr marL="0" indent="0">
              <a:buNone/>
            </a:pPr>
            <a:endParaRPr lang="en-US" dirty="0"/>
          </a:p>
          <a:p>
            <a:pPr marL="0" indent="0">
              <a:buNone/>
            </a:pPr>
            <a:r>
              <a:rPr lang="en-US" dirty="0"/>
              <a:t>    'N6537.H367 A4' =&gt; 'cfl-03-e13.png',</a:t>
            </a:r>
          </a:p>
          <a:p>
            <a:pPr marL="0" indent="0">
              <a:buNone/>
            </a:pPr>
            <a:r>
              <a:rPr lang="en-US" dirty="0"/>
              <a:t>    'NA1011.5.L6 S34' =&gt; 'cfl-03-e13.png',</a:t>
            </a:r>
          </a:p>
          <a:p>
            <a:pPr marL="0" indent="0">
              <a:buNone/>
            </a:pPr>
            <a:endParaRPr lang="en-US" dirty="0"/>
          </a:p>
          <a:p>
            <a:pPr marL="0" indent="0">
              <a:buNone/>
            </a:pPr>
            <a:r>
              <a:rPr lang="en-US" dirty="0"/>
              <a:t>    'Z6514.C97 F76' =&gt; 'cfl-03-w40.png',</a:t>
            </a:r>
          </a:p>
          <a:p>
            <a:pPr marL="0" indent="0">
              <a:buNone/>
            </a:pPr>
            <a:r>
              <a:rPr lang="en-US" dirty="0"/>
              <a:t>    'ZA4482.B78 2008' =&gt; 'cfl-03-w40.png’,</a:t>
            </a:r>
          </a:p>
          <a:p>
            <a:pPr marL="0" indent="0">
              <a:buNone/>
            </a:pPr>
            <a:endParaRPr lang="en-US" dirty="0"/>
          </a:p>
          <a:p>
            <a:pPr marL="0" indent="0">
              <a:buNone/>
            </a:pPr>
            <a:r>
              <a:rPr lang="en-US" dirty="0"/>
              <a:t>    'N6853.B3 A4 2013' =&gt; ‘item’,</a:t>
            </a:r>
          </a:p>
          <a:p>
            <a:pPr marL="0" indent="0">
              <a:buNone/>
            </a:pPr>
            <a:r>
              <a:rPr lang="en-US" dirty="0"/>
              <a:t>];</a:t>
            </a:r>
          </a:p>
        </p:txBody>
      </p:sp>
    </p:spTree>
    <p:extLst>
      <p:ext uri="{BB962C8B-B14F-4D97-AF65-F5344CB8AC3E}">
        <p14:creationId xmlns:p14="http://schemas.microsoft.com/office/powerpoint/2010/main" val="3747687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Call Number Array</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fontScale="92500" lnSpcReduction="20000"/>
          </a:bodyPr>
          <a:lstStyle/>
          <a:p>
            <a:pPr marL="0" indent="0">
              <a:buNone/>
            </a:pPr>
            <a:r>
              <a:rPr lang="en-US" dirty="0"/>
              <a:t>$ranges = [</a:t>
            </a:r>
          </a:p>
          <a:p>
            <a:pPr marL="0" indent="0">
              <a:buNone/>
            </a:pPr>
            <a:r>
              <a:rPr lang="en-US" dirty="0"/>
              <a:t>    '</a:t>
            </a:r>
            <a:r>
              <a:rPr lang="pt-BR" dirty="0"/>
              <a:t>AC 0001.0000A 4000N 4000  0000</a:t>
            </a:r>
            <a:r>
              <a:rPr lang="en-US" dirty="0"/>
              <a:t>' =&gt; 'cfl-04-1.png',</a:t>
            </a:r>
          </a:p>
          <a:p>
            <a:pPr marL="0" indent="0">
              <a:buNone/>
            </a:pPr>
            <a:r>
              <a:rPr lang="en-US" dirty="0"/>
              <a:t>    '</a:t>
            </a:r>
            <a:r>
              <a:rPr lang="de-DE" dirty="0"/>
              <a:t>AM 0151.0000M 3400  0000  0000 2002</a:t>
            </a:r>
            <a:r>
              <a:rPr lang="en-US" dirty="0"/>
              <a:t>' =&gt; 'cfl-04-1.png',</a:t>
            </a:r>
          </a:p>
          <a:p>
            <a:pPr marL="0" indent="0">
              <a:buNone/>
            </a:pPr>
            <a:endParaRPr lang="en-US" dirty="0"/>
          </a:p>
          <a:p>
            <a:pPr marL="0" indent="0">
              <a:buNone/>
            </a:pPr>
            <a:r>
              <a:rPr lang="en-US" dirty="0"/>
              <a:t>    '</a:t>
            </a:r>
            <a:r>
              <a:rPr lang="pt-BR" dirty="0"/>
              <a:t>N  6537.0000H 3670A 4000  0000</a:t>
            </a:r>
            <a:r>
              <a:rPr lang="en-US" dirty="0"/>
              <a:t>' =&gt; 'cfl-03-e13.png’,</a:t>
            </a:r>
          </a:p>
          <a:p>
            <a:pPr marL="0" indent="0">
              <a:buNone/>
            </a:pPr>
            <a:r>
              <a:rPr lang="en-US" dirty="0"/>
              <a:t>    </a:t>
            </a:r>
            <a:r>
              <a:rPr lang="en-US" b="1" dirty="0"/>
              <a:t>'</a:t>
            </a:r>
            <a:r>
              <a:rPr lang="pt-BR" b="1" dirty="0"/>
              <a:t>N  6853.0000B 3000A 4000  0000 2013</a:t>
            </a:r>
            <a:r>
              <a:rPr lang="en-US" b="1" dirty="0"/>
              <a:t>' =&gt; ‘item’,</a:t>
            </a:r>
          </a:p>
          <a:p>
            <a:pPr marL="0" indent="0">
              <a:buNone/>
            </a:pPr>
            <a:r>
              <a:rPr lang="en-US" dirty="0"/>
              <a:t>    '</a:t>
            </a:r>
            <a:r>
              <a:rPr lang="pl-PL" dirty="0"/>
              <a:t>NA 1011.5000L 6000S 3400  0000</a:t>
            </a:r>
            <a:r>
              <a:rPr lang="en-US" dirty="0"/>
              <a:t>' =&gt; 'cfl-03-e13.png',</a:t>
            </a:r>
          </a:p>
          <a:p>
            <a:pPr marL="0" indent="0">
              <a:buNone/>
            </a:pPr>
            <a:endParaRPr lang="en-US" dirty="0"/>
          </a:p>
          <a:p>
            <a:pPr marL="0" indent="0">
              <a:buNone/>
            </a:pPr>
            <a:r>
              <a:rPr lang="en-US" dirty="0"/>
              <a:t>    '</a:t>
            </a:r>
            <a:r>
              <a:rPr lang="pl-PL" dirty="0"/>
              <a:t>Z  6514.0000C 9700F 7600  0000</a:t>
            </a:r>
            <a:r>
              <a:rPr lang="en-US" dirty="0"/>
              <a:t>' =&gt; 'cfl-03-w40.png',</a:t>
            </a:r>
          </a:p>
          <a:p>
            <a:pPr marL="0" indent="0">
              <a:buNone/>
            </a:pPr>
            <a:r>
              <a:rPr lang="en-US" dirty="0"/>
              <a:t>    '</a:t>
            </a:r>
            <a:r>
              <a:rPr lang="pl-PL" dirty="0"/>
              <a:t>ZA 4482.0000B 7800  0000  0000 2008</a:t>
            </a:r>
            <a:r>
              <a:rPr lang="en-US" dirty="0"/>
              <a:t>' =&gt; 'cfl-03-w40.png’,</a:t>
            </a:r>
          </a:p>
          <a:p>
            <a:pPr marL="0" indent="0">
              <a:buNone/>
            </a:pPr>
            <a:r>
              <a:rPr lang="en-US" dirty="0"/>
              <a:t>];</a:t>
            </a:r>
          </a:p>
        </p:txBody>
      </p:sp>
      <p:sp>
        <p:nvSpPr>
          <p:cNvPr id="4" name="Arrow: Right 3">
            <a:extLst>
              <a:ext uri="{FF2B5EF4-FFF2-40B4-BE49-F238E27FC236}">
                <a16:creationId xmlns:a16="http://schemas.microsoft.com/office/drawing/2014/main" id="{50D4ACED-754C-387A-CB03-3328E9EAD713}"/>
              </a:ext>
            </a:extLst>
          </p:cNvPr>
          <p:cNvSpPr/>
          <p:nvPr/>
        </p:nvSpPr>
        <p:spPr>
          <a:xfrm rot="10800000">
            <a:off x="7820025" y="3545171"/>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8409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Call Number Array</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fontScale="92500" lnSpcReduction="20000"/>
          </a:bodyPr>
          <a:lstStyle/>
          <a:p>
            <a:pPr marL="0" indent="0">
              <a:buNone/>
            </a:pPr>
            <a:r>
              <a:rPr lang="en-US" dirty="0"/>
              <a:t>$ranges = [</a:t>
            </a:r>
          </a:p>
          <a:p>
            <a:pPr marL="0" indent="0">
              <a:buNone/>
            </a:pPr>
            <a:r>
              <a:rPr lang="en-US" dirty="0"/>
              <a:t>    '</a:t>
            </a:r>
            <a:r>
              <a:rPr lang="pt-BR" dirty="0"/>
              <a:t>AC 0001.0000A 4000N 4000  0000</a:t>
            </a:r>
            <a:r>
              <a:rPr lang="en-US" dirty="0"/>
              <a:t>' =&gt; 'cfl-04-1.png',</a:t>
            </a:r>
          </a:p>
          <a:p>
            <a:pPr marL="0" indent="0">
              <a:buNone/>
            </a:pPr>
            <a:r>
              <a:rPr lang="en-US" dirty="0"/>
              <a:t>    '</a:t>
            </a:r>
            <a:r>
              <a:rPr lang="de-DE" dirty="0"/>
              <a:t>AM 0151.0000M 3400  0000  0000 2002</a:t>
            </a:r>
            <a:r>
              <a:rPr lang="en-US" dirty="0"/>
              <a:t>' =&gt; 'cfl-04-1.png',</a:t>
            </a:r>
          </a:p>
          <a:p>
            <a:pPr marL="0" indent="0">
              <a:buNone/>
            </a:pPr>
            <a:endParaRPr lang="en-US" dirty="0"/>
          </a:p>
          <a:p>
            <a:pPr marL="0" indent="0">
              <a:buNone/>
            </a:pPr>
            <a:r>
              <a:rPr lang="en-US" dirty="0"/>
              <a:t>    '</a:t>
            </a:r>
            <a:r>
              <a:rPr lang="pt-BR" dirty="0"/>
              <a:t>N  6537.0000H 3670A 4000  0000</a:t>
            </a:r>
            <a:r>
              <a:rPr lang="en-US" dirty="0"/>
              <a:t>' =&gt; '</a:t>
            </a:r>
            <a:r>
              <a:rPr lang="en-US" b="1" dirty="0"/>
              <a:t>cfl-03-e13.png</a:t>
            </a:r>
            <a:r>
              <a:rPr lang="en-US" dirty="0"/>
              <a:t>’,</a:t>
            </a:r>
          </a:p>
          <a:p>
            <a:pPr marL="0" indent="0">
              <a:buNone/>
            </a:pPr>
            <a:r>
              <a:rPr lang="en-US" dirty="0"/>
              <a:t>    '</a:t>
            </a:r>
            <a:r>
              <a:rPr lang="pt-BR" dirty="0"/>
              <a:t>N  6853.0000B 3000A 4000  0000 2013</a:t>
            </a:r>
            <a:r>
              <a:rPr lang="en-US" dirty="0"/>
              <a:t>' =&gt; ‘item’,</a:t>
            </a:r>
          </a:p>
          <a:p>
            <a:pPr marL="0" indent="0">
              <a:buNone/>
            </a:pPr>
            <a:r>
              <a:rPr lang="en-US" dirty="0"/>
              <a:t>    '</a:t>
            </a:r>
            <a:r>
              <a:rPr lang="pl-PL" dirty="0"/>
              <a:t>NA 1011.5000L 6000S 3400  0000</a:t>
            </a:r>
            <a:r>
              <a:rPr lang="en-US" dirty="0"/>
              <a:t>' =&gt; '</a:t>
            </a:r>
            <a:r>
              <a:rPr lang="en-US" b="1" dirty="0"/>
              <a:t>cfl-03-e13.png</a:t>
            </a:r>
            <a:r>
              <a:rPr lang="en-US" dirty="0"/>
              <a:t>',</a:t>
            </a:r>
          </a:p>
          <a:p>
            <a:pPr marL="0" indent="0">
              <a:buNone/>
            </a:pPr>
            <a:endParaRPr lang="en-US" dirty="0"/>
          </a:p>
          <a:p>
            <a:pPr marL="0" indent="0">
              <a:buNone/>
            </a:pPr>
            <a:r>
              <a:rPr lang="en-US" dirty="0"/>
              <a:t>    '</a:t>
            </a:r>
            <a:r>
              <a:rPr lang="pl-PL" dirty="0"/>
              <a:t>Z  6514.0000C 9700F 7600  0000</a:t>
            </a:r>
            <a:r>
              <a:rPr lang="en-US" dirty="0"/>
              <a:t>' =&gt; 'cfl-03-w40.png',</a:t>
            </a:r>
          </a:p>
          <a:p>
            <a:pPr marL="0" indent="0">
              <a:buNone/>
            </a:pPr>
            <a:r>
              <a:rPr lang="en-US" dirty="0"/>
              <a:t>    '</a:t>
            </a:r>
            <a:r>
              <a:rPr lang="pl-PL" dirty="0"/>
              <a:t>ZA 4482.0000B 7800  0000  0000 2008</a:t>
            </a:r>
            <a:r>
              <a:rPr lang="en-US" dirty="0"/>
              <a:t>' =&gt; 'cfl-03-w40.png’,</a:t>
            </a:r>
          </a:p>
          <a:p>
            <a:pPr marL="0" indent="0">
              <a:buNone/>
            </a:pPr>
            <a:r>
              <a:rPr lang="en-US" dirty="0"/>
              <a:t>];</a:t>
            </a:r>
          </a:p>
        </p:txBody>
      </p:sp>
      <p:sp>
        <p:nvSpPr>
          <p:cNvPr id="4" name="Arrow: Right 3">
            <a:extLst>
              <a:ext uri="{FF2B5EF4-FFF2-40B4-BE49-F238E27FC236}">
                <a16:creationId xmlns:a16="http://schemas.microsoft.com/office/drawing/2014/main" id="{50D4ACED-754C-387A-CB03-3328E9EAD713}"/>
              </a:ext>
            </a:extLst>
          </p:cNvPr>
          <p:cNvSpPr/>
          <p:nvPr/>
        </p:nvSpPr>
        <p:spPr>
          <a:xfrm rot="10800000">
            <a:off x="7667625" y="3181350"/>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Right 4">
            <a:extLst>
              <a:ext uri="{FF2B5EF4-FFF2-40B4-BE49-F238E27FC236}">
                <a16:creationId xmlns:a16="http://schemas.microsoft.com/office/drawing/2014/main" id="{7945C957-FC28-F1A9-5D5C-370EE86B9336}"/>
              </a:ext>
            </a:extLst>
          </p:cNvPr>
          <p:cNvSpPr/>
          <p:nvPr/>
        </p:nvSpPr>
        <p:spPr>
          <a:xfrm rot="10800000">
            <a:off x="7667625" y="3885349"/>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3107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One Caveat</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a:bodyPr>
          <a:lstStyle/>
          <a:p>
            <a:pPr marL="0" indent="0">
              <a:buNone/>
            </a:pPr>
            <a:r>
              <a:rPr lang="en-US" dirty="0"/>
              <a:t>If someone is looking for one of the books that marks the exact beginning or end of a shelf, then we already know what shelf it’s on.</a:t>
            </a:r>
          </a:p>
          <a:p>
            <a:pPr marL="0" indent="0">
              <a:buNone/>
            </a:pPr>
            <a:endParaRPr lang="en-US" dirty="0"/>
          </a:p>
          <a:p>
            <a:pPr marL="0" indent="0">
              <a:buNone/>
            </a:pPr>
            <a:r>
              <a:rPr lang="en-US" dirty="0"/>
              <a:t>In that case, we just send them that shelf image and don’t bother with normalization stuff.</a:t>
            </a:r>
          </a:p>
        </p:txBody>
      </p:sp>
    </p:spTree>
    <p:extLst>
      <p:ext uri="{BB962C8B-B14F-4D97-AF65-F5344CB8AC3E}">
        <p14:creationId xmlns:p14="http://schemas.microsoft.com/office/powerpoint/2010/main" val="904224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Presenting it to the user</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a:bodyPr>
          <a:lstStyle/>
          <a:p>
            <a:r>
              <a:rPr lang="en-US" dirty="0"/>
              <a:t>Select the correct ALT text for the image based on its file name</a:t>
            </a:r>
          </a:p>
          <a:p>
            <a:r>
              <a:rPr lang="en-US" dirty="0"/>
              <a:t>Build an HTML document, including Google Analytics</a:t>
            </a:r>
          </a:p>
          <a:p>
            <a:r>
              <a:rPr lang="en-US" dirty="0"/>
              <a:t>Send it to the browser</a:t>
            </a:r>
          </a:p>
        </p:txBody>
      </p:sp>
    </p:spTree>
    <p:extLst>
      <p:ext uri="{BB962C8B-B14F-4D97-AF65-F5344CB8AC3E}">
        <p14:creationId xmlns:p14="http://schemas.microsoft.com/office/powerpoint/2010/main" val="3095002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Call Number Array</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fontScale="92500" lnSpcReduction="10000"/>
          </a:bodyPr>
          <a:lstStyle/>
          <a:p>
            <a:pPr marL="0" indent="0">
              <a:buNone/>
            </a:pPr>
            <a:r>
              <a:rPr lang="en-US" dirty="0"/>
              <a:t>$ranges = [</a:t>
            </a:r>
          </a:p>
          <a:p>
            <a:pPr marL="0" indent="0">
              <a:buNone/>
            </a:pPr>
            <a:r>
              <a:rPr lang="en-US" dirty="0"/>
              <a:t>    'AC1.A4 N4' =&gt; 'cfl-04-1.png',</a:t>
            </a:r>
          </a:p>
          <a:p>
            <a:pPr marL="0" indent="0">
              <a:buNone/>
            </a:pPr>
            <a:r>
              <a:rPr lang="en-US" dirty="0"/>
              <a:t>    'AM151.M34 2002' =&gt; 'cfl-04-1.png',</a:t>
            </a:r>
          </a:p>
          <a:p>
            <a:pPr marL="0" indent="0">
              <a:buNone/>
            </a:pPr>
            <a:endParaRPr lang="en-US" dirty="0"/>
          </a:p>
          <a:p>
            <a:pPr marL="0" indent="0">
              <a:buNone/>
            </a:pPr>
            <a:r>
              <a:rPr lang="en-US" dirty="0"/>
              <a:t>    'N6537.H367 A4' =&gt; 'cfl-03-e13.png',</a:t>
            </a:r>
          </a:p>
          <a:p>
            <a:pPr marL="0" indent="0">
              <a:buNone/>
            </a:pPr>
            <a:r>
              <a:rPr lang="en-US" dirty="0"/>
              <a:t>    'NA1011.5.L6 S34' =&gt; 'cfl-03-e13.png',</a:t>
            </a:r>
          </a:p>
          <a:p>
            <a:pPr marL="0" indent="0">
              <a:buNone/>
            </a:pPr>
            <a:endParaRPr lang="en-US" dirty="0"/>
          </a:p>
          <a:p>
            <a:pPr marL="0" indent="0">
              <a:buNone/>
            </a:pPr>
            <a:r>
              <a:rPr lang="en-US" dirty="0"/>
              <a:t>    'Z6514.C97 F76' =&gt; 'cfl-03-w40.png',</a:t>
            </a:r>
          </a:p>
          <a:p>
            <a:pPr marL="0" indent="0">
              <a:buNone/>
            </a:pPr>
            <a:r>
              <a:rPr lang="en-US" dirty="0"/>
              <a:t>    'ZA4482.B78 2008' =&gt; 'cfl-03-w40.png',</a:t>
            </a:r>
          </a:p>
          <a:p>
            <a:pPr marL="0" indent="0">
              <a:buNone/>
            </a:pPr>
            <a:r>
              <a:rPr lang="en-US" dirty="0"/>
              <a:t>];</a:t>
            </a:r>
          </a:p>
        </p:txBody>
      </p:sp>
    </p:spTree>
    <p:extLst>
      <p:ext uri="{BB962C8B-B14F-4D97-AF65-F5344CB8AC3E}">
        <p14:creationId xmlns:p14="http://schemas.microsoft.com/office/powerpoint/2010/main" val="2422308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Call Number Array</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fontScale="92500" lnSpcReduction="10000"/>
          </a:bodyPr>
          <a:lstStyle/>
          <a:p>
            <a:pPr marL="0" indent="0">
              <a:buNone/>
            </a:pPr>
            <a:r>
              <a:rPr lang="en-US" dirty="0"/>
              <a:t>$ranges = [</a:t>
            </a:r>
          </a:p>
          <a:p>
            <a:pPr marL="0" indent="0">
              <a:buNone/>
            </a:pPr>
            <a:r>
              <a:rPr lang="en-US" dirty="0"/>
              <a:t>    'AC1.A4 N4' =&gt; 'cfl-04-1.png',</a:t>
            </a:r>
          </a:p>
          <a:p>
            <a:pPr marL="0" indent="0">
              <a:buNone/>
            </a:pPr>
            <a:r>
              <a:rPr lang="en-US" dirty="0"/>
              <a:t>    'AM151.M34 2002' =&gt; 'cfl-04-1.png',</a:t>
            </a:r>
          </a:p>
          <a:p>
            <a:pPr marL="0" indent="0">
              <a:buNone/>
            </a:pPr>
            <a:endParaRPr lang="en-US" dirty="0"/>
          </a:p>
          <a:p>
            <a:pPr marL="0" indent="0">
              <a:buNone/>
            </a:pPr>
            <a:r>
              <a:rPr lang="en-US" dirty="0"/>
              <a:t>    'N6537.H367 A4' =&gt; 'cfl-03-e13.png',</a:t>
            </a:r>
          </a:p>
          <a:p>
            <a:pPr marL="0" indent="0">
              <a:buNone/>
            </a:pPr>
            <a:r>
              <a:rPr lang="en-US" dirty="0"/>
              <a:t>    'NA1011.5.L6 S34' =&gt; 'cfl-03-e13.png',</a:t>
            </a:r>
          </a:p>
          <a:p>
            <a:pPr marL="0" indent="0">
              <a:buNone/>
            </a:pPr>
            <a:endParaRPr lang="en-US" dirty="0"/>
          </a:p>
          <a:p>
            <a:pPr marL="0" indent="0">
              <a:buNone/>
            </a:pPr>
            <a:r>
              <a:rPr lang="en-US" dirty="0"/>
              <a:t>    'Z6514.C97 F76' =&gt; 'cfl-03-w40.png',</a:t>
            </a:r>
          </a:p>
          <a:p>
            <a:pPr marL="0" indent="0">
              <a:buNone/>
            </a:pPr>
            <a:r>
              <a:rPr lang="en-US" dirty="0"/>
              <a:t>    'ZA4482.B78 2008' =&gt; 'cfl-03-w40.png',</a:t>
            </a:r>
          </a:p>
          <a:p>
            <a:pPr marL="0" indent="0">
              <a:buNone/>
            </a:pPr>
            <a:r>
              <a:rPr lang="en-US" dirty="0"/>
              <a:t>];</a:t>
            </a:r>
          </a:p>
        </p:txBody>
      </p:sp>
      <p:sp>
        <p:nvSpPr>
          <p:cNvPr id="6" name="Arrow: Right 5">
            <a:extLst>
              <a:ext uri="{FF2B5EF4-FFF2-40B4-BE49-F238E27FC236}">
                <a16:creationId xmlns:a16="http://schemas.microsoft.com/office/drawing/2014/main" id="{2D1D9980-348D-8B11-ED96-8B5207E60DAA}"/>
              </a:ext>
            </a:extLst>
          </p:cNvPr>
          <p:cNvSpPr/>
          <p:nvPr/>
        </p:nvSpPr>
        <p:spPr>
          <a:xfrm rot="10800000">
            <a:off x="5248275" y="2114551"/>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BCEA46CA-3E42-4241-00BF-768EEE6F55AC}"/>
              </a:ext>
            </a:extLst>
          </p:cNvPr>
          <p:cNvSpPr/>
          <p:nvPr/>
        </p:nvSpPr>
        <p:spPr>
          <a:xfrm rot="10800000">
            <a:off x="5248275" y="2504226"/>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AD1FA4C-984B-CBD2-F6E0-77C7883369D5}"/>
              </a:ext>
            </a:extLst>
          </p:cNvPr>
          <p:cNvSpPr txBox="1"/>
          <p:nvPr/>
        </p:nvSpPr>
        <p:spPr>
          <a:xfrm>
            <a:off x="5791200" y="2059545"/>
            <a:ext cx="1162050" cy="369332"/>
          </a:xfrm>
          <a:prstGeom prst="rect">
            <a:avLst/>
          </a:prstGeom>
          <a:noFill/>
        </p:spPr>
        <p:txBody>
          <a:bodyPr wrap="square" rtlCol="0">
            <a:spAutoFit/>
          </a:bodyPr>
          <a:lstStyle/>
          <a:p>
            <a:r>
              <a:rPr lang="en-US" dirty="0"/>
              <a:t>Start</a:t>
            </a:r>
          </a:p>
        </p:txBody>
      </p:sp>
      <p:sp>
        <p:nvSpPr>
          <p:cNvPr id="9" name="TextBox 8">
            <a:extLst>
              <a:ext uri="{FF2B5EF4-FFF2-40B4-BE49-F238E27FC236}">
                <a16:creationId xmlns:a16="http://schemas.microsoft.com/office/drawing/2014/main" id="{3FE5F1C5-78E1-02E8-89D3-6CCF83FAC383}"/>
              </a:ext>
            </a:extLst>
          </p:cNvPr>
          <p:cNvSpPr txBox="1"/>
          <p:nvPr/>
        </p:nvSpPr>
        <p:spPr>
          <a:xfrm>
            <a:off x="5783734" y="2449219"/>
            <a:ext cx="1162050" cy="369332"/>
          </a:xfrm>
          <a:prstGeom prst="rect">
            <a:avLst/>
          </a:prstGeom>
          <a:noFill/>
        </p:spPr>
        <p:txBody>
          <a:bodyPr wrap="square" rtlCol="0">
            <a:spAutoFit/>
          </a:bodyPr>
          <a:lstStyle/>
          <a:p>
            <a:r>
              <a:rPr lang="en-US" dirty="0"/>
              <a:t>End</a:t>
            </a:r>
          </a:p>
        </p:txBody>
      </p:sp>
    </p:spTree>
    <p:extLst>
      <p:ext uri="{BB962C8B-B14F-4D97-AF65-F5344CB8AC3E}">
        <p14:creationId xmlns:p14="http://schemas.microsoft.com/office/powerpoint/2010/main" val="114249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Call Number Array</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fontScale="92500" lnSpcReduction="10000"/>
          </a:bodyPr>
          <a:lstStyle/>
          <a:p>
            <a:pPr marL="0" indent="0">
              <a:buNone/>
            </a:pPr>
            <a:r>
              <a:rPr lang="en-US" dirty="0"/>
              <a:t>$ranges = [</a:t>
            </a:r>
          </a:p>
          <a:p>
            <a:pPr marL="0" indent="0">
              <a:buNone/>
            </a:pPr>
            <a:r>
              <a:rPr lang="en-US" dirty="0"/>
              <a:t>    'AC1.A4 N4' =&gt; '</a:t>
            </a:r>
            <a:r>
              <a:rPr lang="en-US" b="1" dirty="0"/>
              <a:t>cfl-04-1.png</a:t>
            </a:r>
            <a:r>
              <a:rPr lang="en-US" dirty="0"/>
              <a:t>',</a:t>
            </a:r>
          </a:p>
          <a:p>
            <a:pPr marL="0" indent="0">
              <a:buNone/>
            </a:pPr>
            <a:r>
              <a:rPr lang="en-US" dirty="0"/>
              <a:t>    'AM151.M34 2002' =&gt; '</a:t>
            </a:r>
            <a:r>
              <a:rPr lang="en-US" b="1" dirty="0"/>
              <a:t>cfl-04-1.png</a:t>
            </a:r>
            <a:r>
              <a:rPr lang="en-US" dirty="0"/>
              <a:t>',</a:t>
            </a:r>
          </a:p>
          <a:p>
            <a:pPr marL="0" indent="0">
              <a:buNone/>
            </a:pPr>
            <a:endParaRPr lang="en-US" dirty="0"/>
          </a:p>
          <a:p>
            <a:pPr marL="0" indent="0">
              <a:buNone/>
            </a:pPr>
            <a:r>
              <a:rPr lang="en-US" dirty="0"/>
              <a:t>    'N6537.H367 A4' =&gt; 'cfl-03-e13.png',</a:t>
            </a:r>
          </a:p>
          <a:p>
            <a:pPr marL="0" indent="0">
              <a:buNone/>
            </a:pPr>
            <a:r>
              <a:rPr lang="en-US" dirty="0"/>
              <a:t>    'NA1011.5.L6 S34' =&gt; 'cfl-03-e13.png',</a:t>
            </a:r>
          </a:p>
          <a:p>
            <a:pPr marL="0" indent="0">
              <a:buNone/>
            </a:pPr>
            <a:endParaRPr lang="en-US" dirty="0"/>
          </a:p>
          <a:p>
            <a:pPr marL="0" indent="0">
              <a:buNone/>
            </a:pPr>
            <a:r>
              <a:rPr lang="en-US" dirty="0"/>
              <a:t>    'Z6514.C97 F76' =&gt; 'cfl-03-w40.png',</a:t>
            </a:r>
          </a:p>
          <a:p>
            <a:pPr marL="0" indent="0">
              <a:buNone/>
            </a:pPr>
            <a:r>
              <a:rPr lang="en-US" dirty="0"/>
              <a:t>    'ZA4482.B78 2008' =&gt; 'cfl-03-w40.png',</a:t>
            </a:r>
          </a:p>
          <a:p>
            <a:pPr marL="0" indent="0">
              <a:buNone/>
            </a:pPr>
            <a:r>
              <a:rPr lang="en-US" dirty="0"/>
              <a:t>];</a:t>
            </a:r>
          </a:p>
        </p:txBody>
      </p:sp>
      <p:sp>
        <p:nvSpPr>
          <p:cNvPr id="6" name="Arrow: Right 5">
            <a:extLst>
              <a:ext uri="{FF2B5EF4-FFF2-40B4-BE49-F238E27FC236}">
                <a16:creationId xmlns:a16="http://schemas.microsoft.com/office/drawing/2014/main" id="{2D1D9980-348D-8B11-ED96-8B5207E60DAA}"/>
              </a:ext>
            </a:extLst>
          </p:cNvPr>
          <p:cNvSpPr/>
          <p:nvPr/>
        </p:nvSpPr>
        <p:spPr>
          <a:xfrm rot="10800000">
            <a:off x="5248275" y="2114551"/>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BCEA46CA-3E42-4241-00BF-768EEE6F55AC}"/>
              </a:ext>
            </a:extLst>
          </p:cNvPr>
          <p:cNvSpPr/>
          <p:nvPr/>
        </p:nvSpPr>
        <p:spPr>
          <a:xfrm rot="10800000">
            <a:off x="5248275" y="2504226"/>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AD1FA4C-984B-CBD2-F6E0-77C7883369D5}"/>
              </a:ext>
            </a:extLst>
          </p:cNvPr>
          <p:cNvSpPr txBox="1"/>
          <p:nvPr/>
        </p:nvSpPr>
        <p:spPr>
          <a:xfrm>
            <a:off x="5791200" y="2059545"/>
            <a:ext cx="1162050" cy="369332"/>
          </a:xfrm>
          <a:prstGeom prst="rect">
            <a:avLst/>
          </a:prstGeom>
          <a:noFill/>
        </p:spPr>
        <p:txBody>
          <a:bodyPr wrap="square" rtlCol="0">
            <a:spAutoFit/>
          </a:bodyPr>
          <a:lstStyle/>
          <a:p>
            <a:r>
              <a:rPr lang="en-US" dirty="0"/>
              <a:t>Start</a:t>
            </a:r>
          </a:p>
        </p:txBody>
      </p:sp>
      <p:sp>
        <p:nvSpPr>
          <p:cNvPr id="9" name="TextBox 8">
            <a:extLst>
              <a:ext uri="{FF2B5EF4-FFF2-40B4-BE49-F238E27FC236}">
                <a16:creationId xmlns:a16="http://schemas.microsoft.com/office/drawing/2014/main" id="{3FE5F1C5-78E1-02E8-89D3-6CCF83FAC383}"/>
              </a:ext>
            </a:extLst>
          </p:cNvPr>
          <p:cNvSpPr txBox="1"/>
          <p:nvPr/>
        </p:nvSpPr>
        <p:spPr>
          <a:xfrm>
            <a:off x="5783734" y="2449219"/>
            <a:ext cx="1162050" cy="369332"/>
          </a:xfrm>
          <a:prstGeom prst="rect">
            <a:avLst/>
          </a:prstGeom>
          <a:noFill/>
        </p:spPr>
        <p:txBody>
          <a:bodyPr wrap="square" rtlCol="0">
            <a:spAutoFit/>
          </a:bodyPr>
          <a:lstStyle/>
          <a:p>
            <a:r>
              <a:rPr lang="en-US" dirty="0"/>
              <a:t>End</a:t>
            </a:r>
          </a:p>
        </p:txBody>
      </p:sp>
    </p:spTree>
    <p:extLst>
      <p:ext uri="{BB962C8B-B14F-4D97-AF65-F5344CB8AC3E}">
        <p14:creationId xmlns:p14="http://schemas.microsoft.com/office/powerpoint/2010/main" val="4191088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Call Number Array</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fontScale="92500" lnSpcReduction="10000"/>
          </a:bodyPr>
          <a:lstStyle/>
          <a:p>
            <a:pPr marL="0" indent="0">
              <a:buNone/>
            </a:pPr>
            <a:r>
              <a:rPr lang="en-US" dirty="0"/>
              <a:t>$ranges = [</a:t>
            </a:r>
          </a:p>
          <a:p>
            <a:pPr marL="0" indent="0">
              <a:buNone/>
            </a:pPr>
            <a:r>
              <a:rPr lang="en-US" dirty="0"/>
              <a:t>    '</a:t>
            </a:r>
            <a:r>
              <a:rPr lang="en-US" b="1" dirty="0"/>
              <a:t>AC1.A4 N4</a:t>
            </a:r>
            <a:r>
              <a:rPr lang="en-US" dirty="0"/>
              <a:t>' =&gt; 'cfl-04-1.png',</a:t>
            </a:r>
          </a:p>
          <a:p>
            <a:pPr marL="0" indent="0">
              <a:buNone/>
            </a:pPr>
            <a:r>
              <a:rPr lang="en-US" dirty="0"/>
              <a:t>    '</a:t>
            </a:r>
            <a:r>
              <a:rPr lang="en-US" b="1" dirty="0"/>
              <a:t>AM151.M34 2002</a:t>
            </a:r>
            <a:r>
              <a:rPr lang="en-US" dirty="0"/>
              <a:t>' =&gt; 'cfl-04-1.png',</a:t>
            </a:r>
          </a:p>
          <a:p>
            <a:pPr marL="0" indent="0">
              <a:buNone/>
            </a:pPr>
            <a:endParaRPr lang="en-US" dirty="0"/>
          </a:p>
          <a:p>
            <a:pPr marL="0" indent="0">
              <a:buNone/>
            </a:pPr>
            <a:r>
              <a:rPr lang="en-US" dirty="0"/>
              <a:t>    'N6537.H367 A4' =&gt; 'cfl-03-e13.png',</a:t>
            </a:r>
          </a:p>
          <a:p>
            <a:pPr marL="0" indent="0">
              <a:buNone/>
            </a:pPr>
            <a:r>
              <a:rPr lang="en-US" dirty="0"/>
              <a:t>    'NA1011.5.L6 S34' =&gt; 'cfl-03-e13.png',</a:t>
            </a:r>
          </a:p>
          <a:p>
            <a:pPr marL="0" indent="0">
              <a:buNone/>
            </a:pPr>
            <a:endParaRPr lang="en-US" dirty="0"/>
          </a:p>
          <a:p>
            <a:pPr marL="0" indent="0">
              <a:buNone/>
            </a:pPr>
            <a:r>
              <a:rPr lang="en-US" dirty="0"/>
              <a:t>    'Z6514.C97 F76' =&gt; 'cfl-03-w40.png',</a:t>
            </a:r>
          </a:p>
          <a:p>
            <a:pPr marL="0" indent="0">
              <a:buNone/>
            </a:pPr>
            <a:r>
              <a:rPr lang="en-US" dirty="0"/>
              <a:t>    'ZA4482.B78 2008' =&gt; 'cfl-03-w40.png',</a:t>
            </a:r>
          </a:p>
          <a:p>
            <a:pPr marL="0" indent="0">
              <a:buNone/>
            </a:pPr>
            <a:r>
              <a:rPr lang="en-US" dirty="0"/>
              <a:t>];</a:t>
            </a:r>
          </a:p>
        </p:txBody>
      </p:sp>
      <p:sp>
        <p:nvSpPr>
          <p:cNvPr id="6" name="Arrow: Right 5">
            <a:extLst>
              <a:ext uri="{FF2B5EF4-FFF2-40B4-BE49-F238E27FC236}">
                <a16:creationId xmlns:a16="http://schemas.microsoft.com/office/drawing/2014/main" id="{2D1D9980-348D-8B11-ED96-8B5207E60DAA}"/>
              </a:ext>
            </a:extLst>
          </p:cNvPr>
          <p:cNvSpPr/>
          <p:nvPr/>
        </p:nvSpPr>
        <p:spPr>
          <a:xfrm rot="10800000">
            <a:off x="5248275" y="2114551"/>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BCEA46CA-3E42-4241-00BF-768EEE6F55AC}"/>
              </a:ext>
            </a:extLst>
          </p:cNvPr>
          <p:cNvSpPr/>
          <p:nvPr/>
        </p:nvSpPr>
        <p:spPr>
          <a:xfrm rot="10800000">
            <a:off x="5248275" y="2504226"/>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AD1FA4C-984B-CBD2-F6E0-77C7883369D5}"/>
              </a:ext>
            </a:extLst>
          </p:cNvPr>
          <p:cNvSpPr txBox="1"/>
          <p:nvPr/>
        </p:nvSpPr>
        <p:spPr>
          <a:xfrm>
            <a:off x="5791200" y="2059545"/>
            <a:ext cx="1162050" cy="369332"/>
          </a:xfrm>
          <a:prstGeom prst="rect">
            <a:avLst/>
          </a:prstGeom>
          <a:noFill/>
        </p:spPr>
        <p:txBody>
          <a:bodyPr wrap="square" rtlCol="0">
            <a:spAutoFit/>
          </a:bodyPr>
          <a:lstStyle/>
          <a:p>
            <a:r>
              <a:rPr lang="en-US" dirty="0"/>
              <a:t>Start</a:t>
            </a:r>
          </a:p>
        </p:txBody>
      </p:sp>
      <p:sp>
        <p:nvSpPr>
          <p:cNvPr id="9" name="TextBox 8">
            <a:extLst>
              <a:ext uri="{FF2B5EF4-FFF2-40B4-BE49-F238E27FC236}">
                <a16:creationId xmlns:a16="http://schemas.microsoft.com/office/drawing/2014/main" id="{3FE5F1C5-78E1-02E8-89D3-6CCF83FAC383}"/>
              </a:ext>
            </a:extLst>
          </p:cNvPr>
          <p:cNvSpPr txBox="1"/>
          <p:nvPr/>
        </p:nvSpPr>
        <p:spPr>
          <a:xfrm>
            <a:off x="5783734" y="2449219"/>
            <a:ext cx="1162050" cy="369332"/>
          </a:xfrm>
          <a:prstGeom prst="rect">
            <a:avLst/>
          </a:prstGeom>
          <a:noFill/>
        </p:spPr>
        <p:txBody>
          <a:bodyPr wrap="square" rtlCol="0">
            <a:spAutoFit/>
          </a:bodyPr>
          <a:lstStyle/>
          <a:p>
            <a:r>
              <a:rPr lang="en-US" dirty="0"/>
              <a:t>End</a:t>
            </a:r>
          </a:p>
        </p:txBody>
      </p:sp>
    </p:spTree>
    <p:extLst>
      <p:ext uri="{BB962C8B-B14F-4D97-AF65-F5344CB8AC3E}">
        <p14:creationId xmlns:p14="http://schemas.microsoft.com/office/powerpoint/2010/main" val="1390723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The big question</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a:bodyPr>
          <a:lstStyle/>
          <a:p>
            <a:pPr marL="0" indent="0">
              <a:buNone/>
            </a:pPr>
            <a:r>
              <a:rPr lang="en-US" sz="6000" dirty="0"/>
              <a:t>Where would</a:t>
            </a:r>
          </a:p>
          <a:p>
            <a:pPr marL="0" indent="0">
              <a:buNone/>
            </a:pPr>
            <a:r>
              <a:rPr lang="en-US" sz="6000" dirty="0"/>
              <a:t>N6853.B3 A4 2013</a:t>
            </a:r>
          </a:p>
          <a:p>
            <a:pPr marL="0" indent="0">
              <a:buNone/>
            </a:pPr>
            <a:r>
              <a:rPr lang="en-US" sz="6000" dirty="0"/>
              <a:t>fall in this array?</a:t>
            </a:r>
          </a:p>
        </p:txBody>
      </p:sp>
    </p:spTree>
    <p:extLst>
      <p:ext uri="{BB962C8B-B14F-4D97-AF65-F5344CB8AC3E}">
        <p14:creationId xmlns:p14="http://schemas.microsoft.com/office/powerpoint/2010/main" val="3042023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Call Number Array</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fontScale="85000" lnSpcReduction="20000"/>
          </a:bodyPr>
          <a:lstStyle/>
          <a:p>
            <a:pPr marL="0" indent="0">
              <a:buNone/>
            </a:pPr>
            <a:r>
              <a:rPr lang="en-US" dirty="0"/>
              <a:t>$ranges = [</a:t>
            </a:r>
          </a:p>
          <a:p>
            <a:pPr marL="0" indent="0">
              <a:buNone/>
            </a:pPr>
            <a:r>
              <a:rPr lang="en-US" dirty="0"/>
              <a:t>    '</a:t>
            </a:r>
            <a:r>
              <a:rPr lang="en-US" b="1" dirty="0"/>
              <a:t>AC1.A4 N4</a:t>
            </a:r>
            <a:r>
              <a:rPr lang="en-US" dirty="0"/>
              <a:t>' =&gt; 'cfl-04-1.png',</a:t>
            </a:r>
          </a:p>
          <a:p>
            <a:pPr marL="0" indent="0">
              <a:buNone/>
            </a:pPr>
            <a:r>
              <a:rPr lang="en-US" dirty="0"/>
              <a:t>    '</a:t>
            </a:r>
            <a:r>
              <a:rPr lang="en-US" b="1" dirty="0"/>
              <a:t>AM151.M34 2002</a:t>
            </a:r>
            <a:r>
              <a:rPr lang="en-US" dirty="0"/>
              <a:t>' =&gt; 'cfl-04-1.png',</a:t>
            </a:r>
          </a:p>
          <a:p>
            <a:pPr marL="0" indent="0">
              <a:buNone/>
            </a:pPr>
            <a:endParaRPr lang="en-US" dirty="0"/>
          </a:p>
          <a:p>
            <a:pPr marL="0" indent="0">
              <a:buNone/>
            </a:pPr>
            <a:r>
              <a:rPr lang="en-US" dirty="0"/>
              <a:t>    'N6537.H367 A4' =&gt; 'cfl-03-e13.png',</a:t>
            </a:r>
          </a:p>
          <a:p>
            <a:pPr marL="0" indent="0">
              <a:buNone/>
            </a:pPr>
            <a:r>
              <a:rPr lang="en-US" dirty="0"/>
              <a:t>    'NA1011.5.L6 S34' =&gt; 'cfl-03-e13.png',</a:t>
            </a:r>
          </a:p>
          <a:p>
            <a:pPr marL="0" indent="0">
              <a:buNone/>
            </a:pPr>
            <a:endParaRPr lang="en-US" dirty="0"/>
          </a:p>
          <a:p>
            <a:pPr marL="0" indent="0">
              <a:buNone/>
            </a:pPr>
            <a:r>
              <a:rPr lang="en-US" dirty="0"/>
              <a:t>    'Z6514.C97 F76' =&gt; 'cfl-03-w40.png',</a:t>
            </a:r>
          </a:p>
          <a:p>
            <a:pPr marL="0" indent="0">
              <a:buNone/>
            </a:pPr>
            <a:r>
              <a:rPr lang="en-US" dirty="0"/>
              <a:t>    'ZA4482.B78 2008' =&gt; 'cfl-03-w40.png’,</a:t>
            </a:r>
          </a:p>
          <a:p>
            <a:pPr marL="0" indent="0">
              <a:buNone/>
            </a:pPr>
            <a:endParaRPr lang="en-US" dirty="0"/>
          </a:p>
          <a:p>
            <a:pPr marL="0" indent="0">
              <a:buNone/>
            </a:pPr>
            <a:r>
              <a:rPr lang="en-US" dirty="0"/>
              <a:t>    'N6853.B3 A4 2013' =&gt; ‘item’,</a:t>
            </a:r>
          </a:p>
          <a:p>
            <a:pPr marL="0" indent="0">
              <a:buNone/>
            </a:pPr>
            <a:r>
              <a:rPr lang="en-US" dirty="0"/>
              <a:t>];</a:t>
            </a:r>
          </a:p>
        </p:txBody>
      </p:sp>
      <p:sp>
        <p:nvSpPr>
          <p:cNvPr id="6" name="Arrow: Right 5">
            <a:extLst>
              <a:ext uri="{FF2B5EF4-FFF2-40B4-BE49-F238E27FC236}">
                <a16:creationId xmlns:a16="http://schemas.microsoft.com/office/drawing/2014/main" id="{2D1D9980-348D-8B11-ED96-8B5207E60DAA}"/>
              </a:ext>
            </a:extLst>
          </p:cNvPr>
          <p:cNvSpPr/>
          <p:nvPr/>
        </p:nvSpPr>
        <p:spPr>
          <a:xfrm rot="10800000">
            <a:off x="4019549" y="5138739"/>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041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An aside: normalization</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a:bodyPr>
          <a:lstStyle/>
          <a:p>
            <a:pPr marL="0" indent="0">
              <a:buNone/>
            </a:pPr>
            <a:r>
              <a:rPr lang="pt-BR" dirty="0"/>
              <a:t>QA 7 H3 1992</a:t>
            </a:r>
          </a:p>
          <a:p>
            <a:pPr marL="0" indent="0">
              <a:buNone/>
            </a:pPr>
            <a:r>
              <a:rPr lang="pt-BR" dirty="0"/>
              <a:t>QA 76.73 R3 W53 2015</a:t>
            </a:r>
          </a:p>
          <a:p>
            <a:pPr marL="0" indent="0">
              <a:buNone/>
            </a:pPr>
            <a:r>
              <a:rPr lang="pt-BR" dirty="0"/>
              <a:t>QA 90 H33 2016</a:t>
            </a:r>
          </a:p>
          <a:p>
            <a:pPr marL="0" indent="0">
              <a:buNone/>
            </a:pPr>
            <a:r>
              <a:rPr lang="pt-BR" dirty="0"/>
              <a:t>QA 276.45 R3 A35 2010</a:t>
            </a: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93701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F003A-A0C6-B14F-AFA4-C3563D5F719E}"/>
              </a:ext>
            </a:extLst>
          </p:cNvPr>
          <p:cNvSpPr>
            <a:spLocks noGrp="1"/>
          </p:cNvSpPr>
          <p:nvPr>
            <p:ph type="title"/>
          </p:nvPr>
        </p:nvSpPr>
        <p:spPr/>
        <p:txBody>
          <a:bodyPr/>
          <a:lstStyle/>
          <a:p>
            <a:r>
              <a:rPr lang="en-US" dirty="0"/>
              <a:t>An aside: normalization</a:t>
            </a:r>
          </a:p>
        </p:txBody>
      </p:sp>
      <p:sp>
        <p:nvSpPr>
          <p:cNvPr id="3" name="Content Placeholder 2">
            <a:extLst>
              <a:ext uri="{FF2B5EF4-FFF2-40B4-BE49-F238E27FC236}">
                <a16:creationId xmlns:a16="http://schemas.microsoft.com/office/drawing/2014/main" id="{00DB15DA-E1FD-BD41-9C04-189F20C2530C}"/>
              </a:ext>
            </a:extLst>
          </p:cNvPr>
          <p:cNvSpPr>
            <a:spLocks noGrp="1"/>
          </p:cNvSpPr>
          <p:nvPr>
            <p:ph idx="1"/>
          </p:nvPr>
        </p:nvSpPr>
        <p:spPr/>
        <p:txBody>
          <a:bodyPr>
            <a:normAutofit/>
          </a:bodyPr>
          <a:lstStyle/>
          <a:p>
            <a:pPr marL="0" indent="0">
              <a:buNone/>
            </a:pPr>
            <a:r>
              <a:rPr lang="pt-BR" dirty="0"/>
              <a:t>QA 276.45 R3 A35 2010</a:t>
            </a:r>
            <a:endParaRPr lang="en-US" dirty="0"/>
          </a:p>
          <a:p>
            <a:pPr marL="0" indent="0">
              <a:buNone/>
            </a:pPr>
            <a:r>
              <a:rPr lang="pt-BR" dirty="0"/>
              <a:t>QA 7 H3 1992</a:t>
            </a:r>
          </a:p>
          <a:p>
            <a:pPr marL="0" indent="0">
              <a:buNone/>
            </a:pPr>
            <a:r>
              <a:rPr lang="pt-BR" dirty="0"/>
              <a:t>QA 76.73 R3 W53 2015</a:t>
            </a:r>
          </a:p>
          <a:p>
            <a:pPr marL="0" indent="0">
              <a:buNone/>
            </a:pPr>
            <a:r>
              <a:rPr lang="pt-BR" dirty="0"/>
              <a:t>QA 90 H33 2016</a:t>
            </a:r>
          </a:p>
          <a:p>
            <a:pPr marL="0" indent="0">
              <a:buNone/>
            </a:pPr>
            <a:endParaRPr lang="en-US" dirty="0"/>
          </a:p>
          <a:p>
            <a:pPr marL="0" indent="0">
              <a:buNone/>
            </a:pPr>
            <a:endParaRPr lang="en-US" dirty="0"/>
          </a:p>
          <a:p>
            <a:pPr marL="0" indent="0">
              <a:buNone/>
            </a:pPr>
            <a:endParaRPr lang="en-US" dirty="0"/>
          </a:p>
        </p:txBody>
      </p:sp>
      <p:sp>
        <p:nvSpPr>
          <p:cNvPr id="4" name="Arrow: Right 3">
            <a:extLst>
              <a:ext uri="{FF2B5EF4-FFF2-40B4-BE49-F238E27FC236}">
                <a16:creationId xmlns:a16="http://schemas.microsoft.com/office/drawing/2014/main" id="{E548E45B-1013-85CE-81CA-161B81C65C5F}"/>
              </a:ext>
            </a:extLst>
          </p:cNvPr>
          <p:cNvSpPr/>
          <p:nvPr/>
        </p:nvSpPr>
        <p:spPr>
          <a:xfrm rot="10800000">
            <a:off x="3724275" y="1744946"/>
            <a:ext cx="428625" cy="3143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767507"/>
      </p:ext>
    </p:extLst>
  </p:cSld>
  <p:clrMapOvr>
    <a:masterClrMapping/>
  </p:clrMapOvr>
</p:sld>
</file>

<file path=ppt/theme/theme1.xml><?xml version="1.0" encoding="utf-8"?>
<a:theme xmlns:a="http://schemas.openxmlformats.org/drawingml/2006/main" name="Title Slide - Green + Logo">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TotalTime>
  <Words>1224</Words>
  <Application>Microsoft Office PowerPoint</Application>
  <PresentationFormat>On-screen Show (4:3)</PresentationFormat>
  <Paragraphs>157</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Title Slide - Green + Logo</vt:lpstr>
      <vt:lpstr>Lost in the Stacks </vt:lpstr>
      <vt:lpstr>Call Number Array</vt:lpstr>
      <vt:lpstr>Call Number Array</vt:lpstr>
      <vt:lpstr>Call Number Array</vt:lpstr>
      <vt:lpstr>Call Number Array</vt:lpstr>
      <vt:lpstr>The big question</vt:lpstr>
      <vt:lpstr>Call Number Array</vt:lpstr>
      <vt:lpstr>An aside: normalization</vt:lpstr>
      <vt:lpstr>An aside: normalization</vt:lpstr>
      <vt:lpstr>An aside: normalization</vt:lpstr>
      <vt:lpstr>Call Number Array</vt:lpstr>
      <vt:lpstr>Call Number Array</vt:lpstr>
      <vt:lpstr>Call Number Array</vt:lpstr>
      <vt:lpstr>One Caveat</vt:lpstr>
      <vt:lpstr>Presenting it to the user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UND Stationery</dc:creator>
  <cp:lastModifiedBy>Martin, Will</cp:lastModifiedBy>
  <cp:revision>19</cp:revision>
  <dcterms:created xsi:type="dcterms:W3CDTF">2020-09-16T16:31:21Z</dcterms:created>
  <dcterms:modified xsi:type="dcterms:W3CDTF">2023-04-21T20:56:41Z</dcterms:modified>
</cp:coreProperties>
</file>