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6" r:id="rId5"/>
    <p:sldId id="261"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6283" autoAdjust="0"/>
  </p:normalViewPr>
  <p:slideViewPr>
    <p:cSldViewPr snapToGrid="0">
      <p:cViewPr varScale="1">
        <p:scale>
          <a:sx n="104" d="100"/>
          <a:sy n="104" d="100"/>
        </p:scale>
        <p:origin x="792" y="10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924F7-0CB2-4993-BD7A-B1EF789AFD8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DB9B558-C00F-4950-A07E-754F95DA49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0FE8C55-DACA-44C8-A0A9-9A7AFB245392}"/>
              </a:ext>
            </a:extLst>
          </p:cNvPr>
          <p:cNvSpPr>
            <a:spLocks noGrp="1"/>
          </p:cNvSpPr>
          <p:nvPr>
            <p:ph type="dt" sz="half" idx="10"/>
          </p:nvPr>
        </p:nvSpPr>
        <p:spPr/>
        <p:txBody>
          <a:bodyPr/>
          <a:lstStyle/>
          <a:p>
            <a:fld id="{3B6944CC-D793-4FB8-A98E-743518D6922F}" type="datetimeFigureOut">
              <a:rPr lang="en-US" smtClean="0"/>
              <a:t>1/26/2022</a:t>
            </a:fld>
            <a:endParaRPr lang="en-US" dirty="0"/>
          </a:p>
        </p:txBody>
      </p:sp>
      <p:sp>
        <p:nvSpPr>
          <p:cNvPr id="5" name="Footer Placeholder 4">
            <a:extLst>
              <a:ext uri="{FF2B5EF4-FFF2-40B4-BE49-F238E27FC236}">
                <a16:creationId xmlns:a16="http://schemas.microsoft.com/office/drawing/2014/main" id="{BD63B68D-E45C-41FB-BEB2-F7DC28E20F1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95C1AA0-2CC4-4236-B522-392A5E07448C}"/>
              </a:ext>
            </a:extLst>
          </p:cNvPr>
          <p:cNvSpPr>
            <a:spLocks noGrp="1"/>
          </p:cNvSpPr>
          <p:nvPr>
            <p:ph type="sldNum" sz="quarter" idx="12"/>
          </p:nvPr>
        </p:nvSpPr>
        <p:spPr/>
        <p:txBody>
          <a:bodyPr/>
          <a:lstStyle/>
          <a:p>
            <a:fld id="{73376881-A117-4D55-962D-E5B34519A16B}" type="slidenum">
              <a:rPr lang="en-US" smtClean="0"/>
              <a:t>‹#›</a:t>
            </a:fld>
            <a:endParaRPr lang="en-US" dirty="0"/>
          </a:p>
        </p:txBody>
      </p:sp>
    </p:spTree>
    <p:extLst>
      <p:ext uri="{BB962C8B-B14F-4D97-AF65-F5344CB8AC3E}">
        <p14:creationId xmlns:p14="http://schemas.microsoft.com/office/powerpoint/2010/main" val="3497097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CEBB5-2A80-4DA7-BEDD-953AA83F898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5AD6D45-37AF-4F1E-9D5B-1E23359A3F3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AD1033-B66D-4A9D-B325-B8EB034831AD}"/>
              </a:ext>
            </a:extLst>
          </p:cNvPr>
          <p:cNvSpPr>
            <a:spLocks noGrp="1"/>
          </p:cNvSpPr>
          <p:nvPr>
            <p:ph type="dt" sz="half" idx="10"/>
          </p:nvPr>
        </p:nvSpPr>
        <p:spPr/>
        <p:txBody>
          <a:bodyPr/>
          <a:lstStyle/>
          <a:p>
            <a:fld id="{3B6944CC-D793-4FB8-A98E-743518D6922F}" type="datetimeFigureOut">
              <a:rPr lang="en-US" smtClean="0"/>
              <a:t>1/26/2022</a:t>
            </a:fld>
            <a:endParaRPr lang="en-US" dirty="0"/>
          </a:p>
        </p:txBody>
      </p:sp>
      <p:sp>
        <p:nvSpPr>
          <p:cNvPr id="5" name="Footer Placeholder 4">
            <a:extLst>
              <a:ext uri="{FF2B5EF4-FFF2-40B4-BE49-F238E27FC236}">
                <a16:creationId xmlns:a16="http://schemas.microsoft.com/office/drawing/2014/main" id="{C3703762-04F4-4CDC-B16C-03700BB2AF3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E38E636-63F8-44AA-ACEB-4E20C800DDD8}"/>
              </a:ext>
            </a:extLst>
          </p:cNvPr>
          <p:cNvSpPr>
            <a:spLocks noGrp="1"/>
          </p:cNvSpPr>
          <p:nvPr>
            <p:ph type="sldNum" sz="quarter" idx="12"/>
          </p:nvPr>
        </p:nvSpPr>
        <p:spPr/>
        <p:txBody>
          <a:bodyPr/>
          <a:lstStyle/>
          <a:p>
            <a:fld id="{73376881-A117-4D55-962D-E5B34519A16B}" type="slidenum">
              <a:rPr lang="en-US" smtClean="0"/>
              <a:t>‹#›</a:t>
            </a:fld>
            <a:endParaRPr lang="en-US" dirty="0"/>
          </a:p>
        </p:txBody>
      </p:sp>
    </p:spTree>
    <p:extLst>
      <p:ext uri="{BB962C8B-B14F-4D97-AF65-F5344CB8AC3E}">
        <p14:creationId xmlns:p14="http://schemas.microsoft.com/office/powerpoint/2010/main" val="41437543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A7EDBF2-68DC-4692-8DCE-BD4D4762AFF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87D951B-5555-41F9-A584-1DEA9E65307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5923FD-AFBB-48E2-9670-573FF60A591C}"/>
              </a:ext>
            </a:extLst>
          </p:cNvPr>
          <p:cNvSpPr>
            <a:spLocks noGrp="1"/>
          </p:cNvSpPr>
          <p:nvPr>
            <p:ph type="dt" sz="half" idx="10"/>
          </p:nvPr>
        </p:nvSpPr>
        <p:spPr/>
        <p:txBody>
          <a:bodyPr/>
          <a:lstStyle/>
          <a:p>
            <a:fld id="{3B6944CC-D793-4FB8-A98E-743518D6922F}" type="datetimeFigureOut">
              <a:rPr lang="en-US" smtClean="0"/>
              <a:t>1/26/2022</a:t>
            </a:fld>
            <a:endParaRPr lang="en-US" dirty="0"/>
          </a:p>
        </p:txBody>
      </p:sp>
      <p:sp>
        <p:nvSpPr>
          <p:cNvPr id="5" name="Footer Placeholder 4">
            <a:extLst>
              <a:ext uri="{FF2B5EF4-FFF2-40B4-BE49-F238E27FC236}">
                <a16:creationId xmlns:a16="http://schemas.microsoft.com/office/drawing/2014/main" id="{58ECEDB5-9847-4A65-8D4C-3086C129D6B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9304EAA-A52A-4711-94B2-F40EE4ED792C}"/>
              </a:ext>
            </a:extLst>
          </p:cNvPr>
          <p:cNvSpPr>
            <a:spLocks noGrp="1"/>
          </p:cNvSpPr>
          <p:nvPr>
            <p:ph type="sldNum" sz="quarter" idx="12"/>
          </p:nvPr>
        </p:nvSpPr>
        <p:spPr/>
        <p:txBody>
          <a:bodyPr/>
          <a:lstStyle/>
          <a:p>
            <a:fld id="{73376881-A117-4D55-962D-E5B34519A16B}" type="slidenum">
              <a:rPr lang="en-US" smtClean="0"/>
              <a:t>‹#›</a:t>
            </a:fld>
            <a:endParaRPr lang="en-US" dirty="0"/>
          </a:p>
        </p:txBody>
      </p:sp>
    </p:spTree>
    <p:extLst>
      <p:ext uri="{BB962C8B-B14F-4D97-AF65-F5344CB8AC3E}">
        <p14:creationId xmlns:p14="http://schemas.microsoft.com/office/powerpoint/2010/main" val="296408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81C64-0469-4D90-A86E-2BAEBE1F22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832306-835D-4E3A-9342-4FEB1993B7B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E29037-EE0C-4EC7-A7F9-920BE8B6AE9C}"/>
              </a:ext>
            </a:extLst>
          </p:cNvPr>
          <p:cNvSpPr>
            <a:spLocks noGrp="1"/>
          </p:cNvSpPr>
          <p:nvPr>
            <p:ph type="dt" sz="half" idx="10"/>
          </p:nvPr>
        </p:nvSpPr>
        <p:spPr/>
        <p:txBody>
          <a:bodyPr/>
          <a:lstStyle/>
          <a:p>
            <a:fld id="{3B6944CC-D793-4FB8-A98E-743518D6922F}" type="datetimeFigureOut">
              <a:rPr lang="en-US" smtClean="0"/>
              <a:t>1/26/2022</a:t>
            </a:fld>
            <a:endParaRPr lang="en-US" dirty="0"/>
          </a:p>
        </p:txBody>
      </p:sp>
      <p:sp>
        <p:nvSpPr>
          <p:cNvPr id="5" name="Footer Placeholder 4">
            <a:extLst>
              <a:ext uri="{FF2B5EF4-FFF2-40B4-BE49-F238E27FC236}">
                <a16:creationId xmlns:a16="http://schemas.microsoft.com/office/drawing/2014/main" id="{85D32862-C644-4433-8A14-8F11B697041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3827CB6-CDD5-418E-8869-C3ABDB46404C}"/>
              </a:ext>
            </a:extLst>
          </p:cNvPr>
          <p:cNvSpPr>
            <a:spLocks noGrp="1"/>
          </p:cNvSpPr>
          <p:nvPr>
            <p:ph type="sldNum" sz="quarter" idx="12"/>
          </p:nvPr>
        </p:nvSpPr>
        <p:spPr/>
        <p:txBody>
          <a:bodyPr/>
          <a:lstStyle/>
          <a:p>
            <a:fld id="{73376881-A117-4D55-962D-E5B34519A16B}" type="slidenum">
              <a:rPr lang="en-US" smtClean="0"/>
              <a:t>‹#›</a:t>
            </a:fld>
            <a:endParaRPr lang="en-US" dirty="0"/>
          </a:p>
        </p:txBody>
      </p:sp>
    </p:spTree>
    <p:extLst>
      <p:ext uri="{BB962C8B-B14F-4D97-AF65-F5344CB8AC3E}">
        <p14:creationId xmlns:p14="http://schemas.microsoft.com/office/powerpoint/2010/main" val="939304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48FB08-94E7-474B-B014-BAC0EDA450F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28C9D1-E66A-4D37-BA9A-7C37DF9B7DA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C1AE47D-E732-4A47-92D5-5031F4D03B37}"/>
              </a:ext>
            </a:extLst>
          </p:cNvPr>
          <p:cNvSpPr>
            <a:spLocks noGrp="1"/>
          </p:cNvSpPr>
          <p:nvPr>
            <p:ph type="dt" sz="half" idx="10"/>
          </p:nvPr>
        </p:nvSpPr>
        <p:spPr/>
        <p:txBody>
          <a:bodyPr/>
          <a:lstStyle/>
          <a:p>
            <a:fld id="{3B6944CC-D793-4FB8-A98E-743518D6922F}" type="datetimeFigureOut">
              <a:rPr lang="en-US" smtClean="0"/>
              <a:t>1/26/2022</a:t>
            </a:fld>
            <a:endParaRPr lang="en-US" dirty="0"/>
          </a:p>
        </p:txBody>
      </p:sp>
      <p:sp>
        <p:nvSpPr>
          <p:cNvPr id="5" name="Footer Placeholder 4">
            <a:extLst>
              <a:ext uri="{FF2B5EF4-FFF2-40B4-BE49-F238E27FC236}">
                <a16:creationId xmlns:a16="http://schemas.microsoft.com/office/drawing/2014/main" id="{E04BA428-D6F7-46AF-A6EC-E1CE5B2F280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3444E09-5869-46AC-8B6A-5DAD263E6CBD}"/>
              </a:ext>
            </a:extLst>
          </p:cNvPr>
          <p:cNvSpPr>
            <a:spLocks noGrp="1"/>
          </p:cNvSpPr>
          <p:nvPr>
            <p:ph type="sldNum" sz="quarter" idx="12"/>
          </p:nvPr>
        </p:nvSpPr>
        <p:spPr/>
        <p:txBody>
          <a:bodyPr/>
          <a:lstStyle/>
          <a:p>
            <a:fld id="{73376881-A117-4D55-962D-E5B34519A16B}" type="slidenum">
              <a:rPr lang="en-US" smtClean="0"/>
              <a:t>‹#›</a:t>
            </a:fld>
            <a:endParaRPr lang="en-US" dirty="0"/>
          </a:p>
        </p:txBody>
      </p:sp>
    </p:spTree>
    <p:extLst>
      <p:ext uri="{BB962C8B-B14F-4D97-AF65-F5344CB8AC3E}">
        <p14:creationId xmlns:p14="http://schemas.microsoft.com/office/powerpoint/2010/main" val="201717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5087E-1D37-4E5D-B028-9D168FB6A9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046360C-CD9E-4B0D-B046-A3EA709F054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4FD800D-02A4-412F-BCDE-984BB30539C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D4F60B2-DA6D-4E3F-AB2A-C58C7F5CD3D3}"/>
              </a:ext>
            </a:extLst>
          </p:cNvPr>
          <p:cNvSpPr>
            <a:spLocks noGrp="1"/>
          </p:cNvSpPr>
          <p:nvPr>
            <p:ph type="dt" sz="half" idx="10"/>
          </p:nvPr>
        </p:nvSpPr>
        <p:spPr/>
        <p:txBody>
          <a:bodyPr/>
          <a:lstStyle/>
          <a:p>
            <a:fld id="{3B6944CC-D793-4FB8-A98E-743518D6922F}" type="datetimeFigureOut">
              <a:rPr lang="en-US" smtClean="0"/>
              <a:t>1/26/2022</a:t>
            </a:fld>
            <a:endParaRPr lang="en-US" dirty="0"/>
          </a:p>
        </p:txBody>
      </p:sp>
      <p:sp>
        <p:nvSpPr>
          <p:cNvPr id="6" name="Footer Placeholder 5">
            <a:extLst>
              <a:ext uri="{FF2B5EF4-FFF2-40B4-BE49-F238E27FC236}">
                <a16:creationId xmlns:a16="http://schemas.microsoft.com/office/drawing/2014/main" id="{A2EF09AA-208C-4CA5-9959-ACEAD398817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97423A3-E43D-41ED-9BA8-4AEE476430FD}"/>
              </a:ext>
            </a:extLst>
          </p:cNvPr>
          <p:cNvSpPr>
            <a:spLocks noGrp="1"/>
          </p:cNvSpPr>
          <p:nvPr>
            <p:ph type="sldNum" sz="quarter" idx="12"/>
          </p:nvPr>
        </p:nvSpPr>
        <p:spPr/>
        <p:txBody>
          <a:bodyPr/>
          <a:lstStyle/>
          <a:p>
            <a:fld id="{73376881-A117-4D55-962D-E5B34519A16B}" type="slidenum">
              <a:rPr lang="en-US" smtClean="0"/>
              <a:t>‹#›</a:t>
            </a:fld>
            <a:endParaRPr lang="en-US" dirty="0"/>
          </a:p>
        </p:txBody>
      </p:sp>
    </p:spTree>
    <p:extLst>
      <p:ext uri="{BB962C8B-B14F-4D97-AF65-F5344CB8AC3E}">
        <p14:creationId xmlns:p14="http://schemas.microsoft.com/office/powerpoint/2010/main" val="4108169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AE013-B804-4B5C-B2AA-C9DC99AE07E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79D4FF2-1B98-4769-849D-8E793E6C71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C10D14B-7F8F-43B0-AEBF-F6EFA686340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B3889B8-D238-44AA-A435-560353BE2B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945681F-7C2B-4537-8C1B-C16A2C6DEC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AA7040F-7E97-403D-BD29-580F0BE2BD8A}"/>
              </a:ext>
            </a:extLst>
          </p:cNvPr>
          <p:cNvSpPr>
            <a:spLocks noGrp="1"/>
          </p:cNvSpPr>
          <p:nvPr>
            <p:ph type="dt" sz="half" idx="10"/>
          </p:nvPr>
        </p:nvSpPr>
        <p:spPr/>
        <p:txBody>
          <a:bodyPr/>
          <a:lstStyle/>
          <a:p>
            <a:fld id="{3B6944CC-D793-4FB8-A98E-743518D6922F}" type="datetimeFigureOut">
              <a:rPr lang="en-US" smtClean="0"/>
              <a:t>1/26/2022</a:t>
            </a:fld>
            <a:endParaRPr lang="en-US" dirty="0"/>
          </a:p>
        </p:txBody>
      </p:sp>
      <p:sp>
        <p:nvSpPr>
          <p:cNvPr id="8" name="Footer Placeholder 7">
            <a:extLst>
              <a:ext uri="{FF2B5EF4-FFF2-40B4-BE49-F238E27FC236}">
                <a16:creationId xmlns:a16="http://schemas.microsoft.com/office/drawing/2014/main" id="{825D24F2-4FCF-4DD8-8753-9B7B901BEA9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6546BCC7-140C-4EC4-92B8-7770F12259DF}"/>
              </a:ext>
            </a:extLst>
          </p:cNvPr>
          <p:cNvSpPr>
            <a:spLocks noGrp="1"/>
          </p:cNvSpPr>
          <p:nvPr>
            <p:ph type="sldNum" sz="quarter" idx="12"/>
          </p:nvPr>
        </p:nvSpPr>
        <p:spPr/>
        <p:txBody>
          <a:bodyPr/>
          <a:lstStyle/>
          <a:p>
            <a:fld id="{73376881-A117-4D55-962D-E5B34519A16B}" type="slidenum">
              <a:rPr lang="en-US" smtClean="0"/>
              <a:t>‹#›</a:t>
            </a:fld>
            <a:endParaRPr lang="en-US" dirty="0"/>
          </a:p>
        </p:txBody>
      </p:sp>
    </p:spTree>
    <p:extLst>
      <p:ext uri="{BB962C8B-B14F-4D97-AF65-F5344CB8AC3E}">
        <p14:creationId xmlns:p14="http://schemas.microsoft.com/office/powerpoint/2010/main" val="3940282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F6698-D483-450E-9270-412810EDE49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93805C3-4310-488C-B48C-FFF6E617424C}"/>
              </a:ext>
            </a:extLst>
          </p:cNvPr>
          <p:cNvSpPr>
            <a:spLocks noGrp="1"/>
          </p:cNvSpPr>
          <p:nvPr>
            <p:ph type="dt" sz="half" idx="10"/>
          </p:nvPr>
        </p:nvSpPr>
        <p:spPr/>
        <p:txBody>
          <a:bodyPr/>
          <a:lstStyle/>
          <a:p>
            <a:fld id="{3B6944CC-D793-4FB8-A98E-743518D6922F}" type="datetimeFigureOut">
              <a:rPr lang="en-US" smtClean="0"/>
              <a:t>1/26/2022</a:t>
            </a:fld>
            <a:endParaRPr lang="en-US" dirty="0"/>
          </a:p>
        </p:txBody>
      </p:sp>
      <p:sp>
        <p:nvSpPr>
          <p:cNvPr id="4" name="Footer Placeholder 3">
            <a:extLst>
              <a:ext uri="{FF2B5EF4-FFF2-40B4-BE49-F238E27FC236}">
                <a16:creationId xmlns:a16="http://schemas.microsoft.com/office/drawing/2014/main" id="{F33DDFA1-2482-4055-A13F-560F871EF73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B399FE4-9D4A-4CF2-8670-6E6224EAA5DF}"/>
              </a:ext>
            </a:extLst>
          </p:cNvPr>
          <p:cNvSpPr>
            <a:spLocks noGrp="1"/>
          </p:cNvSpPr>
          <p:nvPr>
            <p:ph type="sldNum" sz="quarter" idx="12"/>
          </p:nvPr>
        </p:nvSpPr>
        <p:spPr/>
        <p:txBody>
          <a:bodyPr/>
          <a:lstStyle/>
          <a:p>
            <a:fld id="{73376881-A117-4D55-962D-E5B34519A16B}" type="slidenum">
              <a:rPr lang="en-US" smtClean="0"/>
              <a:t>‹#›</a:t>
            </a:fld>
            <a:endParaRPr lang="en-US" dirty="0"/>
          </a:p>
        </p:txBody>
      </p:sp>
    </p:spTree>
    <p:extLst>
      <p:ext uri="{BB962C8B-B14F-4D97-AF65-F5344CB8AC3E}">
        <p14:creationId xmlns:p14="http://schemas.microsoft.com/office/powerpoint/2010/main" val="2181983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BCFD3C5-6B89-4DFF-906C-4ABF202307AB}"/>
              </a:ext>
            </a:extLst>
          </p:cNvPr>
          <p:cNvSpPr>
            <a:spLocks noGrp="1"/>
          </p:cNvSpPr>
          <p:nvPr>
            <p:ph type="dt" sz="half" idx="10"/>
          </p:nvPr>
        </p:nvSpPr>
        <p:spPr/>
        <p:txBody>
          <a:bodyPr/>
          <a:lstStyle/>
          <a:p>
            <a:fld id="{3B6944CC-D793-4FB8-A98E-743518D6922F}" type="datetimeFigureOut">
              <a:rPr lang="en-US" smtClean="0"/>
              <a:t>1/26/2022</a:t>
            </a:fld>
            <a:endParaRPr lang="en-US" dirty="0"/>
          </a:p>
        </p:txBody>
      </p:sp>
      <p:sp>
        <p:nvSpPr>
          <p:cNvPr id="3" name="Footer Placeholder 2">
            <a:extLst>
              <a:ext uri="{FF2B5EF4-FFF2-40B4-BE49-F238E27FC236}">
                <a16:creationId xmlns:a16="http://schemas.microsoft.com/office/drawing/2014/main" id="{7A95267F-1020-4433-A51F-23C2B034569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CCD49EF-E745-4C92-85FD-93A2D65AE272}"/>
              </a:ext>
            </a:extLst>
          </p:cNvPr>
          <p:cNvSpPr>
            <a:spLocks noGrp="1"/>
          </p:cNvSpPr>
          <p:nvPr>
            <p:ph type="sldNum" sz="quarter" idx="12"/>
          </p:nvPr>
        </p:nvSpPr>
        <p:spPr/>
        <p:txBody>
          <a:bodyPr/>
          <a:lstStyle/>
          <a:p>
            <a:fld id="{73376881-A117-4D55-962D-E5B34519A16B}" type="slidenum">
              <a:rPr lang="en-US" smtClean="0"/>
              <a:t>‹#›</a:t>
            </a:fld>
            <a:endParaRPr lang="en-US" dirty="0"/>
          </a:p>
        </p:txBody>
      </p:sp>
    </p:spTree>
    <p:extLst>
      <p:ext uri="{BB962C8B-B14F-4D97-AF65-F5344CB8AC3E}">
        <p14:creationId xmlns:p14="http://schemas.microsoft.com/office/powerpoint/2010/main" val="2044132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68B89-CCD0-45CD-BC24-58140B4368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45C8ADE-B596-4C4A-9A0B-857F4CB1ED6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CCEFF87-6FE7-46FC-AFB8-476F1DF22F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B7C23B-07A4-4AFE-8ACB-BB36F1986125}"/>
              </a:ext>
            </a:extLst>
          </p:cNvPr>
          <p:cNvSpPr>
            <a:spLocks noGrp="1"/>
          </p:cNvSpPr>
          <p:nvPr>
            <p:ph type="dt" sz="half" idx="10"/>
          </p:nvPr>
        </p:nvSpPr>
        <p:spPr/>
        <p:txBody>
          <a:bodyPr/>
          <a:lstStyle/>
          <a:p>
            <a:fld id="{3B6944CC-D793-4FB8-A98E-743518D6922F}" type="datetimeFigureOut">
              <a:rPr lang="en-US" smtClean="0"/>
              <a:t>1/26/2022</a:t>
            </a:fld>
            <a:endParaRPr lang="en-US" dirty="0"/>
          </a:p>
        </p:txBody>
      </p:sp>
      <p:sp>
        <p:nvSpPr>
          <p:cNvPr id="6" name="Footer Placeholder 5">
            <a:extLst>
              <a:ext uri="{FF2B5EF4-FFF2-40B4-BE49-F238E27FC236}">
                <a16:creationId xmlns:a16="http://schemas.microsoft.com/office/drawing/2014/main" id="{E1D3040D-C0D4-4654-AF41-FBF27967822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2187682-706C-4CE5-944E-3CDCBAC5A693}"/>
              </a:ext>
            </a:extLst>
          </p:cNvPr>
          <p:cNvSpPr>
            <a:spLocks noGrp="1"/>
          </p:cNvSpPr>
          <p:nvPr>
            <p:ph type="sldNum" sz="quarter" idx="12"/>
          </p:nvPr>
        </p:nvSpPr>
        <p:spPr/>
        <p:txBody>
          <a:bodyPr/>
          <a:lstStyle/>
          <a:p>
            <a:fld id="{73376881-A117-4D55-962D-E5B34519A16B}" type="slidenum">
              <a:rPr lang="en-US" smtClean="0"/>
              <a:t>‹#›</a:t>
            </a:fld>
            <a:endParaRPr lang="en-US" dirty="0"/>
          </a:p>
        </p:txBody>
      </p:sp>
    </p:spTree>
    <p:extLst>
      <p:ext uri="{BB962C8B-B14F-4D97-AF65-F5344CB8AC3E}">
        <p14:creationId xmlns:p14="http://schemas.microsoft.com/office/powerpoint/2010/main" val="3464306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C3D3A7-4F6E-41F1-B8D1-39BC3795BC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98E5F71-6386-4B49-AB49-1EB2F1760CC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AAB8912E-0D50-439A-B904-17F2229688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8FE33C-5167-4711-8CAE-63602B8D3E22}"/>
              </a:ext>
            </a:extLst>
          </p:cNvPr>
          <p:cNvSpPr>
            <a:spLocks noGrp="1"/>
          </p:cNvSpPr>
          <p:nvPr>
            <p:ph type="dt" sz="half" idx="10"/>
          </p:nvPr>
        </p:nvSpPr>
        <p:spPr/>
        <p:txBody>
          <a:bodyPr/>
          <a:lstStyle/>
          <a:p>
            <a:fld id="{3B6944CC-D793-4FB8-A98E-743518D6922F}" type="datetimeFigureOut">
              <a:rPr lang="en-US" smtClean="0"/>
              <a:t>1/26/2022</a:t>
            </a:fld>
            <a:endParaRPr lang="en-US" dirty="0"/>
          </a:p>
        </p:txBody>
      </p:sp>
      <p:sp>
        <p:nvSpPr>
          <p:cNvPr id="6" name="Footer Placeholder 5">
            <a:extLst>
              <a:ext uri="{FF2B5EF4-FFF2-40B4-BE49-F238E27FC236}">
                <a16:creationId xmlns:a16="http://schemas.microsoft.com/office/drawing/2014/main" id="{1D8767B3-DBBE-40BD-B798-196B7C185D6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91656E1-FEA2-4097-B24C-B31B0AA66616}"/>
              </a:ext>
            </a:extLst>
          </p:cNvPr>
          <p:cNvSpPr>
            <a:spLocks noGrp="1"/>
          </p:cNvSpPr>
          <p:nvPr>
            <p:ph type="sldNum" sz="quarter" idx="12"/>
          </p:nvPr>
        </p:nvSpPr>
        <p:spPr/>
        <p:txBody>
          <a:bodyPr/>
          <a:lstStyle/>
          <a:p>
            <a:fld id="{73376881-A117-4D55-962D-E5B34519A16B}" type="slidenum">
              <a:rPr lang="en-US" smtClean="0"/>
              <a:t>‹#›</a:t>
            </a:fld>
            <a:endParaRPr lang="en-US" dirty="0"/>
          </a:p>
        </p:txBody>
      </p:sp>
    </p:spTree>
    <p:extLst>
      <p:ext uri="{BB962C8B-B14F-4D97-AF65-F5344CB8AC3E}">
        <p14:creationId xmlns:p14="http://schemas.microsoft.com/office/powerpoint/2010/main" val="2476266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7C9B45B-A930-40EC-B44C-44E8EBF07F9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8982C82-11A5-4F22-AA55-5158B35746E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A54508-53FD-4FF1-B1A7-43E480A4688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6944CC-D793-4FB8-A98E-743518D6922F}" type="datetimeFigureOut">
              <a:rPr lang="en-US" smtClean="0"/>
              <a:t>1/26/2022</a:t>
            </a:fld>
            <a:endParaRPr lang="en-US" dirty="0"/>
          </a:p>
        </p:txBody>
      </p:sp>
      <p:sp>
        <p:nvSpPr>
          <p:cNvPr id="5" name="Footer Placeholder 4">
            <a:extLst>
              <a:ext uri="{FF2B5EF4-FFF2-40B4-BE49-F238E27FC236}">
                <a16:creationId xmlns:a16="http://schemas.microsoft.com/office/drawing/2014/main" id="{F8197800-493C-4BC3-B2B8-13D6D99A30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423613F6-3341-4C16-AA38-33246ECFF8C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376881-A117-4D55-962D-E5B34519A16B}" type="slidenum">
              <a:rPr lang="en-US" smtClean="0"/>
              <a:t>‹#›</a:t>
            </a:fld>
            <a:endParaRPr lang="en-US" dirty="0"/>
          </a:p>
        </p:txBody>
      </p:sp>
    </p:spTree>
    <p:extLst>
      <p:ext uri="{BB962C8B-B14F-4D97-AF65-F5344CB8AC3E}">
        <p14:creationId xmlns:p14="http://schemas.microsoft.com/office/powerpoint/2010/main" val="2633604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www.odin.nodak.edu/libraries/members" TargetMode="External"/><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ACE5D27-AD30-4EDA-AECF-DA3BED0700C7}"/>
              </a:ext>
            </a:extLst>
          </p:cNvPr>
          <p:cNvPicPr>
            <a:picLocks noChangeAspect="1"/>
          </p:cNvPicPr>
          <p:nvPr/>
        </p:nvPicPr>
        <p:blipFill>
          <a:blip r:embed="rId2"/>
          <a:stretch>
            <a:fillRect/>
          </a:stretch>
        </p:blipFill>
        <p:spPr>
          <a:xfrm>
            <a:off x="245097" y="2069175"/>
            <a:ext cx="10972800" cy="2781786"/>
          </a:xfrm>
          <a:prstGeom prst="rect">
            <a:avLst/>
          </a:prstGeom>
        </p:spPr>
      </p:pic>
      <p:sp>
        <p:nvSpPr>
          <p:cNvPr id="4" name="TextBox 3">
            <a:extLst>
              <a:ext uri="{FF2B5EF4-FFF2-40B4-BE49-F238E27FC236}">
                <a16:creationId xmlns:a16="http://schemas.microsoft.com/office/drawing/2014/main" id="{CF44488A-8C40-4159-B7D1-2FA75BC166AB}"/>
              </a:ext>
            </a:extLst>
          </p:cNvPr>
          <p:cNvSpPr txBox="1"/>
          <p:nvPr/>
        </p:nvSpPr>
        <p:spPr>
          <a:xfrm>
            <a:off x="245097" y="414779"/>
            <a:ext cx="11019934" cy="1200329"/>
          </a:xfrm>
          <a:prstGeom prst="rect">
            <a:avLst/>
          </a:prstGeom>
          <a:noFill/>
        </p:spPr>
        <p:txBody>
          <a:bodyPr wrap="square" rtlCol="0">
            <a:spAutoFit/>
          </a:bodyPr>
          <a:lstStyle/>
          <a:p>
            <a:r>
              <a:rPr lang="en-US" dirty="0"/>
              <a:t>	Payment Procedures for a Lost Transfer Item</a:t>
            </a:r>
          </a:p>
          <a:p>
            <a:r>
              <a:rPr lang="en-US" dirty="0"/>
              <a:t>	When a patron pays for a lost item that was transferred from another PK12, here are the steps to ensure 	that the lending library know which item was paid for.</a:t>
            </a:r>
          </a:p>
          <a:p>
            <a:r>
              <a:rPr lang="en-US" dirty="0">
                <a:highlight>
                  <a:srgbClr val="FFFF00"/>
                </a:highlight>
              </a:rPr>
              <a:t>*You may need to contact the library to confirm charges for lost item.</a:t>
            </a:r>
          </a:p>
        </p:txBody>
      </p:sp>
      <p:sp>
        <p:nvSpPr>
          <p:cNvPr id="9" name="Arrow: Right 8">
            <a:extLst>
              <a:ext uri="{FF2B5EF4-FFF2-40B4-BE49-F238E27FC236}">
                <a16:creationId xmlns:a16="http://schemas.microsoft.com/office/drawing/2014/main" id="{7BCBE0FD-914C-42EC-BC47-B245304F8A4B}"/>
              </a:ext>
            </a:extLst>
          </p:cNvPr>
          <p:cNvSpPr/>
          <p:nvPr/>
        </p:nvSpPr>
        <p:spPr>
          <a:xfrm>
            <a:off x="80860" y="3050900"/>
            <a:ext cx="328473"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AEB62676-4717-4783-A52D-B730ACDC724E}"/>
              </a:ext>
            </a:extLst>
          </p:cNvPr>
          <p:cNvSpPr txBox="1"/>
          <p:nvPr/>
        </p:nvSpPr>
        <p:spPr>
          <a:xfrm>
            <a:off x="409333" y="5157926"/>
            <a:ext cx="10855698" cy="1200329"/>
          </a:xfrm>
          <a:prstGeom prst="rect">
            <a:avLst/>
          </a:prstGeom>
          <a:noFill/>
        </p:spPr>
        <p:txBody>
          <a:bodyPr wrap="square" rtlCol="0">
            <a:spAutoFit/>
          </a:bodyPr>
          <a:lstStyle/>
          <a:p>
            <a:r>
              <a:rPr lang="en-US" dirty="0"/>
              <a:t>	This patron has lost an item from Leach Public Library. North Dakota State Library staff have accessed the 	replacement cost, based on the replacement cost of the item provided by the lending library. Also a 	processing fee is being added per policy of the lending library. We added a note stating which library was 	owed the money. This will aid in tracking payments to the lending library.</a:t>
            </a:r>
          </a:p>
        </p:txBody>
      </p:sp>
      <p:sp>
        <p:nvSpPr>
          <p:cNvPr id="2" name="TextBox 1">
            <a:extLst>
              <a:ext uri="{FF2B5EF4-FFF2-40B4-BE49-F238E27FC236}">
                <a16:creationId xmlns:a16="http://schemas.microsoft.com/office/drawing/2014/main" id="{FC3E8C24-EC7B-4E9E-81B0-7BFA35F78160}"/>
              </a:ext>
            </a:extLst>
          </p:cNvPr>
          <p:cNvSpPr txBox="1"/>
          <p:nvPr/>
        </p:nvSpPr>
        <p:spPr>
          <a:xfrm>
            <a:off x="409332" y="1773382"/>
            <a:ext cx="7912631" cy="369332"/>
          </a:xfrm>
          <a:prstGeom prst="rect">
            <a:avLst/>
          </a:prstGeom>
          <a:noFill/>
        </p:spPr>
        <p:txBody>
          <a:bodyPr wrap="square" rtlCol="0">
            <a:spAutoFit/>
          </a:bodyPr>
          <a:lstStyle/>
          <a:p>
            <a:r>
              <a:rPr lang="en-US" dirty="0"/>
              <a:t>Ex. NDS library patron has lost an item borrowed from Leach Public Library</a:t>
            </a:r>
          </a:p>
        </p:txBody>
      </p:sp>
    </p:spTree>
    <p:extLst>
      <p:ext uri="{BB962C8B-B14F-4D97-AF65-F5344CB8AC3E}">
        <p14:creationId xmlns:p14="http://schemas.microsoft.com/office/powerpoint/2010/main" val="2078884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A43AC49-1892-41EA-A1EF-718B9BBD80A2}"/>
              </a:ext>
            </a:extLst>
          </p:cNvPr>
          <p:cNvPicPr>
            <a:picLocks noChangeAspect="1"/>
          </p:cNvPicPr>
          <p:nvPr/>
        </p:nvPicPr>
        <p:blipFill>
          <a:blip r:embed="rId2"/>
          <a:stretch>
            <a:fillRect/>
          </a:stretch>
        </p:blipFill>
        <p:spPr>
          <a:xfrm>
            <a:off x="260390" y="1008668"/>
            <a:ext cx="11931609" cy="4506011"/>
          </a:xfrm>
          <a:prstGeom prst="rect">
            <a:avLst/>
          </a:prstGeom>
        </p:spPr>
      </p:pic>
      <p:sp>
        <p:nvSpPr>
          <p:cNvPr id="5" name="TextBox 4">
            <a:extLst>
              <a:ext uri="{FF2B5EF4-FFF2-40B4-BE49-F238E27FC236}">
                <a16:creationId xmlns:a16="http://schemas.microsoft.com/office/drawing/2014/main" id="{187C86D0-4906-4BAF-BD4F-7C3B910DC4BA}"/>
              </a:ext>
            </a:extLst>
          </p:cNvPr>
          <p:cNvSpPr txBox="1"/>
          <p:nvPr/>
        </p:nvSpPr>
        <p:spPr>
          <a:xfrm>
            <a:off x="248575" y="177553"/>
            <a:ext cx="10981677" cy="923330"/>
          </a:xfrm>
          <a:prstGeom prst="rect">
            <a:avLst/>
          </a:prstGeom>
          <a:noFill/>
        </p:spPr>
        <p:txBody>
          <a:bodyPr wrap="square" rtlCol="0">
            <a:spAutoFit/>
          </a:bodyPr>
          <a:lstStyle/>
          <a:p>
            <a:r>
              <a:rPr lang="en-US" dirty="0"/>
              <a:t>To pay for the item, simply click the Pay button. The billing will display.  </a:t>
            </a:r>
          </a:p>
          <a:p>
            <a:r>
              <a:rPr lang="en-US" dirty="0">
                <a:highlight>
                  <a:srgbClr val="00FFFF"/>
                </a:highlight>
              </a:rPr>
              <a:t>Please add a note stating which library was owed the money.</a:t>
            </a:r>
          </a:p>
          <a:p>
            <a:r>
              <a:rPr lang="en-US" dirty="0"/>
              <a:t>Click on Pay button on the Charges page to complete the transaction.</a:t>
            </a:r>
          </a:p>
        </p:txBody>
      </p:sp>
      <p:sp>
        <p:nvSpPr>
          <p:cNvPr id="6" name="Arrow: Right 5">
            <a:extLst>
              <a:ext uri="{FF2B5EF4-FFF2-40B4-BE49-F238E27FC236}">
                <a16:creationId xmlns:a16="http://schemas.microsoft.com/office/drawing/2014/main" id="{2A0172F8-B911-4521-82D0-580582D144A7}"/>
              </a:ext>
            </a:extLst>
          </p:cNvPr>
          <p:cNvSpPr/>
          <p:nvPr/>
        </p:nvSpPr>
        <p:spPr>
          <a:xfrm>
            <a:off x="51764" y="2089180"/>
            <a:ext cx="417251"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Arrow: Right 6">
            <a:extLst>
              <a:ext uri="{FF2B5EF4-FFF2-40B4-BE49-F238E27FC236}">
                <a16:creationId xmlns:a16="http://schemas.microsoft.com/office/drawing/2014/main" id="{4DE78D62-8BB9-4F7E-8415-C19D09F6CEF3}"/>
              </a:ext>
            </a:extLst>
          </p:cNvPr>
          <p:cNvSpPr/>
          <p:nvPr/>
        </p:nvSpPr>
        <p:spPr>
          <a:xfrm>
            <a:off x="10093911" y="3297024"/>
            <a:ext cx="594804"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Arrow: Down 1">
            <a:extLst>
              <a:ext uri="{FF2B5EF4-FFF2-40B4-BE49-F238E27FC236}">
                <a16:creationId xmlns:a16="http://schemas.microsoft.com/office/drawing/2014/main" id="{C5740136-BE94-4055-9662-7ECE22EB2E9D}"/>
              </a:ext>
            </a:extLst>
          </p:cNvPr>
          <p:cNvSpPr/>
          <p:nvPr/>
        </p:nvSpPr>
        <p:spPr>
          <a:xfrm rot="6221663" flipV="1">
            <a:off x="1744360" y="3184950"/>
            <a:ext cx="213693" cy="40522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09940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Isosceles Triangle 17">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a:extLst>
              <a:ext uri="{FF2B5EF4-FFF2-40B4-BE49-F238E27FC236}">
                <a16:creationId xmlns:a16="http://schemas.microsoft.com/office/drawing/2014/main" id="{772D6919-21E3-4914-9C3F-6F4C247553B8}"/>
              </a:ext>
            </a:extLst>
          </p:cNvPr>
          <p:cNvPicPr>
            <a:picLocks noChangeAspect="1"/>
          </p:cNvPicPr>
          <p:nvPr/>
        </p:nvPicPr>
        <p:blipFill>
          <a:blip r:embed="rId2"/>
          <a:stretch>
            <a:fillRect/>
          </a:stretch>
        </p:blipFill>
        <p:spPr>
          <a:xfrm>
            <a:off x="643467" y="1201175"/>
            <a:ext cx="10905066" cy="3277436"/>
          </a:xfrm>
          <a:prstGeom prst="rect">
            <a:avLst/>
          </a:prstGeom>
          <a:ln>
            <a:noFill/>
          </a:ln>
        </p:spPr>
      </p:pic>
      <p:sp>
        <p:nvSpPr>
          <p:cNvPr id="20" name="Isosceles Triangle 19">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436936D1-4DCB-438C-8402-7BF1C6061F64}"/>
              </a:ext>
            </a:extLst>
          </p:cNvPr>
          <p:cNvSpPr txBox="1"/>
          <p:nvPr/>
        </p:nvSpPr>
        <p:spPr>
          <a:xfrm>
            <a:off x="757980" y="4645402"/>
            <a:ext cx="10705014" cy="1477328"/>
          </a:xfrm>
          <a:prstGeom prst="rect">
            <a:avLst/>
          </a:prstGeom>
          <a:noFill/>
        </p:spPr>
        <p:txBody>
          <a:bodyPr wrap="square" rtlCol="0">
            <a:spAutoFit/>
          </a:bodyPr>
          <a:lstStyle/>
          <a:p>
            <a:r>
              <a:rPr lang="en-US" dirty="0"/>
              <a:t>	Now that the item is paid for, the charges are taken off the patron record. At this point, the item shows 	in the catalog as LOST but the charge has been removed. As the borrowing library, you have a 	payment for the item and your patron has a clear account on their patron record. </a:t>
            </a:r>
          </a:p>
          <a:p>
            <a:endParaRPr lang="en-US" dirty="0"/>
          </a:p>
          <a:p>
            <a:endParaRPr lang="en-US" dirty="0"/>
          </a:p>
        </p:txBody>
      </p:sp>
      <p:sp>
        <p:nvSpPr>
          <p:cNvPr id="5" name="Arrow: Right 4">
            <a:extLst>
              <a:ext uri="{FF2B5EF4-FFF2-40B4-BE49-F238E27FC236}">
                <a16:creationId xmlns:a16="http://schemas.microsoft.com/office/drawing/2014/main" id="{AA31579E-8720-416F-AE05-59B55C2D28CF}"/>
              </a:ext>
            </a:extLst>
          </p:cNvPr>
          <p:cNvSpPr/>
          <p:nvPr/>
        </p:nvSpPr>
        <p:spPr>
          <a:xfrm>
            <a:off x="88777" y="3186684"/>
            <a:ext cx="55469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780620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Isosceles Triangle 17">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a:extLst>
              <a:ext uri="{FF2B5EF4-FFF2-40B4-BE49-F238E27FC236}">
                <a16:creationId xmlns:a16="http://schemas.microsoft.com/office/drawing/2014/main" id="{3C99F3BF-578E-4CBC-B220-5BE62BD62A56}"/>
              </a:ext>
            </a:extLst>
          </p:cNvPr>
          <p:cNvPicPr>
            <a:picLocks noChangeAspect="1"/>
          </p:cNvPicPr>
          <p:nvPr/>
        </p:nvPicPr>
        <p:blipFill>
          <a:blip r:embed="rId2"/>
          <a:stretch>
            <a:fillRect/>
          </a:stretch>
        </p:blipFill>
        <p:spPr>
          <a:xfrm>
            <a:off x="641918" y="791852"/>
            <a:ext cx="10906615" cy="5429839"/>
          </a:xfrm>
          <a:prstGeom prst="rect">
            <a:avLst/>
          </a:prstGeom>
          <a:ln>
            <a:noFill/>
          </a:ln>
        </p:spPr>
      </p:pic>
      <p:sp>
        <p:nvSpPr>
          <p:cNvPr id="20" name="Isosceles Triangle 19">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Arrow: Down 3">
            <a:extLst>
              <a:ext uri="{FF2B5EF4-FFF2-40B4-BE49-F238E27FC236}">
                <a16:creationId xmlns:a16="http://schemas.microsoft.com/office/drawing/2014/main" id="{93CA5ACC-A736-4CAE-BECD-EF8B3CBD3A77}"/>
              </a:ext>
            </a:extLst>
          </p:cNvPr>
          <p:cNvSpPr/>
          <p:nvPr/>
        </p:nvSpPr>
        <p:spPr>
          <a:xfrm>
            <a:off x="6982691" y="4276437"/>
            <a:ext cx="471054" cy="8220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249376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7">
            <a:extLst>
              <a:ext uri="{FF2B5EF4-FFF2-40B4-BE49-F238E27FC236}">
                <a16:creationId xmlns:a16="http://schemas.microsoft.com/office/drawing/2014/main" id="{86FF76B9-219D-4469-AF87-0236D2903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3" name="Group 9">
            <a:extLst>
              <a:ext uri="{FF2B5EF4-FFF2-40B4-BE49-F238E27FC236}">
                <a16:creationId xmlns:a16="http://schemas.microsoft.com/office/drawing/2014/main" id="{DB88BD78-87E1-424D-B479-C37D8E41B12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0964637" y="2358"/>
            <a:ext cx="1876653" cy="1766008"/>
            <a:chOff x="-648769" y="2358"/>
            <a:chExt cx="1876653" cy="1766008"/>
          </a:xfrm>
        </p:grpSpPr>
        <p:sp>
          <p:nvSpPr>
            <p:cNvPr id="11" name="Freeform: Shape 10">
              <a:extLst>
                <a:ext uri="{FF2B5EF4-FFF2-40B4-BE49-F238E27FC236}">
                  <a16:creationId xmlns:a16="http://schemas.microsoft.com/office/drawing/2014/main" id="{C05EB894-9410-4B20-95E4-7A25101AB8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15188" y="-231223"/>
              <a:ext cx="1409491" cy="1876653"/>
            </a:xfrm>
            <a:custGeom>
              <a:avLst/>
              <a:gdLst>
                <a:gd name="connsiteX0" fmla="*/ 0 w 1409491"/>
                <a:gd name="connsiteY0" fmla="*/ 643075 h 1876653"/>
                <a:gd name="connsiteX1" fmla="*/ 643075 w 1409491"/>
                <a:gd name="connsiteY1" fmla="*/ 0 h 1876653"/>
                <a:gd name="connsiteX2" fmla="*/ 1409491 w 1409491"/>
                <a:gd name="connsiteY2" fmla="*/ 0 h 1876653"/>
                <a:gd name="connsiteX3" fmla="*/ 1409491 w 1409491"/>
                <a:gd name="connsiteY3" fmla="*/ 1876653 h 1876653"/>
                <a:gd name="connsiteX4" fmla="*/ 1233578 w 1409491"/>
                <a:gd name="connsiteY4" fmla="*/ 1876653 h 18766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491" h="1876653">
                  <a:moveTo>
                    <a:pt x="0" y="643075"/>
                  </a:moveTo>
                  <a:lnTo>
                    <a:pt x="643075" y="0"/>
                  </a:lnTo>
                  <a:lnTo>
                    <a:pt x="1409491" y="0"/>
                  </a:lnTo>
                  <a:lnTo>
                    <a:pt x="1409491" y="1876653"/>
                  </a:lnTo>
                  <a:lnTo>
                    <a:pt x="1233578" y="1876653"/>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11">
              <a:extLst>
                <a:ext uri="{FF2B5EF4-FFF2-40B4-BE49-F238E27FC236}">
                  <a16:creationId xmlns:a16="http://schemas.microsoft.com/office/drawing/2014/main" id="{166E38B6-B050-4340-8E8F-3A971DADC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01285" y="128278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5" name="Rectangle 13">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37196" y="6033666"/>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Isosceles Triangle 15">
            <a:extLst>
              <a:ext uri="{FF2B5EF4-FFF2-40B4-BE49-F238E27FC236}">
                <a16:creationId xmlns:a16="http://schemas.microsoft.com/office/drawing/2014/main" id="{633C5E46-DAC5-4661-9C87-22B08E2A5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43436" y="5721108"/>
            <a:ext cx="2261965" cy="1136891"/>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a:extLst>
              <a:ext uri="{FF2B5EF4-FFF2-40B4-BE49-F238E27FC236}">
                <a16:creationId xmlns:a16="http://schemas.microsoft.com/office/drawing/2014/main" id="{03ADDC50-F017-4C6B-ADE5-A693EEA712BD}"/>
              </a:ext>
            </a:extLst>
          </p:cNvPr>
          <p:cNvPicPr>
            <a:picLocks noChangeAspect="1"/>
          </p:cNvPicPr>
          <p:nvPr/>
        </p:nvPicPr>
        <p:blipFill>
          <a:blip r:embed="rId2"/>
          <a:stretch>
            <a:fillRect/>
          </a:stretch>
        </p:blipFill>
        <p:spPr>
          <a:xfrm>
            <a:off x="643467" y="1253765"/>
            <a:ext cx="10905066" cy="3211215"/>
          </a:xfrm>
          <a:prstGeom prst="rect">
            <a:avLst/>
          </a:prstGeom>
          <a:ln>
            <a:noFill/>
          </a:ln>
        </p:spPr>
      </p:pic>
      <p:sp>
        <p:nvSpPr>
          <p:cNvPr id="5" name="TextBox 4">
            <a:extLst>
              <a:ext uri="{FF2B5EF4-FFF2-40B4-BE49-F238E27FC236}">
                <a16:creationId xmlns:a16="http://schemas.microsoft.com/office/drawing/2014/main" id="{E988510B-4DA7-402E-A48E-D462CCCCB42A}"/>
              </a:ext>
            </a:extLst>
          </p:cNvPr>
          <p:cNvSpPr txBox="1"/>
          <p:nvPr/>
        </p:nvSpPr>
        <p:spPr>
          <a:xfrm>
            <a:off x="643467" y="4616388"/>
            <a:ext cx="8376246" cy="369332"/>
          </a:xfrm>
          <a:prstGeom prst="rect">
            <a:avLst/>
          </a:prstGeom>
          <a:noFill/>
        </p:spPr>
        <p:txBody>
          <a:bodyPr wrap="square" rtlCol="0">
            <a:spAutoFit/>
          </a:bodyPr>
          <a:lstStyle/>
          <a:p>
            <a:r>
              <a:rPr lang="en-US" dirty="0"/>
              <a:t>	</a:t>
            </a:r>
          </a:p>
        </p:txBody>
      </p:sp>
      <p:sp>
        <p:nvSpPr>
          <p:cNvPr id="2" name="TextBox 1">
            <a:extLst>
              <a:ext uri="{FF2B5EF4-FFF2-40B4-BE49-F238E27FC236}">
                <a16:creationId xmlns:a16="http://schemas.microsoft.com/office/drawing/2014/main" id="{AC7AA8B1-27F3-4E6A-B64D-8BDC9B5E0176}"/>
              </a:ext>
            </a:extLst>
          </p:cNvPr>
          <p:cNvSpPr txBox="1"/>
          <p:nvPr/>
        </p:nvSpPr>
        <p:spPr>
          <a:xfrm>
            <a:off x="556181" y="273377"/>
            <a:ext cx="6579910" cy="369332"/>
          </a:xfrm>
          <a:prstGeom prst="rect">
            <a:avLst/>
          </a:prstGeom>
          <a:noFill/>
        </p:spPr>
        <p:txBody>
          <a:bodyPr wrap="square" rtlCol="0">
            <a:spAutoFit/>
          </a:bodyPr>
          <a:lstStyle/>
          <a:p>
            <a:r>
              <a:rPr lang="en-US" dirty="0"/>
              <a:t>Now we need to pay the lending library.</a:t>
            </a:r>
          </a:p>
        </p:txBody>
      </p:sp>
      <p:sp>
        <p:nvSpPr>
          <p:cNvPr id="7" name="TextBox 6">
            <a:extLst>
              <a:ext uri="{FF2B5EF4-FFF2-40B4-BE49-F238E27FC236}">
                <a16:creationId xmlns:a16="http://schemas.microsoft.com/office/drawing/2014/main" id="{8ECCB6D8-B27A-493F-AAAA-BC35C3EB868E}"/>
              </a:ext>
            </a:extLst>
          </p:cNvPr>
          <p:cNvSpPr txBox="1"/>
          <p:nvPr/>
        </p:nvSpPr>
        <p:spPr>
          <a:xfrm>
            <a:off x="643467" y="738909"/>
            <a:ext cx="5803515" cy="369332"/>
          </a:xfrm>
          <a:prstGeom prst="rect">
            <a:avLst/>
          </a:prstGeom>
          <a:noFill/>
        </p:spPr>
        <p:txBody>
          <a:bodyPr wrap="square" rtlCol="0">
            <a:spAutoFit/>
          </a:bodyPr>
          <a:lstStyle/>
          <a:p>
            <a:r>
              <a:rPr lang="en-US" dirty="0"/>
              <a:t>Locate the Account Summary on the patron’s record.</a:t>
            </a:r>
          </a:p>
        </p:txBody>
      </p:sp>
      <p:cxnSp>
        <p:nvCxnSpPr>
          <p:cNvPr id="9" name="Straight Arrow Connector 8">
            <a:extLst>
              <a:ext uri="{FF2B5EF4-FFF2-40B4-BE49-F238E27FC236}">
                <a16:creationId xmlns:a16="http://schemas.microsoft.com/office/drawing/2014/main" id="{E0E7DD07-3FD0-43DF-B7BD-DAA41A5DB4FE}"/>
              </a:ext>
            </a:extLst>
          </p:cNvPr>
          <p:cNvCxnSpPr>
            <a:cxnSpLocks/>
          </p:cNvCxnSpPr>
          <p:nvPr/>
        </p:nvCxnSpPr>
        <p:spPr>
          <a:xfrm>
            <a:off x="3005237" y="1097433"/>
            <a:ext cx="7292629" cy="21261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3037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Isosceles Triangle 17">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a:extLst>
              <a:ext uri="{FF2B5EF4-FFF2-40B4-BE49-F238E27FC236}">
                <a16:creationId xmlns:a16="http://schemas.microsoft.com/office/drawing/2014/main" id="{764FBC8D-13A7-40C1-8075-03B77CF82E17}"/>
              </a:ext>
            </a:extLst>
          </p:cNvPr>
          <p:cNvPicPr>
            <a:picLocks noChangeAspect="1"/>
          </p:cNvPicPr>
          <p:nvPr/>
        </p:nvPicPr>
        <p:blipFill>
          <a:blip r:embed="rId2"/>
          <a:stretch>
            <a:fillRect/>
          </a:stretch>
        </p:blipFill>
        <p:spPr>
          <a:xfrm>
            <a:off x="783118" y="2080591"/>
            <a:ext cx="10905066" cy="3263805"/>
          </a:xfrm>
          <a:prstGeom prst="rect">
            <a:avLst/>
          </a:prstGeom>
          <a:ln>
            <a:noFill/>
          </a:ln>
        </p:spPr>
      </p:pic>
      <p:sp>
        <p:nvSpPr>
          <p:cNvPr id="20" name="Isosceles Triangle 19">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1FA93653-FF21-43B7-B1D6-B9FD40FEBFF2}"/>
              </a:ext>
            </a:extLst>
          </p:cNvPr>
          <p:cNvSpPr txBox="1"/>
          <p:nvPr/>
        </p:nvSpPr>
        <p:spPr>
          <a:xfrm>
            <a:off x="783118" y="1269507"/>
            <a:ext cx="9648144" cy="369332"/>
          </a:xfrm>
          <a:prstGeom prst="rect">
            <a:avLst/>
          </a:prstGeom>
          <a:noFill/>
        </p:spPr>
        <p:txBody>
          <a:bodyPr wrap="square" rtlCol="0">
            <a:spAutoFit/>
          </a:bodyPr>
          <a:lstStyle/>
          <a:p>
            <a:r>
              <a:rPr lang="en-US" dirty="0"/>
              <a:t>	Then choose Transaction Summary from the menu.</a:t>
            </a:r>
          </a:p>
        </p:txBody>
      </p:sp>
      <p:cxnSp>
        <p:nvCxnSpPr>
          <p:cNvPr id="5" name="Straight Arrow Connector 4">
            <a:extLst>
              <a:ext uri="{FF2B5EF4-FFF2-40B4-BE49-F238E27FC236}">
                <a16:creationId xmlns:a16="http://schemas.microsoft.com/office/drawing/2014/main" id="{BBB84DE5-FBED-4BB9-A940-4F213171221D}"/>
              </a:ext>
            </a:extLst>
          </p:cNvPr>
          <p:cNvCxnSpPr>
            <a:cxnSpLocks/>
          </p:cNvCxnSpPr>
          <p:nvPr/>
        </p:nvCxnSpPr>
        <p:spPr>
          <a:xfrm>
            <a:off x="3731491" y="1567832"/>
            <a:ext cx="6815181" cy="29949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1271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Isosceles Triangle 17">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a:extLst>
              <a:ext uri="{FF2B5EF4-FFF2-40B4-BE49-F238E27FC236}">
                <a16:creationId xmlns:a16="http://schemas.microsoft.com/office/drawing/2014/main" id="{F2B0ED18-D7FF-41FE-9434-E0D06441F22F}"/>
              </a:ext>
            </a:extLst>
          </p:cNvPr>
          <p:cNvPicPr>
            <a:picLocks noChangeAspect="1"/>
          </p:cNvPicPr>
          <p:nvPr/>
        </p:nvPicPr>
        <p:blipFill>
          <a:blip r:embed="rId2"/>
          <a:stretch>
            <a:fillRect/>
          </a:stretch>
        </p:blipFill>
        <p:spPr>
          <a:xfrm>
            <a:off x="643467" y="1282044"/>
            <a:ext cx="10905066" cy="4628561"/>
          </a:xfrm>
          <a:prstGeom prst="rect">
            <a:avLst/>
          </a:prstGeom>
          <a:ln>
            <a:noFill/>
          </a:ln>
        </p:spPr>
      </p:pic>
      <p:sp>
        <p:nvSpPr>
          <p:cNvPr id="20" name="Isosceles Triangle 19">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6DAF6769-262A-4F8F-8E0A-F4CEB1533632}"/>
              </a:ext>
            </a:extLst>
          </p:cNvPr>
          <p:cNvSpPr txBox="1"/>
          <p:nvPr/>
        </p:nvSpPr>
        <p:spPr>
          <a:xfrm>
            <a:off x="1989056" y="288485"/>
            <a:ext cx="7912045" cy="646331"/>
          </a:xfrm>
          <a:prstGeom prst="rect">
            <a:avLst/>
          </a:prstGeom>
          <a:noFill/>
        </p:spPr>
        <p:txBody>
          <a:bodyPr wrap="square" rtlCol="0">
            <a:spAutoFit/>
          </a:bodyPr>
          <a:lstStyle/>
          <a:p>
            <a:r>
              <a:rPr lang="en-US" dirty="0"/>
              <a:t>This will give you a listing of all transaction associated with this account.</a:t>
            </a:r>
          </a:p>
          <a:p>
            <a:r>
              <a:rPr lang="en-US" dirty="0"/>
              <a:t>This includes billings, payments, lost items, lost item found, etc.</a:t>
            </a:r>
          </a:p>
        </p:txBody>
      </p:sp>
    </p:spTree>
    <p:extLst>
      <p:ext uri="{BB962C8B-B14F-4D97-AF65-F5344CB8AC3E}">
        <p14:creationId xmlns:p14="http://schemas.microsoft.com/office/powerpoint/2010/main" val="141511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Isosceles Triangle 17">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a:extLst>
              <a:ext uri="{FF2B5EF4-FFF2-40B4-BE49-F238E27FC236}">
                <a16:creationId xmlns:a16="http://schemas.microsoft.com/office/drawing/2014/main" id="{F2C7DBF1-118A-40A5-AFF3-AE24AA08DE0E}"/>
              </a:ext>
            </a:extLst>
          </p:cNvPr>
          <p:cNvPicPr>
            <a:picLocks noChangeAspect="1"/>
          </p:cNvPicPr>
          <p:nvPr/>
        </p:nvPicPr>
        <p:blipFill>
          <a:blip r:embed="rId2"/>
          <a:stretch>
            <a:fillRect/>
          </a:stretch>
        </p:blipFill>
        <p:spPr>
          <a:xfrm>
            <a:off x="643467" y="2079497"/>
            <a:ext cx="10905066" cy="3906524"/>
          </a:xfrm>
          <a:prstGeom prst="rect">
            <a:avLst/>
          </a:prstGeom>
          <a:ln>
            <a:noFill/>
          </a:ln>
        </p:spPr>
      </p:pic>
      <p:sp>
        <p:nvSpPr>
          <p:cNvPr id="20" name="Isosceles Triangle 19">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Arrow: Up 3">
            <a:extLst>
              <a:ext uri="{FF2B5EF4-FFF2-40B4-BE49-F238E27FC236}">
                <a16:creationId xmlns:a16="http://schemas.microsoft.com/office/drawing/2014/main" id="{BA0A7787-A3F0-4C71-BCC8-F25127A99962}"/>
              </a:ext>
            </a:extLst>
          </p:cNvPr>
          <p:cNvSpPr/>
          <p:nvPr/>
        </p:nvSpPr>
        <p:spPr>
          <a:xfrm>
            <a:off x="2979236" y="3817764"/>
            <a:ext cx="474178" cy="56780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57A33FA7-F398-4DDA-900A-BA0516B7F42E}"/>
              </a:ext>
            </a:extLst>
          </p:cNvPr>
          <p:cNvSpPr txBox="1"/>
          <p:nvPr/>
        </p:nvSpPr>
        <p:spPr>
          <a:xfrm>
            <a:off x="861134" y="807868"/>
            <a:ext cx="9632272" cy="1200329"/>
          </a:xfrm>
          <a:prstGeom prst="rect">
            <a:avLst/>
          </a:prstGeom>
          <a:noFill/>
        </p:spPr>
        <p:txBody>
          <a:bodyPr wrap="square" rtlCol="0">
            <a:spAutoFit/>
          </a:bodyPr>
          <a:lstStyle/>
          <a:p>
            <a:endParaRPr lang="en-US" dirty="0"/>
          </a:p>
          <a:p>
            <a:r>
              <a:rPr lang="en-US" dirty="0"/>
              <a:t>	Select the payment(s) for the item that the patron paid for. Click on Print List. This printout 	will provide enough information that the lending library can process this lost book, whether 	they decide to replace it or withdraw it. </a:t>
            </a:r>
          </a:p>
        </p:txBody>
      </p:sp>
    </p:spTree>
    <p:extLst>
      <p:ext uri="{BB962C8B-B14F-4D97-AF65-F5344CB8AC3E}">
        <p14:creationId xmlns:p14="http://schemas.microsoft.com/office/powerpoint/2010/main" val="35650746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Isosceles Triangle 10">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a:extLst>
              <a:ext uri="{FF2B5EF4-FFF2-40B4-BE49-F238E27FC236}">
                <a16:creationId xmlns:a16="http://schemas.microsoft.com/office/drawing/2014/main" id="{4E16F727-EC6B-4B3A-AD32-28F2316965DB}"/>
              </a:ext>
            </a:extLst>
          </p:cNvPr>
          <p:cNvPicPr>
            <a:picLocks noChangeAspect="1"/>
          </p:cNvPicPr>
          <p:nvPr/>
        </p:nvPicPr>
        <p:blipFill>
          <a:blip r:embed="rId2"/>
          <a:stretch>
            <a:fillRect/>
          </a:stretch>
        </p:blipFill>
        <p:spPr>
          <a:xfrm>
            <a:off x="2396972" y="356565"/>
            <a:ext cx="6045693" cy="4650441"/>
          </a:xfrm>
          <a:prstGeom prst="rect">
            <a:avLst/>
          </a:prstGeom>
        </p:spPr>
      </p:pic>
      <p:grpSp>
        <p:nvGrpSpPr>
          <p:cNvPr id="15" name="Group 14">
            <a:extLst>
              <a:ext uri="{FF2B5EF4-FFF2-40B4-BE49-F238E27FC236}">
                <a16:creationId xmlns:a16="http://schemas.microsoft.com/office/drawing/2014/main" id="{15CBE6EC-46EF-45D9-8E16-DCDC5917CA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4720" y="0"/>
            <a:ext cx="1097280" cy="1097280"/>
            <a:chOff x="11094720" y="0"/>
            <a:chExt cx="1097280" cy="1097280"/>
          </a:xfrm>
        </p:grpSpPr>
        <p:sp>
          <p:nvSpPr>
            <p:cNvPr id="16" name="Isosceles Triangle 15">
              <a:extLst>
                <a:ext uri="{FF2B5EF4-FFF2-40B4-BE49-F238E27FC236}">
                  <a16:creationId xmlns:a16="http://schemas.microsoft.com/office/drawing/2014/main" id="{DEEDCD65-9740-4F34-BDF1-9C068E0532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1094720" y="0"/>
              <a:ext cx="1097280" cy="1097280"/>
            </a:xfrm>
            <a:prstGeom prst="triangle">
              <a:avLst>
                <a:gd name="adj" fmla="val 10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4B3DA7FD-5CC0-46D1-9DFB-5BAF6BE249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189552" y="127618"/>
              <a:ext cx="457894" cy="45789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8" name="TextBox 17">
            <a:extLst>
              <a:ext uri="{FF2B5EF4-FFF2-40B4-BE49-F238E27FC236}">
                <a16:creationId xmlns:a16="http://schemas.microsoft.com/office/drawing/2014/main" id="{5C9F1CED-02BC-4111-9FCF-AD7B1621207B}"/>
              </a:ext>
            </a:extLst>
          </p:cNvPr>
          <p:cNvSpPr txBox="1"/>
          <p:nvPr/>
        </p:nvSpPr>
        <p:spPr>
          <a:xfrm>
            <a:off x="643468" y="1782981"/>
            <a:ext cx="2714937" cy="4393982"/>
          </a:xfrm>
          <a:prstGeom prst="rect">
            <a:avLst/>
          </a:prstGeom>
        </p:spPr>
        <p:txBody>
          <a:bodyPr vert="horz" lIns="91440" tIns="45720" rIns="91440" bIns="45720" rtlCol="0">
            <a:normAutofit/>
          </a:bodyPr>
          <a:lstStyle/>
          <a:p>
            <a:pPr indent="-228600">
              <a:lnSpc>
                <a:spcPct val="90000"/>
              </a:lnSpc>
              <a:spcAft>
                <a:spcPts val="600"/>
              </a:spcAft>
              <a:buFont typeface="Arial" panose="020B0604020202020204" pitchFamily="34" charset="0"/>
              <a:buChar char="•"/>
            </a:pPr>
            <a:endParaRPr lang="en-US" sz="2000" dirty="0"/>
          </a:p>
        </p:txBody>
      </p:sp>
      <p:sp>
        <p:nvSpPr>
          <p:cNvPr id="7" name="TextBox 6">
            <a:extLst>
              <a:ext uri="{FF2B5EF4-FFF2-40B4-BE49-F238E27FC236}">
                <a16:creationId xmlns:a16="http://schemas.microsoft.com/office/drawing/2014/main" id="{68F42C1E-94B1-4B23-8DC9-1E903DF3D5B1}"/>
              </a:ext>
            </a:extLst>
          </p:cNvPr>
          <p:cNvSpPr txBox="1"/>
          <p:nvPr/>
        </p:nvSpPr>
        <p:spPr>
          <a:xfrm>
            <a:off x="1793289" y="5539666"/>
            <a:ext cx="8407154" cy="923330"/>
          </a:xfrm>
          <a:prstGeom prst="rect">
            <a:avLst/>
          </a:prstGeom>
          <a:noFill/>
        </p:spPr>
        <p:txBody>
          <a:bodyPr wrap="square" rtlCol="0">
            <a:spAutoFit/>
          </a:bodyPr>
          <a:lstStyle/>
          <a:p>
            <a:r>
              <a:rPr lang="en-US" dirty="0"/>
              <a:t>Please send the payments to the contact located on the ODIN Website. </a:t>
            </a:r>
          </a:p>
          <a:p>
            <a:r>
              <a:rPr lang="en-US" dirty="0">
                <a:hlinkClick r:id="rId3"/>
              </a:rPr>
              <a:t>https://www.odin.nodak.edu/libraries/members</a:t>
            </a:r>
            <a:endParaRPr lang="en-US" dirty="0"/>
          </a:p>
          <a:p>
            <a:r>
              <a:rPr lang="en-US" dirty="0"/>
              <a:t>Choose the library and the click on Library Details and go to the ILL Information tab.</a:t>
            </a:r>
          </a:p>
        </p:txBody>
      </p:sp>
      <p:sp>
        <p:nvSpPr>
          <p:cNvPr id="2" name="TextBox 1">
            <a:extLst>
              <a:ext uri="{FF2B5EF4-FFF2-40B4-BE49-F238E27FC236}">
                <a16:creationId xmlns:a16="http://schemas.microsoft.com/office/drawing/2014/main" id="{841251E4-A601-470E-A32A-3FB5ED7431B9}"/>
              </a:ext>
            </a:extLst>
          </p:cNvPr>
          <p:cNvSpPr txBox="1"/>
          <p:nvPr/>
        </p:nvSpPr>
        <p:spPr>
          <a:xfrm>
            <a:off x="1828800" y="4239491"/>
            <a:ext cx="8229600" cy="1200329"/>
          </a:xfrm>
          <a:prstGeom prst="rect">
            <a:avLst/>
          </a:prstGeom>
          <a:noFill/>
        </p:spPr>
        <p:txBody>
          <a:bodyPr wrap="square" rtlCol="0">
            <a:spAutoFit/>
          </a:bodyPr>
          <a:lstStyle/>
          <a:p>
            <a:r>
              <a:rPr lang="en-US" dirty="0"/>
              <a:t>Use this sheet to wrap around the check, for example fold the payment summary sheet into threes and place the sheet and the check in an envelope and mail it to the lending library.</a:t>
            </a:r>
          </a:p>
          <a:p>
            <a:endParaRPr lang="en-US" dirty="0"/>
          </a:p>
        </p:txBody>
      </p:sp>
    </p:spTree>
    <p:extLst>
      <p:ext uri="{BB962C8B-B14F-4D97-AF65-F5344CB8AC3E}">
        <p14:creationId xmlns:p14="http://schemas.microsoft.com/office/powerpoint/2010/main" val="10419024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TotalTime>
  <Words>438</Words>
  <Application>Microsoft Office PowerPoint</Application>
  <PresentationFormat>Widescreen</PresentationFormat>
  <Paragraphs>21</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Virginia Millette</dc:creator>
  <cp:lastModifiedBy>Millette, Virginia</cp:lastModifiedBy>
  <cp:revision>17</cp:revision>
  <dcterms:created xsi:type="dcterms:W3CDTF">2022-01-19T19:31:01Z</dcterms:created>
  <dcterms:modified xsi:type="dcterms:W3CDTF">2022-01-26T14:18:54Z</dcterms:modified>
</cp:coreProperties>
</file>