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1"/>
  </p:notesMasterIdLst>
  <p:sldIdLst>
    <p:sldId id="266" r:id="rId5"/>
    <p:sldId id="270" r:id="rId6"/>
    <p:sldId id="291" r:id="rId7"/>
    <p:sldId id="290" r:id="rId8"/>
    <p:sldId id="289" r:id="rId9"/>
    <p:sldId id="288" r:id="rId10"/>
    <p:sldId id="293" r:id="rId11"/>
    <p:sldId id="271" r:id="rId12"/>
    <p:sldId id="297" r:id="rId13"/>
    <p:sldId id="296" r:id="rId14"/>
    <p:sldId id="295" r:id="rId15"/>
    <p:sldId id="294" r:id="rId16"/>
    <p:sldId id="273" r:id="rId17"/>
    <p:sldId id="302" r:id="rId18"/>
    <p:sldId id="301" r:id="rId19"/>
    <p:sldId id="300" r:id="rId20"/>
    <p:sldId id="299" r:id="rId21"/>
    <p:sldId id="303" r:id="rId22"/>
    <p:sldId id="272" r:id="rId23"/>
    <p:sldId id="280" r:id="rId24"/>
    <p:sldId id="305" r:id="rId25"/>
    <p:sldId id="304" r:id="rId26"/>
    <p:sldId id="281" r:id="rId27"/>
    <p:sldId id="307" r:id="rId28"/>
    <p:sldId id="308" r:id="rId29"/>
    <p:sldId id="306" r:id="rId30"/>
    <p:sldId id="283" r:id="rId31"/>
    <p:sldId id="310" r:id="rId32"/>
    <p:sldId id="309" r:id="rId33"/>
    <p:sldId id="311" r:id="rId34"/>
    <p:sldId id="287" r:id="rId35"/>
    <p:sldId id="286" r:id="rId36"/>
    <p:sldId id="285" r:id="rId37"/>
    <p:sldId id="313" r:id="rId38"/>
    <p:sldId id="284" r:id="rId39"/>
    <p:sldId id="31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30Fulfillment/080Configuring_Fulfillment/Configuring_Loans#Configuring_Overdue_and_Lost_Loan_Profil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50Administration/050Configuring_General_Alma_Functions/070Configuring_Alma_Letters#Example_Letter_Customization:_Query_to_Patron_Lett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7720880" cy="2971801"/>
          </a:xfrm>
        </p:spPr>
        <p:txBody>
          <a:bodyPr>
            <a:normAutofit/>
          </a:bodyPr>
          <a:lstStyle/>
          <a:p>
            <a:r>
              <a:rPr lang="en-US" sz="5400" dirty="0"/>
              <a:t>Optimizing Overdue &amp; Lost Loan Profiles in Alma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4487334"/>
            <a:ext cx="6765100" cy="194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Presented By: Nicole Murphy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Changes loan statuses to Lost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Status change triggers events determined in the Loan TOU’s 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dirty="0">
                <a:solidFill>
                  <a:schemeClr val="tx1"/>
                </a:solidFill>
              </a:rPr>
              <a:t>(ex: fines/fees)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Change to Lost Profiles</a:t>
            </a:r>
          </a:p>
        </p:txBody>
      </p:sp>
    </p:spTree>
    <p:extLst>
      <p:ext uri="{BB962C8B-B14F-4D97-AF65-F5344CB8AC3E}">
        <p14:creationId xmlns:p14="http://schemas.microsoft.com/office/powerpoint/2010/main" val="220578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Changes loan statuses to Lost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Status change triggers events determined in the Loan TOU’s 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dirty="0">
                <a:solidFill>
                  <a:schemeClr val="tx1"/>
                </a:solidFill>
              </a:rPr>
              <a:t>(ex: fines/fees)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letters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Change to Lost Profiles</a:t>
            </a:r>
          </a:p>
        </p:txBody>
      </p:sp>
    </p:spTree>
    <p:extLst>
      <p:ext uri="{BB962C8B-B14F-4D97-AF65-F5344CB8AC3E}">
        <p14:creationId xmlns:p14="http://schemas.microsoft.com/office/powerpoint/2010/main" val="24078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Changes loan statuses to Lost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Status change triggers events determined in the Loan TOU’s 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dirty="0">
                <a:solidFill>
                  <a:schemeClr val="tx1"/>
                </a:solidFill>
              </a:rPr>
              <a:t>(ex: fines/fees)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letters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Assesses Overdue Notification Fees (optional)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Change to Lost Profiles</a:t>
            </a:r>
          </a:p>
        </p:txBody>
      </p:sp>
    </p:spTree>
    <p:extLst>
      <p:ext uri="{BB962C8B-B14F-4D97-AF65-F5344CB8AC3E}">
        <p14:creationId xmlns:p14="http://schemas.microsoft.com/office/powerpoint/2010/main" val="383584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Options for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55443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Based on # of days after a due date or specific status change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Options for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29634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915583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Based on # of days after a due date or specific status change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Loans may be selected by particular statuses, material types, or locations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Options for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7991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12299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Based on # of days after a due date or specific status change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Loans may be selected by particular statuses, material types, or locations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Letter send format – Print vs. Email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Options for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45751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88745"/>
            <a:ext cx="9351610" cy="480624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Based on # of days after a due date or specific status change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Loans may be selected by particular statuses, material types, or locations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Letter send format – Print vs. Email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Notification type (if more than one has been configured)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Options for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30731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Run by the Overdue &amp; Lost Loan job (scheduled)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b="1" u="sng" dirty="0">
                <a:solidFill>
                  <a:schemeClr val="tx1"/>
                </a:solidFill>
              </a:rPr>
              <a:t>NOTE: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Loans processed by a profile are flagged, so they are not processed more than once.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&amp; Lost Loan Profiles</a:t>
            </a:r>
          </a:p>
        </p:txBody>
      </p:sp>
    </p:spTree>
    <p:extLst>
      <p:ext uri="{BB962C8B-B14F-4D97-AF65-F5344CB8AC3E}">
        <p14:creationId xmlns:p14="http://schemas.microsoft.com/office/powerpoint/2010/main" val="92866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12299"/>
            <a:ext cx="9351610" cy="480624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Run by the Overdue &amp; Lost Loan job (scheduled)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b="1" u="sng" dirty="0">
                <a:solidFill>
                  <a:schemeClr val="tx1"/>
                </a:solidFill>
              </a:rPr>
              <a:t>NOTE: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Loans processed by a profile are flagged, so they are not processed more than once.</a:t>
            </a:r>
          </a:p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Need an Administer role to configure Profiles, Letters, and Job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dirty="0">
                <a:solidFill>
                  <a:schemeClr val="tx1"/>
                </a:solidFill>
              </a:rPr>
              <a:t>“Fulfillment Administrator” or “General Administrator” </a:t>
            </a:r>
          </a:p>
          <a:p>
            <a:pPr lvl="1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&amp; Lost Loan Profiles</a:t>
            </a:r>
          </a:p>
        </p:txBody>
      </p:sp>
    </p:spTree>
    <p:extLst>
      <p:ext uri="{BB962C8B-B14F-4D97-AF65-F5344CB8AC3E}">
        <p14:creationId xmlns:p14="http://schemas.microsoft.com/office/powerpoint/2010/main" val="1614702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Notification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696284"/>
            <a:ext cx="10848622" cy="4806245"/>
          </a:xfrm>
        </p:spPr>
        <p:txBody>
          <a:bodyPr anchor="t" anchorCtr="0">
            <a:normAutofit/>
          </a:bodyPr>
          <a:lstStyle/>
          <a:p>
            <a:pPr marL="914400" lvl="2" indent="0">
              <a:lnSpc>
                <a:spcPct val="200000"/>
              </a:lnSpc>
              <a:buSzPct val="70000"/>
              <a:buNone/>
            </a:pPr>
            <a:r>
              <a:rPr lang="en-US" sz="2200" dirty="0">
                <a:solidFill>
                  <a:schemeClr val="tx1"/>
                </a:solidFill>
              </a:rPr>
              <a:t>Configuration—Fulfillment—General—Other Settings-- </a:t>
            </a:r>
            <a:r>
              <a:rPr lang="en-US" sz="2200" i="1" dirty="0">
                <a:solidFill>
                  <a:schemeClr val="tx1"/>
                </a:solidFill>
              </a:rPr>
              <a:t>switch_to_overdue_and_lost_loan_new_job </a:t>
            </a:r>
            <a:r>
              <a:rPr lang="en-US" sz="2200" dirty="0">
                <a:solidFill>
                  <a:schemeClr val="tx1"/>
                </a:solidFill>
              </a:rPr>
              <a:t>parameter</a:t>
            </a:r>
          </a:p>
          <a:p>
            <a:pPr marL="914400" lvl="2" indent="0">
              <a:lnSpc>
                <a:spcPct val="200000"/>
              </a:lnSpc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Notification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BE7DA-76FF-403C-94FF-CEA5C3CD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79" y="3429000"/>
            <a:ext cx="867848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69831"/>
            <a:ext cx="10848622" cy="4806245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200000"/>
              </a:lnSpc>
              <a:buSzPct val="70000"/>
              <a:buNone/>
            </a:pPr>
            <a:r>
              <a:rPr lang="en-US" sz="2200" dirty="0">
                <a:solidFill>
                  <a:schemeClr val="tx1"/>
                </a:solidFill>
              </a:rPr>
              <a:t>Configuration—Fulfillment—General—Other Settings-- </a:t>
            </a:r>
            <a:r>
              <a:rPr lang="en-US" sz="2200" i="1" dirty="0">
                <a:solidFill>
                  <a:schemeClr val="tx1"/>
                </a:solidFill>
              </a:rPr>
              <a:t>switch_to_overdue_and_lost_loan_new_job </a:t>
            </a:r>
            <a:r>
              <a:rPr lang="en-US" sz="2200" dirty="0">
                <a:solidFill>
                  <a:schemeClr val="tx1"/>
                </a:solidFill>
              </a:rPr>
              <a:t>parameter</a:t>
            </a:r>
          </a:p>
          <a:p>
            <a:pPr marL="914400" lvl="2" indent="0">
              <a:lnSpc>
                <a:spcPct val="200000"/>
              </a:lnSpc>
              <a:buSzPct val="70000"/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3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200" b="1" dirty="0">
                <a:solidFill>
                  <a:schemeClr val="tx1"/>
                </a:solidFill>
              </a:rPr>
              <a:t>True</a:t>
            </a:r>
            <a:r>
              <a:rPr lang="en-US" sz="2200" dirty="0">
                <a:solidFill>
                  <a:schemeClr val="tx1"/>
                </a:solidFill>
              </a:rPr>
              <a:t> = sends Ful Overdue and Lost Loan Notification Letter/Ful Overdue and Lost Loan Letter. </a:t>
            </a:r>
          </a:p>
          <a:p>
            <a:pPr lvl="3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Notification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BE7DA-76FF-403C-94FF-CEA5C3CD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79" y="3429000"/>
            <a:ext cx="867848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42122"/>
            <a:ext cx="10848622" cy="4806245"/>
          </a:xfrm>
        </p:spPr>
        <p:txBody>
          <a:bodyPr>
            <a:normAutofit fontScale="92500"/>
          </a:bodyPr>
          <a:lstStyle/>
          <a:p>
            <a:pPr marL="914400" lvl="2" indent="0">
              <a:lnSpc>
                <a:spcPct val="200000"/>
              </a:lnSpc>
              <a:buSzPct val="70000"/>
              <a:buNone/>
            </a:pPr>
            <a:r>
              <a:rPr lang="en-US" sz="2400" dirty="0">
                <a:solidFill>
                  <a:schemeClr val="tx1"/>
                </a:solidFill>
              </a:rPr>
              <a:t>Configuration—Fulfillment—General—Other Settings-- </a:t>
            </a:r>
            <a:r>
              <a:rPr lang="en-US" sz="2400" i="1" dirty="0">
                <a:solidFill>
                  <a:schemeClr val="tx1"/>
                </a:solidFill>
              </a:rPr>
              <a:t>switch_to_overdue_and_lost_loan_new_job </a:t>
            </a:r>
            <a:r>
              <a:rPr lang="en-US" sz="2400" dirty="0">
                <a:solidFill>
                  <a:schemeClr val="tx1"/>
                </a:solidFill>
              </a:rPr>
              <a:t>parameter</a:t>
            </a:r>
          </a:p>
          <a:p>
            <a:pPr marL="914400" lvl="2" indent="0">
              <a:lnSpc>
                <a:spcPct val="200000"/>
              </a:lnSpc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3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b="1" dirty="0">
                <a:solidFill>
                  <a:schemeClr val="tx1"/>
                </a:solidFill>
              </a:rPr>
              <a:t>True</a:t>
            </a:r>
            <a:r>
              <a:rPr lang="en-US" sz="2400" dirty="0">
                <a:solidFill>
                  <a:schemeClr val="tx1"/>
                </a:solidFill>
              </a:rPr>
              <a:t> = sends Ful Overdue and Lost Loan Notification Letter/Ful Overdue and Lost Loan Letter. </a:t>
            </a:r>
          </a:p>
          <a:p>
            <a:pPr lvl="3"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b="1" dirty="0">
                <a:solidFill>
                  <a:schemeClr val="tx1"/>
                </a:solidFill>
              </a:rPr>
              <a:t>False</a:t>
            </a:r>
            <a:r>
              <a:rPr lang="en-US" sz="2400" dirty="0">
                <a:solidFill>
                  <a:schemeClr val="tx1"/>
                </a:solidFill>
              </a:rPr>
              <a:t> = sends Ful Lost Loan Notification Letter/Ful Lost Loan Letter.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Notification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BE7DA-76FF-403C-94FF-CEA5C3CD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79" y="3429000"/>
            <a:ext cx="867848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21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true</a:t>
            </a:r>
          </a:p>
        </p:txBody>
      </p:sp>
    </p:spTree>
    <p:extLst>
      <p:ext uri="{BB962C8B-B14F-4D97-AF65-F5344CB8AC3E}">
        <p14:creationId xmlns:p14="http://schemas.microsoft.com/office/powerpoint/2010/main" val="364092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4" y="1474611"/>
            <a:ext cx="10848622" cy="5111045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Overdue and Lost Loan Notification Letter</a:t>
            </a:r>
          </a:p>
          <a:p>
            <a:pPr lvl="4">
              <a:lnSpc>
                <a:spcPct val="200000"/>
              </a:lnSpc>
              <a:buSzPct val="70000"/>
            </a:pPr>
            <a:r>
              <a:rPr lang="en-US" sz="2000" dirty="0">
                <a:solidFill>
                  <a:schemeClr val="tx1"/>
                </a:solidFill>
              </a:rPr>
              <a:t>Warning sent to patrons listing all overdue loans before the items are declared lost. 5 different letter options.</a:t>
            </a:r>
          </a:p>
          <a:p>
            <a:pPr lvl="4">
              <a:lnSpc>
                <a:spcPct val="200000"/>
              </a:lnSpc>
              <a:buSzPct val="70000"/>
            </a:pPr>
            <a:endParaRPr lang="en-US" sz="2000" dirty="0">
              <a:solidFill>
                <a:schemeClr val="tx1"/>
              </a:solidFill>
            </a:endParaRPr>
          </a:p>
          <a:p>
            <a:pPr lvl="4">
              <a:lnSpc>
                <a:spcPct val="200000"/>
              </a:lnSpc>
              <a:buSzPct val="70000"/>
            </a:pPr>
            <a:endParaRPr lang="en-US" sz="2000" dirty="0">
              <a:solidFill>
                <a:schemeClr val="tx1"/>
              </a:solidFill>
            </a:endParaRPr>
          </a:p>
          <a:p>
            <a:pPr lvl="4">
              <a:lnSpc>
                <a:spcPct val="200000"/>
              </a:lnSpc>
              <a:buSzPct val="70000"/>
            </a:pPr>
            <a:endParaRPr lang="en-US" sz="2000" dirty="0">
              <a:solidFill>
                <a:schemeClr val="tx1"/>
              </a:solidFill>
            </a:endParaRPr>
          </a:p>
          <a:p>
            <a:pPr lvl="4">
              <a:lnSpc>
                <a:spcPct val="200000"/>
              </a:lnSpc>
              <a:buSzPct val="700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true</a:t>
            </a:r>
          </a:p>
        </p:txBody>
      </p:sp>
    </p:spTree>
    <p:extLst>
      <p:ext uri="{BB962C8B-B14F-4D97-AF65-F5344CB8AC3E}">
        <p14:creationId xmlns:p14="http://schemas.microsoft.com/office/powerpoint/2010/main" val="279269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4" y="1474612"/>
            <a:ext cx="10848622" cy="4953898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Overdue and Lost Loan Notification Letter</a:t>
            </a:r>
          </a:p>
          <a:p>
            <a:pPr lvl="4">
              <a:lnSpc>
                <a:spcPct val="200000"/>
              </a:lnSpc>
              <a:buSzPct val="70000"/>
            </a:pPr>
            <a:r>
              <a:rPr lang="en-US" sz="2000" dirty="0">
                <a:solidFill>
                  <a:schemeClr val="tx1"/>
                </a:solidFill>
              </a:rPr>
              <a:t>Warning sent to patrons listing all overdue loans before the items are declared lost. 5 different letter options.</a:t>
            </a:r>
          </a:p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Overdue and Lost Loan Letter</a:t>
            </a:r>
          </a:p>
          <a:p>
            <a:pPr lvl="4">
              <a:lnSpc>
                <a:spcPct val="200000"/>
              </a:lnSpc>
              <a:buSzPct val="70000"/>
            </a:pPr>
            <a:r>
              <a:rPr lang="en-US" sz="2000" dirty="0">
                <a:solidFill>
                  <a:schemeClr val="tx1"/>
                </a:solidFill>
              </a:rPr>
              <a:t>An invoice letter (for replacement fees) sent to the borrowing patron listing all overdue loans that have been declared lost. </a:t>
            </a:r>
          </a:p>
          <a:p>
            <a:pPr lvl="4">
              <a:lnSpc>
                <a:spcPct val="200000"/>
              </a:lnSpc>
              <a:buSzPct val="700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true</a:t>
            </a:r>
          </a:p>
        </p:txBody>
      </p:sp>
    </p:spTree>
    <p:extLst>
      <p:ext uri="{BB962C8B-B14F-4D97-AF65-F5344CB8AC3E}">
        <p14:creationId xmlns:p14="http://schemas.microsoft.com/office/powerpoint/2010/main" val="284605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4" y="1376219"/>
            <a:ext cx="10848622" cy="5209438"/>
          </a:xfrm>
        </p:spPr>
        <p:txBody>
          <a:bodyPr>
            <a:normAutofit fontScale="85000" lnSpcReduction="10000"/>
          </a:bodyPr>
          <a:lstStyle/>
          <a:p>
            <a:pPr lvl="2">
              <a:lnSpc>
                <a:spcPct val="210000"/>
              </a:lnSpc>
              <a:buSzPct val="70000"/>
            </a:pPr>
            <a:r>
              <a:rPr lang="en-US" sz="2800" dirty="0">
                <a:solidFill>
                  <a:schemeClr val="tx1"/>
                </a:solidFill>
              </a:rPr>
              <a:t>Ful Overdue and Lost Loan Notification Letter</a:t>
            </a:r>
          </a:p>
          <a:p>
            <a:pPr lvl="4">
              <a:lnSpc>
                <a:spcPct val="21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Warning sent to patrons listing all overdue loans before the items are declared lost. 5 different letter options.</a:t>
            </a:r>
          </a:p>
          <a:p>
            <a:pPr lvl="2">
              <a:lnSpc>
                <a:spcPct val="210000"/>
              </a:lnSpc>
              <a:buSzPct val="70000"/>
            </a:pPr>
            <a:r>
              <a:rPr lang="en-US" sz="2800" dirty="0">
                <a:solidFill>
                  <a:schemeClr val="tx1"/>
                </a:solidFill>
              </a:rPr>
              <a:t>Ful Overdue and Lost Loan Letter</a:t>
            </a:r>
          </a:p>
          <a:p>
            <a:pPr lvl="4">
              <a:lnSpc>
                <a:spcPct val="21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An invoice letter (for replacement fees) sent to the borrowing patron listing all overdue loans that have been declared lost. </a:t>
            </a:r>
          </a:p>
          <a:p>
            <a:pPr lvl="2">
              <a:lnSpc>
                <a:spcPct val="210000"/>
              </a:lnSpc>
              <a:buSzPct val="70000"/>
            </a:pPr>
            <a:r>
              <a:rPr lang="en-US" sz="2800" dirty="0">
                <a:solidFill>
                  <a:schemeClr val="tx1"/>
                </a:solidFill>
              </a:rPr>
              <a:t>Applies user blocks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true</a:t>
            </a:r>
          </a:p>
        </p:txBody>
      </p:sp>
    </p:spTree>
    <p:extLst>
      <p:ext uri="{BB962C8B-B14F-4D97-AF65-F5344CB8AC3E}">
        <p14:creationId xmlns:p14="http://schemas.microsoft.com/office/powerpoint/2010/main" val="133272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false</a:t>
            </a:r>
          </a:p>
        </p:txBody>
      </p:sp>
    </p:spTree>
    <p:extLst>
      <p:ext uri="{BB962C8B-B14F-4D97-AF65-F5344CB8AC3E}">
        <p14:creationId xmlns:p14="http://schemas.microsoft.com/office/powerpoint/2010/main" val="385597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032933"/>
            <a:ext cx="11252553" cy="5825067"/>
          </a:xfrm>
        </p:spPr>
        <p:txBody>
          <a:bodyPr>
            <a:normAutofit/>
          </a:bodyPr>
          <a:lstStyle/>
          <a:p>
            <a:pPr lvl="2">
              <a:lnSpc>
                <a:spcPct val="16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Lost Loan Notification Letter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dirty="0">
                <a:solidFill>
                  <a:schemeClr val="tx1"/>
                </a:solidFill>
              </a:rPr>
              <a:t>Warning sent to patrons when a loan is overdue before the item is declared lost. Each letter is generated for a single item. 5 different letter options.</a:t>
            </a:r>
          </a:p>
          <a:p>
            <a:pPr lvl="4">
              <a:lnSpc>
                <a:spcPct val="160000"/>
              </a:lnSpc>
              <a:buSzPct val="70000"/>
            </a:pP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60000"/>
              </a:lnSpc>
              <a:buSzPct val="70000"/>
            </a:pP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60000"/>
              </a:lnSpc>
              <a:buSzPct val="70000"/>
            </a:pP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60000"/>
              </a:lnSpc>
              <a:buSzPct val="70000"/>
            </a:pP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60000"/>
              </a:lnSpc>
              <a:buSzPct val="70000"/>
            </a:pP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60000"/>
              </a:lnSpc>
              <a:buSzPct val="70000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false</a:t>
            </a:r>
          </a:p>
        </p:txBody>
      </p:sp>
    </p:spTree>
    <p:extLst>
      <p:ext uri="{BB962C8B-B14F-4D97-AF65-F5344CB8AC3E}">
        <p14:creationId xmlns:p14="http://schemas.microsoft.com/office/powerpoint/2010/main" val="203651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032933"/>
            <a:ext cx="11252553" cy="5825067"/>
          </a:xfrm>
        </p:spPr>
        <p:txBody>
          <a:bodyPr>
            <a:normAutofit/>
          </a:bodyPr>
          <a:lstStyle/>
          <a:p>
            <a:pPr lvl="2">
              <a:lnSpc>
                <a:spcPct val="16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Lost Loan Notification Letter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dirty="0">
                <a:solidFill>
                  <a:schemeClr val="tx1"/>
                </a:solidFill>
              </a:rPr>
              <a:t>Warning sent to patrons when a loan is overdue before the item is declared lost. Each letter is generated for a single item. 5 different letter options.</a:t>
            </a:r>
          </a:p>
          <a:p>
            <a:pPr lvl="2">
              <a:lnSpc>
                <a:spcPct val="16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Lost Loan Letter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dirty="0">
                <a:solidFill>
                  <a:schemeClr val="tx1"/>
                </a:solidFill>
              </a:rPr>
              <a:t>An invoice letter (for the replacement fee) sent to the borrowing patron when a loan is overdue, and the item is declared lost. Each letter is generated for a single item. 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b="1" u="sng" dirty="0">
                <a:solidFill>
                  <a:schemeClr val="tx1"/>
                </a:solidFill>
              </a:rPr>
              <a:t>NOTE:</a:t>
            </a:r>
            <a:r>
              <a:rPr lang="en-US" sz="1800" dirty="0">
                <a:solidFill>
                  <a:schemeClr val="tx1"/>
                </a:solidFill>
              </a:rPr>
              <a:t> This is also the letter sent when an item is manually changed to Lost</a:t>
            </a:r>
          </a:p>
          <a:p>
            <a:pPr lvl="2">
              <a:lnSpc>
                <a:spcPct val="160000"/>
              </a:lnSpc>
              <a:buSzPct val="700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false</a:t>
            </a:r>
          </a:p>
        </p:txBody>
      </p:sp>
    </p:spTree>
    <p:extLst>
      <p:ext uri="{BB962C8B-B14F-4D97-AF65-F5344CB8AC3E}">
        <p14:creationId xmlns:p14="http://schemas.microsoft.com/office/powerpoint/2010/main" val="385431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Notification Letters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Notification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259597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032933"/>
            <a:ext cx="11252553" cy="5825067"/>
          </a:xfrm>
        </p:spPr>
        <p:txBody>
          <a:bodyPr>
            <a:normAutofit/>
          </a:bodyPr>
          <a:lstStyle/>
          <a:p>
            <a:pPr lvl="2">
              <a:lnSpc>
                <a:spcPct val="16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Lost Loan Notification Letter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dirty="0">
                <a:solidFill>
                  <a:schemeClr val="tx1"/>
                </a:solidFill>
              </a:rPr>
              <a:t>Warning sent to patrons when a loan is overdue before the item is declared lost. Each letter is generated for a single item. 5 different letter options.</a:t>
            </a:r>
          </a:p>
          <a:p>
            <a:pPr lvl="2">
              <a:lnSpc>
                <a:spcPct val="16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Ful Lost Loan Letter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dirty="0">
                <a:solidFill>
                  <a:schemeClr val="tx1"/>
                </a:solidFill>
              </a:rPr>
              <a:t>An invoice letter (for the replacement fee) sent to the borrowing patron when a loan is overdue, and the item is declared lost. Each letter is generated for a single item. </a:t>
            </a:r>
          </a:p>
          <a:p>
            <a:pPr lvl="4">
              <a:lnSpc>
                <a:spcPct val="160000"/>
              </a:lnSpc>
              <a:buSzPct val="70000"/>
            </a:pPr>
            <a:r>
              <a:rPr lang="en-US" sz="1800" b="1" u="sng" dirty="0">
                <a:solidFill>
                  <a:schemeClr val="tx1"/>
                </a:solidFill>
              </a:rPr>
              <a:t>NOTE:</a:t>
            </a:r>
            <a:r>
              <a:rPr lang="en-US" sz="1800" dirty="0">
                <a:solidFill>
                  <a:schemeClr val="tx1"/>
                </a:solidFill>
              </a:rPr>
              <a:t> This is also the letter sent when an item is manually changed to Lost</a:t>
            </a:r>
          </a:p>
          <a:p>
            <a:pPr lvl="2">
              <a:lnSpc>
                <a:spcPct val="160000"/>
              </a:lnSpc>
              <a:buSzPct val="70000"/>
            </a:pPr>
            <a:r>
              <a:rPr lang="en-US" sz="2000" dirty="0">
                <a:solidFill>
                  <a:schemeClr val="tx1"/>
                </a:solidFill>
              </a:rPr>
              <a:t>Does not apply user blocks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Parameter setting = false</a:t>
            </a:r>
          </a:p>
        </p:txBody>
      </p:sp>
    </p:spTree>
    <p:extLst>
      <p:ext uri="{BB962C8B-B14F-4D97-AF65-F5344CB8AC3E}">
        <p14:creationId xmlns:p14="http://schemas.microsoft.com/office/powerpoint/2010/main" val="3137433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E00A4-FCE8-4868-A9AC-015C2ABE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06" y="-150"/>
            <a:ext cx="9509537" cy="6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5D552-CDA0-4F81-8473-97E9AF512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0437" y="1652205"/>
            <a:ext cx="6289430" cy="51101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91ED6-B6BF-488E-B79A-C8B668F3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33" y="95633"/>
            <a:ext cx="8223271" cy="37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4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13" y="1545166"/>
            <a:ext cx="10699397" cy="4806245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Overdue and Lost Loan Notification Letter XSL Considerations</a:t>
            </a:r>
            <a:endParaRPr lang="en-US" sz="24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https://knowledge.exlibrisgroup.com/Alma/Product_Documentation/010Alma_Online_Help_(English)/030Fulfillment/080Configuring_Fulfillment/Configuring_Loans#Configuring_Overdue_and_Lost_Loan_Profiles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</a:rPr>
              <a:t>Examples of XSL code that can be copied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79" y="506589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Configuring Loans</a:t>
            </a:r>
          </a:p>
        </p:txBody>
      </p:sp>
    </p:spTree>
    <p:extLst>
      <p:ext uri="{BB962C8B-B14F-4D97-AF65-F5344CB8AC3E}">
        <p14:creationId xmlns:p14="http://schemas.microsoft.com/office/powerpoint/2010/main" val="186838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975" y="6786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XSL Replacement examples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7D299-73E6-47E3-8FA8-9DB1A30A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4" y="1453736"/>
            <a:ext cx="5864666" cy="5076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C60D0-3190-49FB-9C77-672B37714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695" y="1447277"/>
            <a:ext cx="5539559" cy="50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8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13" y="1025877"/>
            <a:ext cx="10699397" cy="4806245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  <a:buSzPct val="70000"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https://knowledge.exlibrisgroup.com/Alma/Product_Documentation/010Alma_Online_Help_(English)/050Administration/050Configuring_General_Alma_Functions/070Configuring_Alma_Letters#Example_Letter_Customization:_Query_to_Patron_Letter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97" y="466308"/>
            <a:ext cx="9407028" cy="1507067"/>
          </a:xfrm>
        </p:spPr>
        <p:txBody>
          <a:bodyPr>
            <a:normAutofit/>
          </a:bodyPr>
          <a:lstStyle/>
          <a:p>
            <a:r>
              <a:rPr lang="en-US" dirty="0"/>
              <a:t>Configuring Alma letters – Letter List</a:t>
            </a:r>
          </a:p>
        </p:txBody>
      </p:sp>
    </p:spTree>
    <p:extLst>
      <p:ext uri="{BB962C8B-B14F-4D97-AF65-F5344CB8AC3E}">
        <p14:creationId xmlns:p14="http://schemas.microsoft.com/office/powerpoint/2010/main" val="101948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1E79-5B69-41AD-AEAE-104E5801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621366"/>
            <a:ext cx="8534400" cy="36152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Nicole Murphy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nicole.m.murphy@ndus.edu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701.969.9159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1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Notification Letters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Creates overdue loan fines determined in the TOU’s (terms of use)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Notification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143746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834" y="1854912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Notification Letters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Creates overdue loan fines determined in the TOU’s (terms of use)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Applies patron blocks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Notification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4225964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79411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Notification Letters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Creates overdue loan fines determined in the TOU’s (terms of use)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Applies patron blocks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Assesses Overdue Notification fees (optional)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Notification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91243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12299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Sends Overdue &amp; Lost Loan Notification Letters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Creates overdue loan fines determined in the TOU’s (terms of use)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Applies patron blocks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Assesses Overdue Notification fees (optional)</a:t>
            </a:r>
          </a:p>
          <a:p>
            <a:pPr>
              <a:lnSpc>
                <a:spcPct val="15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Does </a:t>
            </a:r>
            <a:r>
              <a:rPr lang="en-US" sz="2400" i="1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change the status of loans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Overdue Notification Profiles</a:t>
            </a:r>
          </a:p>
        </p:txBody>
      </p:sp>
    </p:spTree>
    <p:extLst>
      <p:ext uri="{BB962C8B-B14F-4D97-AF65-F5344CB8AC3E}">
        <p14:creationId xmlns:p14="http://schemas.microsoft.com/office/powerpoint/2010/main" val="220553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Change to Lost Profiles</a:t>
            </a:r>
          </a:p>
        </p:txBody>
      </p:sp>
    </p:spTree>
    <p:extLst>
      <p:ext uri="{BB962C8B-B14F-4D97-AF65-F5344CB8AC3E}">
        <p14:creationId xmlns:p14="http://schemas.microsoft.com/office/powerpoint/2010/main" val="342431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797134"/>
            <a:ext cx="9351610" cy="48062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7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</a:rPr>
              <a:t>Changes loan statuses to Lost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90" y="2723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Change to Lost Profiles</a:t>
            </a:r>
          </a:p>
        </p:txBody>
      </p:sp>
    </p:spTree>
    <p:extLst>
      <p:ext uri="{BB962C8B-B14F-4D97-AF65-F5344CB8AC3E}">
        <p14:creationId xmlns:p14="http://schemas.microsoft.com/office/powerpoint/2010/main" val="247184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1000</TotalTime>
  <Words>1140</Words>
  <Application>Microsoft Office PowerPoint</Application>
  <PresentationFormat>Widescreen</PresentationFormat>
  <Paragraphs>159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Century Gothic</vt:lpstr>
      <vt:lpstr>Wingdings 3</vt:lpstr>
      <vt:lpstr>Slice</vt:lpstr>
      <vt:lpstr>Optimizing Overdue &amp; Lost Loan Profiles in Alma</vt:lpstr>
      <vt:lpstr>Overdue Notification Profiles</vt:lpstr>
      <vt:lpstr>Overdue Notification Profiles</vt:lpstr>
      <vt:lpstr>Overdue Notification Profiles</vt:lpstr>
      <vt:lpstr>Overdue Notification Profiles</vt:lpstr>
      <vt:lpstr>Overdue Notification Profiles</vt:lpstr>
      <vt:lpstr>Overdue Notification Profiles</vt:lpstr>
      <vt:lpstr>Change to Lost Profiles</vt:lpstr>
      <vt:lpstr>Change to Lost Profiles</vt:lpstr>
      <vt:lpstr>Change to Lost Profiles</vt:lpstr>
      <vt:lpstr>Change to Lost Profiles</vt:lpstr>
      <vt:lpstr>Change to Lost Profiles</vt:lpstr>
      <vt:lpstr>Options for Configuration</vt:lpstr>
      <vt:lpstr>Options for Configuration</vt:lpstr>
      <vt:lpstr>Options for Configuration</vt:lpstr>
      <vt:lpstr>Options for Configuration</vt:lpstr>
      <vt:lpstr>Options for Configuration</vt:lpstr>
      <vt:lpstr>Overdue &amp; Lost Loan Profiles</vt:lpstr>
      <vt:lpstr>Overdue &amp; Lost Loan Profiles</vt:lpstr>
      <vt:lpstr>Notification options</vt:lpstr>
      <vt:lpstr>Notification options</vt:lpstr>
      <vt:lpstr>Notification options</vt:lpstr>
      <vt:lpstr>Parameter setting = true</vt:lpstr>
      <vt:lpstr>Parameter setting = true</vt:lpstr>
      <vt:lpstr>Parameter setting = true</vt:lpstr>
      <vt:lpstr>Parameter setting = true</vt:lpstr>
      <vt:lpstr>Parameter setting = false</vt:lpstr>
      <vt:lpstr>Parameter setting = false</vt:lpstr>
      <vt:lpstr>Parameter setting = false</vt:lpstr>
      <vt:lpstr>Parameter setting = false</vt:lpstr>
      <vt:lpstr>PowerPoint Presentation</vt:lpstr>
      <vt:lpstr>PowerPoint Presentation</vt:lpstr>
      <vt:lpstr>Configuring Loans</vt:lpstr>
      <vt:lpstr>XSL Replacement examples</vt:lpstr>
      <vt:lpstr>Configuring Alma letters – Letter List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Overdue &amp; Lost Loan Profiles in Alma</dc:title>
  <dc:creator>Murphy, Nicole</dc:creator>
  <cp:lastModifiedBy>Virginia Millette</cp:lastModifiedBy>
  <cp:revision>23</cp:revision>
  <dcterms:created xsi:type="dcterms:W3CDTF">2022-04-26T14:27:14Z</dcterms:created>
  <dcterms:modified xsi:type="dcterms:W3CDTF">2022-04-27T20:26:43Z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