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264" r:id="rId4"/>
    <p:sldId id="268" r:id="rId5"/>
    <p:sldId id="269" r:id="rId6"/>
    <p:sldId id="270" r:id="rId7"/>
    <p:sldId id="271" r:id="rId8"/>
    <p:sldId id="266" r:id="rId9"/>
    <p:sldId id="267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3" r:id="rId26"/>
    <p:sldId id="288" r:id="rId27"/>
    <p:sldId id="291" r:id="rId28"/>
    <p:sldId id="289" r:id="rId29"/>
    <p:sldId id="290" r:id="rId30"/>
    <p:sldId id="294" r:id="rId31"/>
    <p:sldId id="292" r:id="rId32"/>
    <p:sldId id="293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3622E-942A-4416-8591-5B0AF4F87BFF}" v="85" dt="2022-01-26T16:34:15.266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55BA2-855E-45C0-9E1A-7FE2E9488B9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0D288D-819E-411F-9338-0A5F36AD7C9D}">
      <dgm:prSet/>
      <dgm:spPr/>
      <dgm:t>
        <a:bodyPr/>
        <a:lstStyle/>
        <a:p>
          <a:r>
            <a:rPr lang="en-US" dirty="0"/>
            <a:t>Decide</a:t>
          </a:r>
        </a:p>
      </dgm:t>
    </dgm:pt>
    <dgm:pt modelId="{95BEE9BF-38E3-4283-99A3-690E0C966FE3}" type="parTrans" cxnId="{C3367BD0-7CDF-40EA-B679-CC33B32ED820}">
      <dgm:prSet/>
      <dgm:spPr/>
      <dgm:t>
        <a:bodyPr/>
        <a:lstStyle/>
        <a:p>
          <a:endParaRPr lang="en-US"/>
        </a:p>
      </dgm:t>
    </dgm:pt>
    <dgm:pt modelId="{661387B2-9E8D-4020-AF2E-7A3DCCF8F307}" type="sibTrans" cxnId="{C3367BD0-7CDF-40EA-B679-CC33B32ED820}">
      <dgm:prSet/>
      <dgm:spPr/>
      <dgm:t>
        <a:bodyPr/>
        <a:lstStyle/>
        <a:p>
          <a:endParaRPr lang="en-US"/>
        </a:p>
      </dgm:t>
    </dgm:pt>
    <dgm:pt modelId="{6BA194F1-7D4D-4D47-9695-C64DE0C9E1FE}">
      <dgm:prSet/>
      <dgm:spPr/>
      <dgm:t>
        <a:bodyPr/>
        <a:lstStyle/>
        <a:p>
          <a:r>
            <a:rPr lang="en-US"/>
            <a:t>Help make renewal decisions or new purchasing decisions based on data about usage and access denials </a:t>
          </a:r>
        </a:p>
      </dgm:t>
    </dgm:pt>
    <dgm:pt modelId="{526D0966-9E7E-4E1C-9132-F420FFFE7D31}" type="parTrans" cxnId="{04B49759-C922-48B6-9CC6-27F5BEBB2A7E}">
      <dgm:prSet/>
      <dgm:spPr/>
      <dgm:t>
        <a:bodyPr/>
        <a:lstStyle/>
        <a:p>
          <a:endParaRPr lang="en-US"/>
        </a:p>
      </dgm:t>
    </dgm:pt>
    <dgm:pt modelId="{36B93A4F-4BC9-43BD-B4F1-326FE6159427}" type="sibTrans" cxnId="{04B49759-C922-48B6-9CC6-27F5BEBB2A7E}">
      <dgm:prSet/>
      <dgm:spPr/>
      <dgm:t>
        <a:bodyPr/>
        <a:lstStyle/>
        <a:p>
          <a:endParaRPr lang="en-US"/>
        </a:p>
      </dgm:t>
    </dgm:pt>
    <dgm:pt modelId="{D029C55B-008A-4D04-9710-9CA7E67F6CAE}">
      <dgm:prSet/>
      <dgm:spPr/>
      <dgm:t>
        <a:bodyPr/>
        <a:lstStyle/>
        <a:p>
          <a:r>
            <a:rPr lang="en-US" dirty="0"/>
            <a:t>Promote</a:t>
          </a:r>
        </a:p>
      </dgm:t>
    </dgm:pt>
    <dgm:pt modelId="{FBF53F3B-E1DF-4DB7-BE89-71D87927480A}" type="parTrans" cxnId="{ED1CC96E-5160-4131-9767-BF116ADDF38B}">
      <dgm:prSet/>
      <dgm:spPr/>
      <dgm:t>
        <a:bodyPr/>
        <a:lstStyle/>
        <a:p>
          <a:endParaRPr lang="en-US"/>
        </a:p>
      </dgm:t>
    </dgm:pt>
    <dgm:pt modelId="{E9E051B9-A9D0-4E30-93AE-FA376975438A}" type="sibTrans" cxnId="{ED1CC96E-5160-4131-9767-BF116ADDF38B}">
      <dgm:prSet/>
      <dgm:spPr/>
      <dgm:t>
        <a:bodyPr/>
        <a:lstStyle/>
        <a:p>
          <a:endParaRPr lang="en-US"/>
        </a:p>
      </dgm:t>
    </dgm:pt>
    <dgm:pt modelId="{C14C9E0D-5F87-497E-83D6-584B1DB811A4}">
      <dgm:prSet/>
      <dgm:spPr/>
      <dgm:t>
        <a:bodyPr/>
        <a:lstStyle/>
        <a:p>
          <a:r>
            <a:rPr lang="en-US"/>
            <a:t>Inform faculty about the value of the library and its resources</a:t>
          </a:r>
        </a:p>
      </dgm:t>
    </dgm:pt>
    <dgm:pt modelId="{87047111-3AE2-4F50-B009-EA156302A7F5}" type="parTrans" cxnId="{A4A1028D-DB79-451A-83F8-17A136B7AF5A}">
      <dgm:prSet/>
      <dgm:spPr/>
      <dgm:t>
        <a:bodyPr/>
        <a:lstStyle/>
        <a:p>
          <a:endParaRPr lang="en-US"/>
        </a:p>
      </dgm:t>
    </dgm:pt>
    <dgm:pt modelId="{DF90A534-5EB1-4B20-9670-B2E7AC455A3A}" type="sibTrans" cxnId="{A4A1028D-DB79-451A-83F8-17A136B7AF5A}">
      <dgm:prSet/>
      <dgm:spPr/>
      <dgm:t>
        <a:bodyPr/>
        <a:lstStyle/>
        <a:p>
          <a:endParaRPr lang="en-US"/>
        </a:p>
      </dgm:t>
    </dgm:pt>
    <dgm:pt modelId="{2578747A-E6CD-480C-A2F9-E962E94F8D95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4F0CE6BD-85F8-4952-B24E-55ECA2F66268}" type="parTrans" cxnId="{62756380-A382-4350-A35D-B571C3937ED3}">
      <dgm:prSet/>
      <dgm:spPr/>
      <dgm:t>
        <a:bodyPr/>
        <a:lstStyle/>
        <a:p>
          <a:endParaRPr lang="en-US"/>
        </a:p>
      </dgm:t>
    </dgm:pt>
    <dgm:pt modelId="{E1199A55-7D25-4D6E-B181-A2B7B1580EF0}" type="sibTrans" cxnId="{62756380-A382-4350-A35D-B571C3937ED3}">
      <dgm:prSet/>
      <dgm:spPr/>
      <dgm:t>
        <a:bodyPr/>
        <a:lstStyle/>
        <a:p>
          <a:endParaRPr lang="en-US"/>
        </a:p>
      </dgm:t>
    </dgm:pt>
    <dgm:pt modelId="{66213C9E-8228-465A-8988-BCD2422859CD}">
      <dgm:prSet/>
      <dgm:spPr/>
      <dgm:t>
        <a:bodyPr/>
        <a:lstStyle/>
        <a:p>
          <a:r>
            <a:rPr lang="en-US"/>
            <a:t>Understand user behavior and improve user experiences.</a:t>
          </a:r>
        </a:p>
      </dgm:t>
    </dgm:pt>
    <dgm:pt modelId="{CEAF1C66-58B7-42F5-A6EC-4D3AD5B8590D}" type="parTrans" cxnId="{41DDF80B-C8CF-4073-A0B4-34FB4F7CBEEC}">
      <dgm:prSet/>
      <dgm:spPr/>
      <dgm:t>
        <a:bodyPr/>
        <a:lstStyle/>
        <a:p>
          <a:endParaRPr lang="en-US"/>
        </a:p>
      </dgm:t>
    </dgm:pt>
    <dgm:pt modelId="{C2EE0DE8-80FB-4C93-982D-5834A056EC28}" type="sibTrans" cxnId="{41DDF80B-C8CF-4073-A0B4-34FB4F7CBEEC}">
      <dgm:prSet/>
      <dgm:spPr/>
      <dgm:t>
        <a:bodyPr/>
        <a:lstStyle/>
        <a:p>
          <a:endParaRPr lang="en-US"/>
        </a:p>
      </dgm:t>
    </dgm:pt>
    <dgm:pt modelId="{EE5B7520-1E23-4723-95AF-0FB0F3D1FAE5}" type="pres">
      <dgm:prSet presAssocID="{D1255BA2-855E-45C0-9E1A-7FE2E9488B93}" presName="Name0" presStyleCnt="0">
        <dgm:presLayoutVars>
          <dgm:dir/>
          <dgm:animLvl val="lvl"/>
          <dgm:resizeHandles val="exact"/>
        </dgm:presLayoutVars>
      </dgm:prSet>
      <dgm:spPr/>
    </dgm:pt>
    <dgm:pt modelId="{B3E93EA0-FD66-4AE3-BBA5-CBA3D7F6DD92}" type="pres">
      <dgm:prSet presAssocID="{180D288D-819E-411F-9338-0A5F36AD7C9D}" presName="composite" presStyleCnt="0"/>
      <dgm:spPr/>
    </dgm:pt>
    <dgm:pt modelId="{C9E54D19-24CE-4506-B720-F0AA56894F65}" type="pres">
      <dgm:prSet presAssocID="{180D288D-819E-411F-9338-0A5F36AD7C9D}" presName="parTx" presStyleLbl="alignNode1" presStyleIdx="0" presStyleCnt="3">
        <dgm:presLayoutVars>
          <dgm:chMax val="0"/>
          <dgm:chPref val="0"/>
        </dgm:presLayoutVars>
      </dgm:prSet>
      <dgm:spPr/>
    </dgm:pt>
    <dgm:pt modelId="{B78A4A23-7BB9-4A4C-BC62-2E7E777151CD}" type="pres">
      <dgm:prSet presAssocID="{180D288D-819E-411F-9338-0A5F36AD7C9D}" presName="desTx" presStyleLbl="alignAccFollowNode1" presStyleIdx="0" presStyleCnt="3">
        <dgm:presLayoutVars/>
      </dgm:prSet>
      <dgm:spPr/>
    </dgm:pt>
    <dgm:pt modelId="{D80503DE-C270-4FF2-8E0F-431DF05162AB}" type="pres">
      <dgm:prSet presAssocID="{661387B2-9E8D-4020-AF2E-7A3DCCF8F307}" presName="space" presStyleCnt="0"/>
      <dgm:spPr/>
    </dgm:pt>
    <dgm:pt modelId="{F3402E4D-2F19-4A3E-8F29-A989B0F143AE}" type="pres">
      <dgm:prSet presAssocID="{D029C55B-008A-4D04-9710-9CA7E67F6CAE}" presName="composite" presStyleCnt="0"/>
      <dgm:spPr/>
    </dgm:pt>
    <dgm:pt modelId="{D96D8409-EAA6-474B-98EF-94A6120F6FFA}" type="pres">
      <dgm:prSet presAssocID="{D029C55B-008A-4D04-9710-9CA7E67F6CAE}" presName="parTx" presStyleLbl="alignNode1" presStyleIdx="1" presStyleCnt="3">
        <dgm:presLayoutVars>
          <dgm:chMax val="0"/>
          <dgm:chPref val="0"/>
        </dgm:presLayoutVars>
      </dgm:prSet>
      <dgm:spPr/>
    </dgm:pt>
    <dgm:pt modelId="{292C9219-8565-4834-B20F-3670071CCEFB}" type="pres">
      <dgm:prSet presAssocID="{D029C55B-008A-4D04-9710-9CA7E67F6CAE}" presName="desTx" presStyleLbl="alignAccFollowNode1" presStyleIdx="1" presStyleCnt="3">
        <dgm:presLayoutVars/>
      </dgm:prSet>
      <dgm:spPr/>
    </dgm:pt>
    <dgm:pt modelId="{A4474AE5-33E4-4086-ACDA-ED4176E5C288}" type="pres">
      <dgm:prSet presAssocID="{E9E051B9-A9D0-4E30-93AE-FA376975438A}" presName="space" presStyleCnt="0"/>
      <dgm:spPr/>
    </dgm:pt>
    <dgm:pt modelId="{47D2CF7B-DCE1-49A2-87B4-EF33F7AB946A}" type="pres">
      <dgm:prSet presAssocID="{2578747A-E6CD-480C-A2F9-E962E94F8D95}" presName="composite" presStyleCnt="0"/>
      <dgm:spPr/>
    </dgm:pt>
    <dgm:pt modelId="{A59C326B-DD25-4285-9372-D3824CF7D12D}" type="pres">
      <dgm:prSet presAssocID="{2578747A-E6CD-480C-A2F9-E962E94F8D95}" presName="parTx" presStyleLbl="alignNode1" presStyleIdx="2" presStyleCnt="3">
        <dgm:presLayoutVars>
          <dgm:chMax val="0"/>
          <dgm:chPref val="0"/>
        </dgm:presLayoutVars>
      </dgm:prSet>
      <dgm:spPr/>
    </dgm:pt>
    <dgm:pt modelId="{DB58A56F-08B2-4AC0-AD78-9CB0279B638A}" type="pres">
      <dgm:prSet presAssocID="{2578747A-E6CD-480C-A2F9-E962E94F8D95}" presName="desTx" presStyleLbl="alignAccFollowNode1" presStyleIdx="2" presStyleCnt="3">
        <dgm:presLayoutVars/>
      </dgm:prSet>
      <dgm:spPr/>
    </dgm:pt>
  </dgm:ptLst>
  <dgm:cxnLst>
    <dgm:cxn modelId="{EE870504-736E-4B24-A1C9-B0E2F45FF100}" type="presOf" srcId="{2578747A-E6CD-480C-A2F9-E962E94F8D95}" destId="{A59C326B-DD25-4285-9372-D3824CF7D12D}" srcOrd="0" destOrd="0" presId="urn:microsoft.com/office/officeart/2016/7/layout/HorizontalActionList"/>
    <dgm:cxn modelId="{41DDF80B-C8CF-4073-A0B4-34FB4F7CBEEC}" srcId="{2578747A-E6CD-480C-A2F9-E962E94F8D95}" destId="{66213C9E-8228-465A-8988-BCD2422859CD}" srcOrd="0" destOrd="0" parTransId="{CEAF1C66-58B7-42F5-A6EC-4D3AD5B8590D}" sibTransId="{C2EE0DE8-80FB-4C93-982D-5834A056EC28}"/>
    <dgm:cxn modelId="{9438E35F-D9F4-4BE4-BCDB-94EFCE731B93}" type="presOf" srcId="{66213C9E-8228-465A-8988-BCD2422859CD}" destId="{DB58A56F-08B2-4AC0-AD78-9CB0279B638A}" srcOrd="0" destOrd="0" presId="urn:microsoft.com/office/officeart/2016/7/layout/HorizontalActionList"/>
    <dgm:cxn modelId="{5BD0F04D-CC65-401D-BF02-242976D30CAA}" type="presOf" srcId="{D029C55B-008A-4D04-9710-9CA7E67F6CAE}" destId="{D96D8409-EAA6-474B-98EF-94A6120F6FFA}" srcOrd="0" destOrd="0" presId="urn:microsoft.com/office/officeart/2016/7/layout/HorizontalActionList"/>
    <dgm:cxn modelId="{ED1CC96E-5160-4131-9767-BF116ADDF38B}" srcId="{D1255BA2-855E-45C0-9E1A-7FE2E9488B93}" destId="{D029C55B-008A-4D04-9710-9CA7E67F6CAE}" srcOrd="1" destOrd="0" parTransId="{FBF53F3B-E1DF-4DB7-BE89-71D87927480A}" sibTransId="{E9E051B9-A9D0-4E30-93AE-FA376975438A}"/>
    <dgm:cxn modelId="{04B49759-C922-48B6-9CC6-27F5BEBB2A7E}" srcId="{180D288D-819E-411F-9338-0A5F36AD7C9D}" destId="{6BA194F1-7D4D-4D47-9695-C64DE0C9E1FE}" srcOrd="0" destOrd="0" parTransId="{526D0966-9E7E-4E1C-9132-F420FFFE7D31}" sibTransId="{36B93A4F-4BC9-43BD-B4F1-326FE6159427}"/>
    <dgm:cxn modelId="{99314080-A0A1-4625-AE8B-EFEEA8494C99}" type="presOf" srcId="{180D288D-819E-411F-9338-0A5F36AD7C9D}" destId="{C9E54D19-24CE-4506-B720-F0AA56894F65}" srcOrd="0" destOrd="0" presId="urn:microsoft.com/office/officeart/2016/7/layout/HorizontalActionList"/>
    <dgm:cxn modelId="{62756380-A382-4350-A35D-B571C3937ED3}" srcId="{D1255BA2-855E-45C0-9E1A-7FE2E9488B93}" destId="{2578747A-E6CD-480C-A2F9-E962E94F8D95}" srcOrd="2" destOrd="0" parTransId="{4F0CE6BD-85F8-4952-B24E-55ECA2F66268}" sibTransId="{E1199A55-7D25-4D6E-B181-A2B7B1580EF0}"/>
    <dgm:cxn modelId="{A4A1028D-DB79-451A-83F8-17A136B7AF5A}" srcId="{D029C55B-008A-4D04-9710-9CA7E67F6CAE}" destId="{C14C9E0D-5F87-497E-83D6-584B1DB811A4}" srcOrd="0" destOrd="0" parTransId="{87047111-3AE2-4F50-B009-EA156302A7F5}" sibTransId="{DF90A534-5EB1-4B20-9670-B2E7AC455A3A}"/>
    <dgm:cxn modelId="{1F46B298-0B51-4FAF-86E0-0E4ADD4707F8}" type="presOf" srcId="{6BA194F1-7D4D-4D47-9695-C64DE0C9E1FE}" destId="{B78A4A23-7BB9-4A4C-BC62-2E7E777151CD}" srcOrd="0" destOrd="0" presId="urn:microsoft.com/office/officeart/2016/7/layout/HorizontalActionList"/>
    <dgm:cxn modelId="{C3367BD0-7CDF-40EA-B679-CC33B32ED820}" srcId="{D1255BA2-855E-45C0-9E1A-7FE2E9488B93}" destId="{180D288D-819E-411F-9338-0A5F36AD7C9D}" srcOrd="0" destOrd="0" parTransId="{95BEE9BF-38E3-4283-99A3-690E0C966FE3}" sibTransId="{661387B2-9E8D-4020-AF2E-7A3DCCF8F307}"/>
    <dgm:cxn modelId="{390A41F6-CA8C-46ED-80C9-E90146218213}" type="presOf" srcId="{C14C9E0D-5F87-497E-83D6-584B1DB811A4}" destId="{292C9219-8565-4834-B20F-3670071CCEFB}" srcOrd="0" destOrd="0" presId="urn:microsoft.com/office/officeart/2016/7/layout/HorizontalActionList"/>
    <dgm:cxn modelId="{0940A8FD-E757-4730-8A1E-63DCEE09473A}" type="presOf" srcId="{D1255BA2-855E-45C0-9E1A-7FE2E9488B93}" destId="{EE5B7520-1E23-4723-95AF-0FB0F3D1FAE5}" srcOrd="0" destOrd="0" presId="urn:microsoft.com/office/officeart/2016/7/layout/HorizontalActionList"/>
    <dgm:cxn modelId="{BEF46EB7-5073-45C2-B9AF-20C25C29C3DC}" type="presParOf" srcId="{EE5B7520-1E23-4723-95AF-0FB0F3D1FAE5}" destId="{B3E93EA0-FD66-4AE3-BBA5-CBA3D7F6DD92}" srcOrd="0" destOrd="0" presId="urn:microsoft.com/office/officeart/2016/7/layout/HorizontalActionList"/>
    <dgm:cxn modelId="{D01A0219-6A87-4F30-AC02-E9B19C558484}" type="presParOf" srcId="{B3E93EA0-FD66-4AE3-BBA5-CBA3D7F6DD92}" destId="{C9E54D19-24CE-4506-B720-F0AA56894F65}" srcOrd="0" destOrd="0" presId="urn:microsoft.com/office/officeart/2016/7/layout/HorizontalActionList"/>
    <dgm:cxn modelId="{3E4646D2-0944-4520-B7AA-14B163F8A93C}" type="presParOf" srcId="{B3E93EA0-FD66-4AE3-BBA5-CBA3D7F6DD92}" destId="{B78A4A23-7BB9-4A4C-BC62-2E7E777151CD}" srcOrd="1" destOrd="0" presId="urn:microsoft.com/office/officeart/2016/7/layout/HorizontalActionList"/>
    <dgm:cxn modelId="{73C48E76-8CAB-4D54-88E3-9E3F320F4C33}" type="presParOf" srcId="{EE5B7520-1E23-4723-95AF-0FB0F3D1FAE5}" destId="{D80503DE-C270-4FF2-8E0F-431DF05162AB}" srcOrd="1" destOrd="0" presId="urn:microsoft.com/office/officeart/2016/7/layout/HorizontalActionList"/>
    <dgm:cxn modelId="{5BD9BF34-FA41-46EE-912D-2A5AF4803E84}" type="presParOf" srcId="{EE5B7520-1E23-4723-95AF-0FB0F3D1FAE5}" destId="{F3402E4D-2F19-4A3E-8F29-A989B0F143AE}" srcOrd="2" destOrd="0" presId="urn:microsoft.com/office/officeart/2016/7/layout/HorizontalActionList"/>
    <dgm:cxn modelId="{896B566F-F1E1-428A-88FA-1E2E609D38EB}" type="presParOf" srcId="{F3402E4D-2F19-4A3E-8F29-A989B0F143AE}" destId="{D96D8409-EAA6-474B-98EF-94A6120F6FFA}" srcOrd="0" destOrd="0" presId="urn:microsoft.com/office/officeart/2016/7/layout/HorizontalActionList"/>
    <dgm:cxn modelId="{CA7BEBE7-14B4-4BED-B890-945A68B3F8EF}" type="presParOf" srcId="{F3402E4D-2F19-4A3E-8F29-A989B0F143AE}" destId="{292C9219-8565-4834-B20F-3670071CCEFB}" srcOrd="1" destOrd="0" presId="urn:microsoft.com/office/officeart/2016/7/layout/HorizontalActionList"/>
    <dgm:cxn modelId="{0EE956B9-3D54-4EF9-855F-1529B5F1FB75}" type="presParOf" srcId="{EE5B7520-1E23-4723-95AF-0FB0F3D1FAE5}" destId="{A4474AE5-33E4-4086-ACDA-ED4176E5C288}" srcOrd="3" destOrd="0" presId="urn:microsoft.com/office/officeart/2016/7/layout/HorizontalActionList"/>
    <dgm:cxn modelId="{D751FFF8-A8D7-4EFD-B82D-1C6CB5FD9015}" type="presParOf" srcId="{EE5B7520-1E23-4723-95AF-0FB0F3D1FAE5}" destId="{47D2CF7B-DCE1-49A2-87B4-EF33F7AB946A}" srcOrd="4" destOrd="0" presId="urn:microsoft.com/office/officeart/2016/7/layout/HorizontalActionList"/>
    <dgm:cxn modelId="{73CCA40C-E26D-452A-A65C-D5467006D0C0}" type="presParOf" srcId="{47D2CF7B-DCE1-49A2-87B4-EF33F7AB946A}" destId="{A59C326B-DD25-4285-9372-D3824CF7D12D}" srcOrd="0" destOrd="0" presId="urn:microsoft.com/office/officeart/2016/7/layout/HorizontalActionList"/>
    <dgm:cxn modelId="{25FA24FD-BC30-40A6-A19D-51ABF1B7BBCC}" type="presParOf" srcId="{47D2CF7B-DCE1-49A2-87B4-EF33F7AB946A}" destId="{DB58A56F-08B2-4AC0-AD78-9CB0279B638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A8264-0564-4D05-B321-091C00918D4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704F0B-B072-45B8-80C3-533A7CD3E000}">
      <dgm:prSet/>
      <dgm:spPr/>
      <dgm:t>
        <a:bodyPr/>
        <a:lstStyle/>
        <a:p>
          <a:r>
            <a:rPr lang="en-US"/>
            <a:t>Subscriber (only need 1 for the Instution)</a:t>
          </a:r>
        </a:p>
      </dgm:t>
    </dgm:pt>
    <dgm:pt modelId="{1B2E719B-1846-43BB-8C6D-4AD0FC8028B3}" type="parTrans" cxnId="{66C41235-708D-4C85-A770-E82B197FABF2}">
      <dgm:prSet/>
      <dgm:spPr/>
      <dgm:t>
        <a:bodyPr/>
        <a:lstStyle/>
        <a:p>
          <a:endParaRPr lang="en-US"/>
        </a:p>
      </dgm:t>
    </dgm:pt>
    <dgm:pt modelId="{4D772B23-C93A-4B95-B397-ECD63240CB87}" type="sibTrans" cxnId="{66C41235-708D-4C85-A770-E82B197FABF2}">
      <dgm:prSet/>
      <dgm:spPr/>
      <dgm:t>
        <a:bodyPr/>
        <a:lstStyle/>
        <a:p>
          <a:endParaRPr lang="en-US"/>
        </a:p>
      </dgm:t>
    </dgm:pt>
    <dgm:pt modelId="{397E8EF3-AB65-4863-AF12-50DCE0434E33}">
      <dgm:prSet/>
      <dgm:spPr/>
      <dgm:t>
        <a:bodyPr/>
        <a:lstStyle/>
        <a:p>
          <a:r>
            <a:rPr lang="en-US"/>
            <a:t>Vendor Profile</a:t>
          </a:r>
        </a:p>
      </dgm:t>
    </dgm:pt>
    <dgm:pt modelId="{5D2DEC62-B245-40F4-A7C1-45E1AF2E8BE7}" type="parTrans" cxnId="{B8F86434-3521-4A94-83B9-4530263D4FF2}">
      <dgm:prSet/>
      <dgm:spPr/>
      <dgm:t>
        <a:bodyPr/>
        <a:lstStyle/>
        <a:p>
          <a:endParaRPr lang="en-US"/>
        </a:p>
      </dgm:t>
    </dgm:pt>
    <dgm:pt modelId="{A76F4D84-776C-46AD-A2E9-841608816253}" type="sibTrans" cxnId="{B8F86434-3521-4A94-83B9-4530263D4FF2}">
      <dgm:prSet/>
      <dgm:spPr/>
      <dgm:t>
        <a:bodyPr/>
        <a:lstStyle/>
        <a:p>
          <a:endParaRPr lang="en-US"/>
        </a:p>
      </dgm:t>
    </dgm:pt>
    <dgm:pt modelId="{D8D73108-7FD2-4FED-A91C-6C3F54695B94}">
      <dgm:prSet/>
      <dgm:spPr/>
      <dgm:t>
        <a:bodyPr/>
        <a:lstStyle/>
        <a:p>
          <a:r>
            <a:rPr lang="en-US"/>
            <a:t>SUSHI Harvest and/or manual import COUNTER Report</a:t>
          </a:r>
        </a:p>
      </dgm:t>
    </dgm:pt>
    <dgm:pt modelId="{1EC04BD7-D973-43C8-B128-A412DB6763D8}" type="parTrans" cxnId="{ED1C13D8-EEC2-4839-9BE6-84DF96DCC409}">
      <dgm:prSet/>
      <dgm:spPr/>
      <dgm:t>
        <a:bodyPr/>
        <a:lstStyle/>
        <a:p>
          <a:endParaRPr lang="en-US"/>
        </a:p>
      </dgm:t>
    </dgm:pt>
    <dgm:pt modelId="{AAD04F55-A7BF-458C-914B-A07B5C6AD6AD}" type="sibTrans" cxnId="{ED1C13D8-EEC2-4839-9BE6-84DF96DCC409}">
      <dgm:prSet/>
      <dgm:spPr/>
      <dgm:t>
        <a:bodyPr/>
        <a:lstStyle/>
        <a:p>
          <a:endParaRPr lang="en-US"/>
        </a:p>
      </dgm:t>
    </dgm:pt>
    <dgm:pt modelId="{D4D795E9-E010-460C-B336-6B535E3EB6F9}">
      <dgm:prSet/>
      <dgm:spPr/>
      <dgm:t>
        <a:bodyPr/>
        <a:lstStyle/>
        <a:p>
          <a:r>
            <a:rPr lang="en-US"/>
            <a:t>Pull reports from Analytics </a:t>
          </a:r>
        </a:p>
      </dgm:t>
    </dgm:pt>
    <dgm:pt modelId="{4759E2CE-4C53-4549-8DE9-537457B96A1A}" type="parTrans" cxnId="{2DDA8E5F-FE21-4EE9-B4A1-C3428EBC94AB}">
      <dgm:prSet/>
      <dgm:spPr/>
      <dgm:t>
        <a:bodyPr/>
        <a:lstStyle/>
        <a:p>
          <a:endParaRPr lang="en-US"/>
        </a:p>
      </dgm:t>
    </dgm:pt>
    <dgm:pt modelId="{554596EB-8563-4EA5-87C1-E57CFAE2D97A}" type="sibTrans" cxnId="{2DDA8E5F-FE21-4EE9-B4A1-C3428EBC94AB}">
      <dgm:prSet/>
      <dgm:spPr/>
      <dgm:t>
        <a:bodyPr/>
        <a:lstStyle/>
        <a:p>
          <a:endParaRPr lang="en-US"/>
        </a:p>
      </dgm:t>
    </dgm:pt>
    <dgm:pt modelId="{63C29999-1E1D-4397-BBF1-7B25407FB6E3}" type="pres">
      <dgm:prSet presAssocID="{B45A8264-0564-4D05-B321-091C00918D49}" presName="root" presStyleCnt="0">
        <dgm:presLayoutVars>
          <dgm:dir/>
          <dgm:resizeHandles val="exact"/>
        </dgm:presLayoutVars>
      </dgm:prSet>
      <dgm:spPr/>
    </dgm:pt>
    <dgm:pt modelId="{98EDD438-40F6-4DEC-82D7-C59A1EB3996E}" type="pres">
      <dgm:prSet presAssocID="{3A704F0B-B072-45B8-80C3-533A7CD3E000}" presName="compNode" presStyleCnt="0"/>
      <dgm:spPr/>
    </dgm:pt>
    <dgm:pt modelId="{1CA18DD3-F4CC-4FD7-93B0-FC4B784D9529}" type="pres">
      <dgm:prSet presAssocID="{3A704F0B-B072-45B8-80C3-533A7CD3E0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37A0792-7FAC-4CF2-A05B-8A18DE8D3AF4}" type="pres">
      <dgm:prSet presAssocID="{3A704F0B-B072-45B8-80C3-533A7CD3E000}" presName="spaceRect" presStyleCnt="0"/>
      <dgm:spPr/>
    </dgm:pt>
    <dgm:pt modelId="{60B0EB5C-26D2-46C2-BA29-1D2C23EC35E0}" type="pres">
      <dgm:prSet presAssocID="{3A704F0B-B072-45B8-80C3-533A7CD3E000}" presName="textRect" presStyleLbl="revTx" presStyleIdx="0" presStyleCnt="4">
        <dgm:presLayoutVars>
          <dgm:chMax val="1"/>
          <dgm:chPref val="1"/>
        </dgm:presLayoutVars>
      </dgm:prSet>
      <dgm:spPr/>
    </dgm:pt>
    <dgm:pt modelId="{AAA3BC0C-5536-4A52-9829-ADF9D3A0F0FE}" type="pres">
      <dgm:prSet presAssocID="{4D772B23-C93A-4B95-B397-ECD63240CB87}" presName="sibTrans" presStyleCnt="0"/>
      <dgm:spPr/>
    </dgm:pt>
    <dgm:pt modelId="{5072A7E2-A41A-49C0-9988-434D5070B7DB}" type="pres">
      <dgm:prSet presAssocID="{397E8EF3-AB65-4863-AF12-50DCE0434E33}" presName="compNode" presStyleCnt="0"/>
      <dgm:spPr/>
    </dgm:pt>
    <dgm:pt modelId="{8E5792B5-9A2A-426E-AB04-E75F30756B0B}" type="pres">
      <dgm:prSet presAssocID="{397E8EF3-AB65-4863-AF12-50DCE0434E3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3E62BF00-7B3A-423C-BBC2-1B62115B7871}" type="pres">
      <dgm:prSet presAssocID="{397E8EF3-AB65-4863-AF12-50DCE0434E33}" presName="spaceRect" presStyleCnt="0"/>
      <dgm:spPr/>
    </dgm:pt>
    <dgm:pt modelId="{DD45603F-5604-428B-8182-08CBF59F2917}" type="pres">
      <dgm:prSet presAssocID="{397E8EF3-AB65-4863-AF12-50DCE0434E33}" presName="textRect" presStyleLbl="revTx" presStyleIdx="1" presStyleCnt="4">
        <dgm:presLayoutVars>
          <dgm:chMax val="1"/>
          <dgm:chPref val="1"/>
        </dgm:presLayoutVars>
      </dgm:prSet>
      <dgm:spPr/>
    </dgm:pt>
    <dgm:pt modelId="{F139E501-3AB5-4836-8EF9-4F83F8A28208}" type="pres">
      <dgm:prSet presAssocID="{A76F4D84-776C-46AD-A2E9-841608816253}" presName="sibTrans" presStyleCnt="0"/>
      <dgm:spPr/>
    </dgm:pt>
    <dgm:pt modelId="{520457C8-67A9-4011-9AC9-89E1234D88E0}" type="pres">
      <dgm:prSet presAssocID="{D8D73108-7FD2-4FED-A91C-6C3F54695B94}" presName="compNode" presStyleCnt="0"/>
      <dgm:spPr/>
    </dgm:pt>
    <dgm:pt modelId="{4BC045A6-790B-47F9-AFB9-4971A0B2CC8E}" type="pres">
      <dgm:prSet presAssocID="{D8D73108-7FD2-4FED-A91C-6C3F54695B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hi"/>
        </a:ext>
      </dgm:extLst>
    </dgm:pt>
    <dgm:pt modelId="{044BBBE6-A0D4-42FC-8DB8-018D9A46F4DD}" type="pres">
      <dgm:prSet presAssocID="{D8D73108-7FD2-4FED-A91C-6C3F54695B94}" presName="spaceRect" presStyleCnt="0"/>
      <dgm:spPr/>
    </dgm:pt>
    <dgm:pt modelId="{6527DF55-9509-4B59-902C-7C18688E1A3C}" type="pres">
      <dgm:prSet presAssocID="{D8D73108-7FD2-4FED-A91C-6C3F54695B94}" presName="textRect" presStyleLbl="revTx" presStyleIdx="2" presStyleCnt="4">
        <dgm:presLayoutVars>
          <dgm:chMax val="1"/>
          <dgm:chPref val="1"/>
        </dgm:presLayoutVars>
      </dgm:prSet>
      <dgm:spPr/>
    </dgm:pt>
    <dgm:pt modelId="{7A5FC330-9BAC-4AB1-A1B5-C83987001F65}" type="pres">
      <dgm:prSet presAssocID="{AAD04F55-A7BF-458C-914B-A07B5C6AD6AD}" presName="sibTrans" presStyleCnt="0"/>
      <dgm:spPr/>
    </dgm:pt>
    <dgm:pt modelId="{80ABBBEA-0641-473B-A6C3-C8A5034E4C43}" type="pres">
      <dgm:prSet presAssocID="{D4D795E9-E010-460C-B336-6B535E3EB6F9}" presName="compNode" presStyleCnt="0"/>
      <dgm:spPr/>
    </dgm:pt>
    <dgm:pt modelId="{101EC1F2-EC41-4532-9F8F-BB6F69E6E335}" type="pres">
      <dgm:prSet presAssocID="{D4D795E9-E010-460C-B336-6B535E3EB6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C78ED05-E135-47DE-9294-F1C69D963AE0}" type="pres">
      <dgm:prSet presAssocID="{D4D795E9-E010-460C-B336-6B535E3EB6F9}" presName="spaceRect" presStyleCnt="0"/>
      <dgm:spPr/>
    </dgm:pt>
    <dgm:pt modelId="{45A050F9-C355-4CCB-8D26-189CAF37CE59}" type="pres">
      <dgm:prSet presAssocID="{D4D795E9-E010-460C-B336-6B535E3EB6F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9D2823-0F74-4E94-A1C2-A5E2593DDBD7}" type="presOf" srcId="{D4D795E9-E010-460C-B336-6B535E3EB6F9}" destId="{45A050F9-C355-4CCB-8D26-189CAF37CE59}" srcOrd="0" destOrd="0" presId="urn:microsoft.com/office/officeart/2018/2/layout/IconLabelList"/>
    <dgm:cxn modelId="{B8F86434-3521-4A94-83B9-4530263D4FF2}" srcId="{B45A8264-0564-4D05-B321-091C00918D49}" destId="{397E8EF3-AB65-4863-AF12-50DCE0434E33}" srcOrd="1" destOrd="0" parTransId="{5D2DEC62-B245-40F4-A7C1-45E1AF2E8BE7}" sibTransId="{A76F4D84-776C-46AD-A2E9-841608816253}"/>
    <dgm:cxn modelId="{66C41235-708D-4C85-A770-E82B197FABF2}" srcId="{B45A8264-0564-4D05-B321-091C00918D49}" destId="{3A704F0B-B072-45B8-80C3-533A7CD3E000}" srcOrd="0" destOrd="0" parTransId="{1B2E719B-1846-43BB-8C6D-4AD0FC8028B3}" sibTransId="{4D772B23-C93A-4B95-B397-ECD63240CB87}"/>
    <dgm:cxn modelId="{2DDA8E5F-FE21-4EE9-B4A1-C3428EBC94AB}" srcId="{B45A8264-0564-4D05-B321-091C00918D49}" destId="{D4D795E9-E010-460C-B336-6B535E3EB6F9}" srcOrd="3" destOrd="0" parTransId="{4759E2CE-4C53-4549-8DE9-537457B96A1A}" sibTransId="{554596EB-8563-4EA5-87C1-E57CFAE2D97A}"/>
    <dgm:cxn modelId="{5FFC3584-59AC-48CE-BD1C-518D2DCB0743}" type="presOf" srcId="{397E8EF3-AB65-4863-AF12-50DCE0434E33}" destId="{DD45603F-5604-428B-8182-08CBF59F2917}" srcOrd="0" destOrd="0" presId="urn:microsoft.com/office/officeart/2018/2/layout/IconLabelList"/>
    <dgm:cxn modelId="{D961EE87-8915-4702-AD49-F99C044E7B94}" type="presOf" srcId="{D8D73108-7FD2-4FED-A91C-6C3F54695B94}" destId="{6527DF55-9509-4B59-902C-7C18688E1A3C}" srcOrd="0" destOrd="0" presId="urn:microsoft.com/office/officeart/2018/2/layout/IconLabelList"/>
    <dgm:cxn modelId="{67B61FB2-F2CE-4E4B-BD18-B4219010A0EB}" type="presOf" srcId="{B45A8264-0564-4D05-B321-091C00918D49}" destId="{63C29999-1E1D-4397-BBF1-7B25407FB6E3}" srcOrd="0" destOrd="0" presId="urn:microsoft.com/office/officeart/2018/2/layout/IconLabelList"/>
    <dgm:cxn modelId="{4D9C2CC3-EFD7-4174-BBD3-5E0ABB9C76E5}" type="presOf" srcId="{3A704F0B-B072-45B8-80C3-533A7CD3E000}" destId="{60B0EB5C-26D2-46C2-BA29-1D2C23EC35E0}" srcOrd="0" destOrd="0" presId="urn:microsoft.com/office/officeart/2018/2/layout/IconLabelList"/>
    <dgm:cxn modelId="{ED1C13D8-EEC2-4839-9BE6-84DF96DCC409}" srcId="{B45A8264-0564-4D05-B321-091C00918D49}" destId="{D8D73108-7FD2-4FED-A91C-6C3F54695B94}" srcOrd="2" destOrd="0" parTransId="{1EC04BD7-D973-43C8-B128-A412DB6763D8}" sibTransId="{AAD04F55-A7BF-458C-914B-A07B5C6AD6AD}"/>
    <dgm:cxn modelId="{1DF79DE4-82B4-4949-A2A7-B500511F3B55}" type="presParOf" srcId="{63C29999-1E1D-4397-BBF1-7B25407FB6E3}" destId="{98EDD438-40F6-4DEC-82D7-C59A1EB3996E}" srcOrd="0" destOrd="0" presId="urn:microsoft.com/office/officeart/2018/2/layout/IconLabelList"/>
    <dgm:cxn modelId="{87EC7649-B81C-45C9-8568-8A36554C175E}" type="presParOf" srcId="{98EDD438-40F6-4DEC-82D7-C59A1EB3996E}" destId="{1CA18DD3-F4CC-4FD7-93B0-FC4B784D9529}" srcOrd="0" destOrd="0" presId="urn:microsoft.com/office/officeart/2018/2/layout/IconLabelList"/>
    <dgm:cxn modelId="{C819D1C6-0CC8-441B-8C5D-2E910913C021}" type="presParOf" srcId="{98EDD438-40F6-4DEC-82D7-C59A1EB3996E}" destId="{F37A0792-7FAC-4CF2-A05B-8A18DE8D3AF4}" srcOrd="1" destOrd="0" presId="urn:microsoft.com/office/officeart/2018/2/layout/IconLabelList"/>
    <dgm:cxn modelId="{6A82460A-7D9F-4802-B0E1-00CD5F9B7A11}" type="presParOf" srcId="{98EDD438-40F6-4DEC-82D7-C59A1EB3996E}" destId="{60B0EB5C-26D2-46C2-BA29-1D2C23EC35E0}" srcOrd="2" destOrd="0" presId="urn:microsoft.com/office/officeart/2018/2/layout/IconLabelList"/>
    <dgm:cxn modelId="{B8274651-6750-4F86-806D-EAEF16807761}" type="presParOf" srcId="{63C29999-1E1D-4397-BBF1-7B25407FB6E3}" destId="{AAA3BC0C-5536-4A52-9829-ADF9D3A0F0FE}" srcOrd="1" destOrd="0" presId="urn:microsoft.com/office/officeart/2018/2/layout/IconLabelList"/>
    <dgm:cxn modelId="{9703C4CB-4FE1-4FD4-BDDA-94F6897FACA7}" type="presParOf" srcId="{63C29999-1E1D-4397-BBF1-7B25407FB6E3}" destId="{5072A7E2-A41A-49C0-9988-434D5070B7DB}" srcOrd="2" destOrd="0" presId="urn:microsoft.com/office/officeart/2018/2/layout/IconLabelList"/>
    <dgm:cxn modelId="{7EC6EFD9-8542-4915-BD52-068A5921E8DA}" type="presParOf" srcId="{5072A7E2-A41A-49C0-9988-434D5070B7DB}" destId="{8E5792B5-9A2A-426E-AB04-E75F30756B0B}" srcOrd="0" destOrd="0" presId="urn:microsoft.com/office/officeart/2018/2/layout/IconLabelList"/>
    <dgm:cxn modelId="{EF623299-028C-4C3A-93CA-3A10201E3F07}" type="presParOf" srcId="{5072A7E2-A41A-49C0-9988-434D5070B7DB}" destId="{3E62BF00-7B3A-423C-BBC2-1B62115B7871}" srcOrd="1" destOrd="0" presId="urn:microsoft.com/office/officeart/2018/2/layout/IconLabelList"/>
    <dgm:cxn modelId="{5512EB86-37F0-4CFF-8F35-6AA23A864D28}" type="presParOf" srcId="{5072A7E2-A41A-49C0-9988-434D5070B7DB}" destId="{DD45603F-5604-428B-8182-08CBF59F2917}" srcOrd="2" destOrd="0" presId="urn:microsoft.com/office/officeart/2018/2/layout/IconLabelList"/>
    <dgm:cxn modelId="{BFCAF876-26C0-450E-9FED-0357C1231115}" type="presParOf" srcId="{63C29999-1E1D-4397-BBF1-7B25407FB6E3}" destId="{F139E501-3AB5-4836-8EF9-4F83F8A28208}" srcOrd="3" destOrd="0" presId="urn:microsoft.com/office/officeart/2018/2/layout/IconLabelList"/>
    <dgm:cxn modelId="{FE8415EA-E5B0-4696-A689-FBE4000D9678}" type="presParOf" srcId="{63C29999-1E1D-4397-BBF1-7B25407FB6E3}" destId="{520457C8-67A9-4011-9AC9-89E1234D88E0}" srcOrd="4" destOrd="0" presId="urn:microsoft.com/office/officeart/2018/2/layout/IconLabelList"/>
    <dgm:cxn modelId="{39C8EDC2-C6D0-4D34-9B72-EDF2BEE8048F}" type="presParOf" srcId="{520457C8-67A9-4011-9AC9-89E1234D88E0}" destId="{4BC045A6-790B-47F9-AFB9-4971A0B2CC8E}" srcOrd="0" destOrd="0" presId="urn:microsoft.com/office/officeart/2018/2/layout/IconLabelList"/>
    <dgm:cxn modelId="{E019AE09-9842-40BF-97A9-10A79F6AADC5}" type="presParOf" srcId="{520457C8-67A9-4011-9AC9-89E1234D88E0}" destId="{044BBBE6-A0D4-42FC-8DB8-018D9A46F4DD}" srcOrd="1" destOrd="0" presId="urn:microsoft.com/office/officeart/2018/2/layout/IconLabelList"/>
    <dgm:cxn modelId="{160E73EB-0FE3-4534-A986-A3AA651AB46C}" type="presParOf" srcId="{520457C8-67A9-4011-9AC9-89E1234D88E0}" destId="{6527DF55-9509-4B59-902C-7C18688E1A3C}" srcOrd="2" destOrd="0" presId="urn:microsoft.com/office/officeart/2018/2/layout/IconLabelList"/>
    <dgm:cxn modelId="{56672243-0122-42AF-9326-8DD32C992B26}" type="presParOf" srcId="{63C29999-1E1D-4397-BBF1-7B25407FB6E3}" destId="{7A5FC330-9BAC-4AB1-A1B5-C83987001F65}" srcOrd="5" destOrd="0" presId="urn:microsoft.com/office/officeart/2018/2/layout/IconLabelList"/>
    <dgm:cxn modelId="{AB8DCBE5-28F5-48D2-8660-12B3CFB22441}" type="presParOf" srcId="{63C29999-1E1D-4397-BBF1-7B25407FB6E3}" destId="{80ABBBEA-0641-473B-A6C3-C8A5034E4C43}" srcOrd="6" destOrd="0" presId="urn:microsoft.com/office/officeart/2018/2/layout/IconLabelList"/>
    <dgm:cxn modelId="{AE0472B7-D1B9-4796-8809-4652C68AB9A9}" type="presParOf" srcId="{80ABBBEA-0641-473B-A6C3-C8A5034E4C43}" destId="{101EC1F2-EC41-4532-9F8F-BB6F69E6E335}" srcOrd="0" destOrd="0" presId="urn:microsoft.com/office/officeart/2018/2/layout/IconLabelList"/>
    <dgm:cxn modelId="{6F5C60E4-9381-4561-A9BC-5D90AE258D41}" type="presParOf" srcId="{80ABBBEA-0641-473B-A6C3-C8A5034E4C43}" destId="{FC78ED05-E135-47DE-9294-F1C69D963AE0}" srcOrd="1" destOrd="0" presId="urn:microsoft.com/office/officeart/2018/2/layout/IconLabelList"/>
    <dgm:cxn modelId="{F7941890-AC64-4979-9822-4BCD97A9851E}" type="presParOf" srcId="{80ABBBEA-0641-473B-A6C3-C8A5034E4C43}" destId="{45A050F9-C355-4CCB-8D26-189CAF37CE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54D19-24CE-4506-B720-F0AA56894F65}">
      <dsp:nvSpPr>
        <dsp:cNvPr id="0" name=""/>
        <dsp:cNvSpPr/>
      </dsp:nvSpPr>
      <dsp:spPr>
        <a:xfrm>
          <a:off x="7425" y="76774"/>
          <a:ext cx="2788557" cy="8365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8" tIns="220358" rIns="220358" bIns="22035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Decide</a:t>
          </a:r>
        </a:p>
      </dsp:txBody>
      <dsp:txXfrm>
        <a:off x="7425" y="76774"/>
        <a:ext cx="2788557" cy="836567"/>
      </dsp:txXfrm>
    </dsp:sp>
    <dsp:sp modelId="{B78A4A23-7BB9-4A4C-BC62-2E7E777151CD}">
      <dsp:nvSpPr>
        <dsp:cNvPr id="0" name=""/>
        <dsp:cNvSpPr/>
      </dsp:nvSpPr>
      <dsp:spPr>
        <a:xfrm>
          <a:off x="7425" y="913341"/>
          <a:ext cx="2788557" cy="289132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47" tIns="275447" rIns="275447" bIns="275447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 make renewal decisions or new purchasing decisions based on data about usage and access denials </a:t>
          </a:r>
        </a:p>
      </dsp:txBody>
      <dsp:txXfrm>
        <a:off x="7425" y="913341"/>
        <a:ext cx="2788557" cy="2891321"/>
      </dsp:txXfrm>
    </dsp:sp>
    <dsp:sp modelId="{D96D8409-EAA6-474B-98EF-94A6120F6FFA}">
      <dsp:nvSpPr>
        <dsp:cNvPr id="0" name=""/>
        <dsp:cNvSpPr/>
      </dsp:nvSpPr>
      <dsp:spPr>
        <a:xfrm>
          <a:off x="2903877" y="76774"/>
          <a:ext cx="2788557" cy="8365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8" tIns="220358" rIns="220358" bIns="22035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Promote</a:t>
          </a:r>
        </a:p>
      </dsp:txBody>
      <dsp:txXfrm>
        <a:off x="2903877" y="76774"/>
        <a:ext cx="2788557" cy="836567"/>
      </dsp:txXfrm>
    </dsp:sp>
    <dsp:sp modelId="{292C9219-8565-4834-B20F-3670071CCEFB}">
      <dsp:nvSpPr>
        <dsp:cNvPr id="0" name=""/>
        <dsp:cNvSpPr/>
      </dsp:nvSpPr>
      <dsp:spPr>
        <a:xfrm>
          <a:off x="2903877" y="913341"/>
          <a:ext cx="2788557" cy="289132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47" tIns="275447" rIns="275447" bIns="275447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Inform faculty about the value of the library and its resources</a:t>
          </a:r>
        </a:p>
      </dsp:txBody>
      <dsp:txXfrm>
        <a:off x="2903877" y="913341"/>
        <a:ext cx="2788557" cy="2891321"/>
      </dsp:txXfrm>
    </dsp:sp>
    <dsp:sp modelId="{A59C326B-DD25-4285-9372-D3824CF7D12D}">
      <dsp:nvSpPr>
        <dsp:cNvPr id="0" name=""/>
        <dsp:cNvSpPr/>
      </dsp:nvSpPr>
      <dsp:spPr>
        <a:xfrm>
          <a:off x="5800329" y="76774"/>
          <a:ext cx="2788557" cy="8365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58" tIns="220358" rIns="220358" bIns="22035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Support</a:t>
          </a:r>
        </a:p>
      </dsp:txBody>
      <dsp:txXfrm>
        <a:off x="5800329" y="76774"/>
        <a:ext cx="2788557" cy="836567"/>
      </dsp:txXfrm>
    </dsp:sp>
    <dsp:sp modelId="{DB58A56F-08B2-4AC0-AD78-9CB0279B638A}">
      <dsp:nvSpPr>
        <dsp:cNvPr id="0" name=""/>
        <dsp:cNvSpPr/>
      </dsp:nvSpPr>
      <dsp:spPr>
        <a:xfrm>
          <a:off x="5800329" y="913341"/>
          <a:ext cx="2788557" cy="289132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47" tIns="275447" rIns="275447" bIns="275447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user behavior and improve user experiences.</a:t>
          </a:r>
        </a:p>
      </dsp:txBody>
      <dsp:txXfrm>
        <a:off x="5800329" y="913341"/>
        <a:ext cx="2788557" cy="2891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8DD3-F4CC-4FD7-93B0-FC4B784D9529}">
      <dsp:nvSpPr>
        <dsp:cNvPr id="0" name=""/>
        <dsp:cNvSpPr/>
      </dsp:nvSpPr>
      <dsp:spPr>
        <a:xfrm>
          <a:off x="745987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0EB5C-26D2-46C2-BA29-1D2C23EC35E0}">
      <dsp:nvSpPr>
        <dsp:cNvPr id="0" name=""/>
        <dsp:cNvSpPr/>
      </dsp:nvSpPr>
      <dsp:spPr>
        <a:xfrm>
          <a:off x="183800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Subscriber (only need 1 for the Instution)</a:t>
          </a:r>
        </a:p>
      </dsp:txBody>
      <dsp:txXfrm>
        <a:off x="183800" y="2291463"/>
        <a:ext cx="2044316" cy="720000"/>
      </dsp:txXfrm>
    </dsp:sp>
    <dsp:sp modelId="{8E5792B5-9A2A-426E-AB04-E75F30756B0B}">
      <dsp:nvSpPr>
        <dsp:cNvPr id="0" name=""/>
        <dsp:cNvSpPr/>
      </dsp:nvSpPr>
      <dsp:spPr>
        <a:xfrm>
          <a:off x="3148059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5603F-5604-428B-8182-08CBF59F2917}">
      <dsp:nvSpPr>
        <dsp:cNvPr id="0" name=""/>
        <dsp:cNvSpPr/>
      </dsp:nvSpPr>
      <dsp:spPr>
        <a:xfrm>
          <a:off x="2585872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Vendor Profile</a:t>
          </a:r>
        </a:p>
      </dsp:txBody>
      <dsp:txXfrm>
        <a:off x="2585872" y="2291463"/>
        <a:ext cx="2044316" cy="720000"/>
      </dsp:txXfrm>
    </dsp:sp>
    <dsp:sp modelId="{4BC045A6-790B-47F9-AFB9-4971A0B2CC8E}">
      <dsp:nvSpPr>
        <dsp:cNvPr id="0" name=""/>
        <dsp:cNvSpPr/>
      </dsp:nvSpPr>
      <dsp:spPr>
        <a:xfrm>
          <a:off x="5550131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7DF55-9509-4B59-902C-7C18688E1A3C}">
      <dsp:nvSpPr>
        <dsp:cNvPr id="0" name=""/>
        <dsp:cNvSpPr/>
      </dsp:nvSpPr>
      <dsp:spPr>
        <a:xfrm>
          <a:off x="4987944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SUSHI Harvest and/or manual import COUNTER Report</a:t>
          </a:r>
        </a:p>
      </dsp:txBody>
      <dsp:txXfrm>
        <a:off x="4987944" y="2291463"/>
        <a:ext cx="2044316" cy="720000"/>
      </dsp:txXfrm>
    </dsp:sp>
    <dsp:sp modelId="{101EC1F2-EC41-4532-9F8F-BB6F69E6E335}">
      <dsp:nvSpPr>
        <dsp:cNvPr id="0" name=""/>
        <dsp:cNvSpPr/>
      </dsp:nvSpPr>
      <dsp:spPr>
        <a:xfrm>
          <a:off x="7952203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050F9-C355-4CCB-8D26-189CAF37CE59}">
      <dsp:nvSpPr>
        <dsp:cNvPr id="0" name=""/>
        <dsp:cNvSpPr/>
      </dsp:nvSpPr>
      <dsp:spPr>
        <a:xfrm>
          <a:off x="7390016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Pull reports from Analytics </a:t>
          </a:r>
        </a:p>
      </dsp:txBody>
      <dsp:txXfrm>
        <a:off x="7390016" y="2291463"/>
        <a:ext cx="204431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03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7491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93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1024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68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1/31/2022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1/31/2022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09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67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294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436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90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projectcounter.org/" TargetMode="External"/><Relationship Id="rId2" Type="http://schemas.openxmlformats.org/officeDocument/2006/relationships/hyperlink" Target="https://knowledge.exlibrisgroup.com/Alma/Product_Documentation/010Alma_Online_Help_(English)/020Acquisitions/090Acquisitions_Infrastructure/010Managing_Vendors/SUSHI_Vendor_Lis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Training/Extended_Training/Presentations_and_Documents_-_Analytics_-_Usage_and_Cost_Per_Use" TargetMode="External"/><Relationship Id="rId2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nowledge.exlibrisgroup.com/Alma/Product_Documentation/010Alma_Online_Help_(English)/020Acquisitions/090Acquisitions_Infrastructure/010Managing_Vendors" TargetMode="External"/><Relationship Id="rId4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Configuring_COUNTER_Subscriber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p5.projectcounter.org/en/5.0.2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E-Resource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COUNTER (R5) Reports and SUSHI Harvesting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C649-F36C-4EA0-88FD-F51E5BA2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Reports (DR)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E97A-3E5E-4D96-ACDD-3445A2DA4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819363" cy="173214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Gives totals for a “Database” or database-like collection; i.e. Academic Search Premier, Gale in Context, U.S. </a:t>
            </a:r>
            <a:r>
              <a:rPr lang="en-US" sz="2400" dirty="0" err="1"/>
              <a:t>Newsstream</a:t>
            </a:r>
            <a:r>
              <a:rPr lang="en-US" sz="2400" dirty="0"/>
              <a:t> </a:t>
            </a:r>
          </a:p>
          <a:p>
            <a:r>
              <a:rPr lang="en-US" sz="2400" dirty="0"/>
              <a:t>Good for comparing usage of different databases within a Platform or across Platforms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 descr="Using Academic Search Premier for College Research | The New York Public  Library">
            <a:extLst>
              <a:ext uri="{FF2B5EF4-FFF2-40B4-BE49-F238E27FC236}">
                <a16:creationId xmlns:a16="http://schemas.microsoft.com/office/drawing/2014/main" id="{936521CD-2935-4C06-BE82-80B2296D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33" y="3892733"/>
            <a:ext cx="7943269" cy="19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9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E500A5E-7D6C-4320-8F44-4EC7E869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Reports (TR)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C3F6E0-92CE-42C8-9FB1-7D2161E50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Shows activity for entire titles, which may be books or journals</a:t>
            </a:r>
          </a:p>
          <a:p>
            <a:endParaRPr lang="en-US" dirty="0"/>
          </a:p>
          <a:p>
            <a:r>
              <a:rPr lang="en-US" dirty="0"/>
              <a:t>For IPEDS: </a:t>
            </a:r>
          </a:p>
          <a:p>
            <a:pPr lvl="1"/>
            <a:r>
              <a:rPr lang="en-US" dirty="0"/>
              <a:t>TR_B1 = Licensed Book Requests</a:t>
            </a:r>
          </a:p>
          <a:p>
            <a:pPr lvl="1"/>
            <a:r>
              <a:rPr lang="en-US" dirty="0"/>
              <a:t>TR_J1 = Licensed Journal Requests</a:t>
            </a:r>
          </a:p>
          <a:p>
            <a:endParaRPr lang="en-US" dirty="0"/>
          </a:p>
          <a:p>
            <a:r>
              <a:rPr lang="en-US" dirty="0"/>
              <a:t>To see Licensed + OA, use TR Master</a:t>
            </a:r>
          </a:p>
        </p:txBody>
      </p:sp>
      <p:pic>
        <p:nvPicPr>
          <p:cNvPr id="4098" name="Picture 2" descr="academic-journals | Research Data Service">
            <a:extLst>
              <a:ext uri="{FF2B5EF4-FFF2-40B4-BE49-F238E27FC236}">
                <a16:creationId xmlns:a16="http://schemas.microsoft.com/office/drawing/2014/main" id="{C9373C87-4FAA-414B-8BBD-BE59791AFE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25415"/>
          <a:stretch/>
        </p:blipFill>
        <p:spPr bwMode="auto">
          <a:xfrm>
            <a:off x="4857451" y="2159331"/>
            <a:ext cx="441505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5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E500A5E-7D6C-4320-8F44-4EC7E869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Item Reports (IR)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C3F6E0-92CE-42C8-9FB1-7D2161E50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Shows activity for single items, such as articles or videos</a:t>
            </a:r>
          </a:p>
          <a:p>
            <a:pPr>
              <a:lnSpc>
                <a:spcPct val="90000"/>
              </a:lnSpc>
            </a:pPr>
            <a:r>
              <a:rPr lang="en-US" dirty="0"/>
              <a:t>Most detailed and granular report available</a:t>
            </a:r>
          </a:p>
          <a:p>
            <a:pPr>
              <a:lnSpc>
                <a:spcPct val="90000"/>
              </a:lnSpc>
            </a:pPr>
            <a:r>
              <a:rPr lang="en-US" dirty="0"/>
              <a:t>Many Vendors do not offer this level of detail; </a:t>
            </a:r>
          </a:p>
          <a:p>
            <a:pPr>
              <a:lnSpc>
                <a:spcPct val="90000"/>
              </a:lnSpc>
            </a:pPr>
            <a:r>
              <a:rPr lang="en-US" dirty="0"/>
              <a:t>Generally is used to report ‘standalone’ items: IR holdings, Streaming videos, etc.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IPEDS: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IR_M1 = Multimedia Requests</a:t>
            </a:r>
          </a:p>
        </p:txBody>
      </p:sp>
      <p:pic>
        <p:nvPicPr>
          <p:cNvPr id="5122" name="Picture 2" descr="Alexander Street, Part of Clarivate - Home | Facebook">
            <a:extLst>
              <a:ext uri="{FF2B5EF4-FFF2-40B4-BE49-F238E27FC236}">
                <a16:creationId xmlns:a16="http://schemas.microsoft.com/office/drawing/2014/main" id="{6EFB53BE-6620-4C7C-B5A1-12729FBBED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8" r="27059" b="1"/>
          <a:stretch/>
        </p:blipFill>
        <p:spPr bwMode="auto">
          <a:xfrm>
            <a:off x="4857451" y="2159331"/>
            <a:ext cx="441505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9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0" name="Group 25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1" name="Isosceles Triangle 26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5" name="Isosceles Triangle 26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6" name="Isosceles Triangle 26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46" name="Picture 2" descr="Keto/ Low Carb Shrimp Tempura Rolls - Keto with Mona">
            <a:extLst>
              <a:ext uri="{FF2B5EF4-FFF2-40B4-BE49-F238E27FC236}">
                <a16:creationId xmlns:a16="http://schemas.microsoft.com/office/drawing/2014/main" id="{9C605F0C-C99E-4454-B064-DE44440A9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3017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554382-5536-40EF-9BE6-255A91BB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SUSHI Harvesting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6CD1A-2AF6-4AF7-9ABB-6A992754A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Standardized Usage Statistics Harvesting Initiative</a:t>
            </a:r>
          </a:p>
        </p:txBody>
      </p:sp>
    </p:spTree>
    <p:extLst>
      <p:ext uri="{BB962C8B-B14F-4D97-AF65-F5344CB8AC3E}">
        <p14:creationId xmlns:p14="http://schemas.microsoft.com/office/powerpoint/2010/main" val="14935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6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BE805-1E90-4FA0-97F3-0886F745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SUSHI: API and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FDD1-C124-421B-AD22-F9806B6D9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>
                <a:solidFill>
                  <a:schemeClr val="bg1"/>
                </a:solidFill>
                <a:effectLst/>
              </a:rPr>
              <a:t>A standardized API provided by each vendor for collecting the COUNTER reports</a:t>
            </a:r>
          </a:p>
          <a:p>
            <a:r>
              <a:rPr lang="en-US" b="0" i="0">
                <a:solidFill>
                  <a:schemeClr val="bg1"/>
                </a:solidFill>
                <a:effectLst/>
              </a:rPr>
              <a:t>SUSHI API service for each vendor varies, but </a:t>
            </a:r>
            <a:r>
              <a:rPr lang="en-US">
                <a:solidFill>
                  <a:schemeClr val="bg1"/>
                </a:solidFill>
              </a:rPr>
              <a:t>provides consistent outcomes</a:t>
            </a:r>
            <a:endParaRPr lang="en-US" b="0" i="0">
              <a:solidFill>
                <a:schemeClr val="bg1"/>
              </a:solidFill>
              <a:effectLst/>
            </a:endParaRPr>
          </a:p>
          <a:p>
            <a:r>
              <a:rPr lang="en-US" b="0" i="0">
                <a:solidFill>
                  <a:schemeClr val="bg1"/>
                </a:solidFill>
                <a:effectLst/>
              </a:rPr>
              <a:t>Each report has its own path, i.e. /reports/tr_b1 for “Book Requests”, /reports/</a:t>
            </a:r>
            <a:r>
              <a:rPr lang="en-US">
                <a:solidFill>
                  <a:schemeClr val="bg1"/>
                </a:solidFill>
              </a:rPr>
              <a:t>pr </a:t>
            </a:r>
            <a:r>
              <a:rPr lang="en-US" b="0" i="0">
                <a:solidFill>
                  <a:schemeClr val="bg1"/>
                </a:solidFill>
                <a:effectLst/>
              </a:rPr>
              <a:t>for Master Platform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9998A0-94F8-409C-AB67-84C620EE9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2394042"/>
            <a:ext cx="5143500" cy="2057400"/>
          </a:xfrm>
          <a:prstGeom prst="rect">
            <a:avLst/>
          </a:prstGeom>
        </p:spPr>
      </p:pic>
      <p:sp>
        <p:nvSpPr>
          <p:cNvPr id="4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2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5" name="Group 86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6" name="Straight Connector 88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8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8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8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0" name="Isosceles Triangle 96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191" name="Rectangle 9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Rectangle 10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9ED7D-4CD4-4AF9-9630-8CFEE688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SUSHI: Connection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D506-1969-4E48-8E33-BFE6A3898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>
                <a:solidFill>
                  <a:schemeClr val="bg1"/>
                </a:solidFill>
                <a:effectLst/>
              </a:rPr>
              <a:t>Must use one or more of the following:</a:t>
            </a:r>
          </a:p>
          <a:p>
            <a:pPr lvl="1">
              <a:lnSpc>
                <a:spcPct val="90000"/>
              </a:lnSpc>
            </a:pPr>
            <a:r>
              <a:rPr lang="en-US" b="0" i="0">
                <a:solidFill>
                  <a:schemeClr val="bg1"/>
                </a:solidFill>
                <a:effectLst/>
              </a:rPr>
              <a:t>Combination of customer ID and requestor ID</a:t>
            </a:r>
          </a:p>
          <a:p>
            <a:pPr lvl="1">
              <a:lnSpc>
                <a:spcPct val="90000"/>
              </a:lnSpc>
            </a:pPr>
            <a:r>
              <a:rPr lang="en-US" b="0" i="0">
                <a:solidFill>
                  <a:schemeClr val="bg1"/>
                </a:solidFill>
                <a:effectLst/>
              </a:rPr>
              <a:t>IP address of the SUSHI client</a:t>
            </a:r>
          </a:p>
          <a:p>
            <a:pPr lvl="1">
              <a:lnSpc>
                <a:spcPct val="90000"/>
              </a:lnSpc>
            </a:pPr>
            <a:r>
              <a:rPr lang="en-US" b="0" i="0">
                <a:solidFill>
                  <a:schemeClr val="bg1"/>
                </a:solidFill>
                <a:effectLst/>
              </a:rPr>
              <a:t>API key assigned to the organization harvesting the usage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Each vendor provides this however they choose and can generally be found in Admin panels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E5F71C5-74E9-4509-912A-225C15D364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2"/>
          <a:stretch/>
        </p:blipFill>
        <p:spPr bwMode="auto">
          <a:xfrm>
            <a:off x="7035077" y="972608"/>
            <a:ext cx="3265347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5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57453-7AC7-468E-AD27-A614C930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SUSHI: Report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72E7-216A-4D28-8894-2E64B4838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Returns data in JSON format</a:t>
            </a:r>
          </a:p>
          <a:p>
            <a:r>
              <a:rPr lang="en-US" dirty="0">
                <a:solidFill>
                  <a:schemeClr val="bg1"/>
                </a:solidFill>
              </a:rPr>
              <a:t>Consistent headers and structure allow for aggregation of data across libraries and vendors. </a:t>
            </a:r>
          </a:p>
          <a:p>
            <a:r>
              <a:rPr lang="en-US" dirty="0">
                <a:solidFill>
                  <a:schemeClr val="bg1"/>
                </a:solidFill>
              </a:rPr>
              <a:t>Reports monthly totals up to latest complete month</a:t>
            </a:r>
          </a:p>
          <a:p>
            <a:r>
              <a:rPr lang="en-US" dirty="0">
                <a:solidFill>
                  <a:schemeClr val="bg1"/>
                </a:solidFill>
              </a:rPr>
              <a:t>Vendors may not have report ready till mid-month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27A22-6F86-4B32-B058-9A4C81901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1112" y="972608"/>
            <a:ext cx="5093277" cy="4900269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2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B54D3-F553-4FC1-81FB-D11CDCD6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Vendors that support COUNTER/SUSHI</a:t>
            </a:r>
          </a:p>
        </p:txBody>
      </p:sp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4A6B-FC18-448B-985B-56958ADF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err="1"/>
              <a:t>Minitex</a:t>
            </a:r>
            <a:r>
              <a:rPr lang="en-US" dirty="0"/>
              <a:t>/Statewide: EBSCOhost, Gale, </a:t>
            </a:r>
            <a:r>
              <a:rPr lang="en-US" dirty="0" err="1"/>
              <a:t>Proquest</a:t>
            </a:r>
            <a:r>
              <a:rPr lang="en-US" dirty="0"/>
              <a:t>, Britannica (R4 only) </a:t>
            </a:r>
          </a:p>
          <a:p>
            <a:r>
              <a:rPr lang="en-US" dirty="0"/>
              <a:t>Others: Web of Science (Clarivate), ELSEVIER, Infobase, JSTOR, </a:t>
            </a:r>
            <a:r>
              <a:rPr lang="en-US" dirty="0" err="1"/>
              <a:t>Newsbank</a:t>
            </a:r>
            <a:r>
              <a:rPr lang="en-US" dirty="0"/>
              <a:t>, Ovid, NEJM, Sage, T&amp;F, Wiley</a:t>
            </a:r>
          </a:p>
          <a:p>
            <a:endParaRPr lang="en-US" dirty="0"/>
          </a:p>
          <a:p>
            <a:r>
              <a:rPr lang="en-US" dirty="0"/>
              <a:t>Not Available: Britannica (R5), Capstone (</a:t>
            </a:r>
            <a:r>
              <a:rPr lang="en-US" dirty="0" err="1"/>
              <a:t>PebbleGo</a:t>
            </a:r>
            <a:r>
              <a:rPr lang="en-US" dirty="0"/>
              <a:t>), and OCLC FirstSearch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ExLibris</a:t>
            </a:r>
            <a:r>
              <a:rPr lang="en-US" dirty="0"/>
              <a:t> list of vendors: </a:t>
            </a:r>
            <a:r>
              <a:rPr lang="en-US" dirty="0">
                <a:hlinkClick r:id="rId2"/>
              </a:rPr>
              <a:t>https://knowledge.exlibrisgroup.com/Alma/Product_Documentation/010Alma_Online_Help_(English)/020Acquisitions/090Acquisitions_Infrastructure/010Managing_Vendors/SUSHI_Vendor_Lists</a:t>
            </a:r>
            <a:endParaRPr lang="en-US" dirty="0"/>
          </a:p>
          <a:p>
            <a:r>
              <a:rPr lang="en-US" dirty="0"/>
              <a:t>Official Registry at Counter: </a:t>
            </a:r>
            <a:r>
              <a:rPr lang="en-US" dirty="0">
                <a:hlinkClick r:id="rId3"/>
              </a:rPr>
              <a:t>https://registry.projectcounter.org/</a:t>
            </a:r>
            <a:endParaRPr lang="en-US" dirty="0"/>
          </a:p>
        </p:txBody>
      </p:sp>
      <p:sp>
        <p:nvSpPr>
          <p:cNvPr id="2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628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2" name="Picture 4" descr="Sushi picked up with chopsticks">
            <a:extLst>
              <a:ext uri="{FF2B5EF4-FFF2-40B4-BE49-F238E27FC236}">
                <a16:creationId xmlns:a16="http://schemas.microsoft.com/office/drawing/2014/main" id="{9A56BAD5-ABFA-4F69-869C-2BAEF430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4142" r="17090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2F039-746E-49DE-B6DA-45DB37E6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COUNTER and SUSHI in Alma</a:t>
            </a:r>
          </a:p>
        </p:txBody>
      </p:sp>
      <p:cxnSp>
        <p:nvCxnSpPr>
          <p:cNvPr id="53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649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A4550-9F79-498B-8FBA-FDB97DC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ALMA: Ingredients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F39A23-6484-4F55-A408-4C5F05F34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50754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09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63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gnifying glass showing decling performance">
            <a:extLst>
              <a:ext uri="{FF2B5EF4-FFF2-40B4-BE49-F238E27FC236}">
                <a16:creationId xmlns:a16="http://schemas.microsoft.com/office/drawing/2014/main" id="{F9C175A4-4705-477E-8C89-C15CA4CA0FE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What is COUNTER</a:t>
            </a:r>
          </a:p>
          <a:p>
            <a:pPr lvl="0"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Types of Reports</a:t>
            </a:r>
          </a:p>
          <a:p>
            <a:pPr lvl="0"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What is SUSHI</a:t>
            </a:r>
          </a:p>
          <a:p>
            <a:pPr lvl="0"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Setting up Alma</a:t>
            </a:r>
          </a:p>
          <a:p>
            <a:pPr lvl="0"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Alma Analytics</a:t>
            </a:r>
          </a:p>
          <a:p>
            <a:pPr lvl="0"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CC-Plus </a:t>
            </a:r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9A6D-6DE9-4584-B560-90D3F621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Alma Setup: Subscriber Code Table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Configuration &gt; Acquisitions &gt; General &gt; Subscribers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B6F2C-9A20-40E8-A028-47025DFB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596668" cy="1575388"/>
          </a:xfrm>
        </p:spPr>
        <p:txBody>
          <a:bodyPr/>
          <a:lstStyle/>
          <a:p>
            <a:r>
              <a:rPr lang="en-US" dirty="0"/>
              <a:t>Alma needs a “Subscriber” setup – Typically named your Institution</a:t>
            </a:r>
          </a:p>
          <a:p>
            <a:r>
              <a:rPr lang="en-US" dirty="0"/>
              <a:t>Can have more if Institution has multiple accounts/IP ranges they want to track separately (not applicable in most cases).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83D472-238B-4421-BB8C-2722D1E85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9028" y="3966166"/>
            <a:ext cx="7853279" cy="1126397"/>
          </a:xfrm>
        </p:spPr>
      </p:pic>
    </p:spTree>
    <p:extLst>
      <p:ext uri="{BB962C8B-B14F-4D97-AF65-F5344CB8AC3E}">
        <p14:creationId xmlns:p14="http://schemas.microsoft.com/office/powerpoint/2010/main" val="420834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19A6D-6DE9-4584-B560-90D3F621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825558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Alma Setup: Vendor Profile</a:t>
            </a:r>
            <a:br>
              <a:rPr lang="en-US" sz="2000" dirty="0"/>
            </a:br>
            <a:r>
              <a:rPr lang="en-US" sz="2400" b="1" dirty="0">
                <a:solidFill>
                  <a:schemeClr val="tx2"/>
                </a:solidFill>
              </a:rPr>
              <a:t>Acquisitions &gt; Acquisitions Infrastructure &gt; Vendors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B6F2C-9A20-40E8-A028-47025DFB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Library does NOT need to track acquisitions in Alma to use this</a:t>
            </a:r>
          </a:p>
          <a:p>
            <a:r>
              <a:rPr lang="en-US" dirty="0"/>
              <a:t>Create Vendor Accounts for each “Platform”</a:t>
            </a:r>
          </a:p>
          <a:p>
            <a:r>
              <a:rPr lang="en-US" dirty="0"/>
              <a:t>All SUSHI info will go under “Usage Data”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05D889-A0C6-4B5B-9DBB-D7089E9AA1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035" y="2135362"/>
            <a:ext cx="4602747" cy="20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3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19A6D-6DE9-4584-B560-90D3F621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825558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Alma Setup: Adding SUSHI Account</a:t>
            </a:r>
            <a:br>
              <a:rPr lang="en-US" sz="2000" dirty="0"/>
            </a:br>
            <a:r>
              <a:rPr lang="en-US" sz="2400" b="1" dirty="0">
                <a:solidFill>
                  <a:schemeClr val="tx2"/>
                </a:solidFill>
              </a:rPr>
              <a:t>Acquisitions &gt; Acquisitions Infrastructure &gt; Vendors &gt; Vendor Details &gt; Usage Data Tab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B6F2C-9A20-40E8-A028-47025DFB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166" y="2160589"/>
            <a:ext cx="8187791" cy="165376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Click “Add SUSHI Account”</a:t>
            </a:r>
          </a:p>
          <a:p>
            <a:r>
              <a:rPr lang="en-US" dirty="0"/>
              <a:t>Choose Release 5 (or 4 if only option from vendor)</a:t>
            </a:r>
          </a:p>
          <a:p>
            <a:r>
              <a:rPr lang="en-US" dirty="0"/>
              <a:t>SUSHI Accounts are ‘preloaded’ from </a:t>
            </a:r>
            <a:r>
              <a:rPr lang="en-US" dirty="0" err="1"/>
              <a:t>ExLibris</a:t>
            </a:r>
            <a:endParaRPr lang="en-US" dirty="0"/>
          </a:p>
          <a:p>
            <a:r>
              <a:rPr lang="en-US" dirty="0"/>
              <a:t>Fill in “Request Details” section based on individual vendor requirements</a:t>
            </a:r>
          </a:p>
          <a:p>
            <a:r>
              <a:rPr lang="en-US" dirty="0"/>
              <a:t>Test Connection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AEDC64-8DBD-445D-B8BA-937DF56C19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45354" y="4044543"/>
            <a:ext cx="5325653" cy="2223773"/>
          </a:xfrm>
        </p:spPr>
      </p:pic>
    </p:spTree>
    <p:extLst>
      <p:ext uri="{BB962C8B-B14F-4D97-AF65-F5344CB8AC3E}">
        <p14:creationId xmlns:p14="http://schemas.microsoft.com/office/powerpoint/2010/main" val="242322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19A6D-6DE9-4584-B560-90D3F621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825558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Alma Setup: Adding SUSHI Account</a:t>
            </a:r>
            <a:br>
              <a:rPr lang="en-US" sz="2000" dirty="0"/>
            </a:br>
            <a:r>
              <a:rPr lang="en-US" sz="2400" b="1" dirty="0">
                <a:solidFill>
                  <a:schemeClr val="tx2"/>
                </a:solidFill>
              </a:rPr>
              <a:t>Acquisitions &gt; Acquisitions Infrastructure &gt; Vendors &gt; Vendor Details &gt; Usage Data Tab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B6F2C-9A20-40E8-A028-47025DFB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166" y="2160590"/>
            <a:ext cx="8187791" cy="142927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dirty="0"/>
              <a:t>Click the “Add Report Type” option in Usage Report Types section</a:t>
            </a:r>
          </a:p>
          <a:p>
            <a:r>
              <a:rPr lang="en-US" dirty="0"/>
              <a:t>Choose the reports you want</a:t>
            </a:r>
          </a:p>
          <a:p>
            <a:r>
              <a:rPr lang="en-US" dirty="0"/>
              <a:t>Alma will automatically disable unsupported reports</a:t>
            </a:r>
          </a:p>
          <a:p>
            <a:r>
              <a:rPr lang="en-US" dirty="0"/>
              <a:t>Can “Harvest Now” after testing and setup to pull in the latest reports</a:t>
            </a:r>
          </a:p>
          <a:p>
            <a:r>
              <a:rPr lang="en-US" dirty="0"/>
              <a:t>Harvests will only go back to Jan 2021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E7F491-D61F-47BE-BC2C-7EEDF4189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442" y="3589867"/>
            <a:ext cx="8255587" cy="2612375"/>
          </a:xfrm>
        </p:spPr>
      </p:pic>
    </p:spTree>
    <p:extLst>
      <p:ext uri="{BB962C8B-B14F-4D97-AF65-F5344CB8AC3E}">
        <p14:creationId xmlns:p14="http://schemas.microsoft.com/office/powerpoint/2010/main" val="225569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63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319A6D-6DE9-4584-B560-90D3F621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Alma Setup: Monitor Jobs</a:t>
            </a:r>
            <a:br>
              <a:rPr lang="en-US" sz="2800" dirty="0"/>
            </a:br>
            <a:r>
              <a:rPr lang="en-US" sz="2700" b="1" dirty="0">
                <a:solidFill>
                  <a:schemeClr val="tx2"/>
                </a:solidFill>
              </a:rPr>
              <a:t>Admin &gt; Monitor Jobs &gt; Scheduled &gt; </a:t>
            </a:r>
            <a:r>
              <a:rPr lang="en-US" sz="2700" b="1" dirty="0" err="1">
                <a:solidFill>
                  <a:schemeClr val="tx2"/>
                </a:solidFill>
              </a:rPr>
              <a:t>Filter:Acquisition</a:t>
            </a:r>
            <a:endParaRPr lang="en-US" sz="2700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50CEB5-158D-4389-A835-DD0F87981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6651" y="3287083"/>
            <a:ext cx="7252149" cy="304590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B6F2C-9A20-40E8-A028-47025DFB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251" y="1653404"/>
            <a:ext cx="8402698" cy="15231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Choose: “SUSHI harvesting job”</a:t>
            </a:r>
            <a:br>
              <a:rPr lang="en-US" dirty="0"/>
            </a:br>
            <a:r>
              <a:rPr lang="en-US" dirty="0"/>
              <a:t> (should be enabled if you already ran a harvest earlier)</a:t>
            </a:r>
          </a:p>
          <a:p>
            <a:r>
              <a:rPr lang="en-US" dirty="0"/>
              <a:t>Change Date range and check for any errors</a:t>
            </a:r>
          </a:p>
          <a:p>
            <a:r>
              <a:rPr lang="en-US" dirty="0"/>
              <a:t>Reports will “error” if supported, but empty / no usage</a:t>
            </a:r>
          </a:p>
        </p:txBody>
      </p:sp>
    </p:spTree>
    <p:extLst>
      <p:ext uri="{BB962C8B-B14F-4D97-AF65-F5344CB8AC3E}">
        <p14:creationId xmlns:p14="http://schemas.microsoft.com/office/powerpoint/2010/main" val="336060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BDB-0BC2-46FD-BBAE-C10209FD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Alma: COUNTER Data in Analytics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F05EA-16DA-450E-9C75-6F0E03ED2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E-Inventory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4A3A4-BCF5-45BE-89D9-98E6BADB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Usage 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206E1D-B4CB-4953-9904-5C4B2550E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2393" y="2736850"/>
            <a:ext cx="2432414" cy="3305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8A85935-EF23-43FF-B2DD-73FE5A2658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84348" y="2736850"/>
            <a:ext cx="2593417" cy="3305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42585E-A612-4D72-AA17-969899C0238C}"/>
              </a:ext>
            </a:extLst>
          </p:cNvPr>
          <p:cNvSpPr/>
          <p:nvPr/>
        </p:nvSpPr>
        <p:spPr>
          <a:xfrm>
            <a:off x="5997150" y="555969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C9178-E400-465A-9870-804192076680}"/>
              </a:ext>
            </a:extLst>
          </p:cNvPr>
          <p:cNvSpPr/>
          <p:nvPr/>
        </p:nvSpPr>
        <p:spPr>
          <a:xfrm>
            <a:off x="1647219" y="485430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7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BDB-0BC2-46FD-BBAE-C10209FD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Alma: COUNTER Data in Analytics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F05EA-16DA-450E-9C75-6F0E03ED2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E-Inventory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4A3A4-BCF5-45BE-89D9-98E6BADB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Usage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21055-04A0-4B93-8B71-02C3D82FC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414" y="2737244"/>
            <a:ext cx="4185623" cy="3304117"/>
          </a:xfrm>
        </p:spPr>
        <p:txBody>
          <a:bodyPr/>
          <a:lstStyle/>
          <a:p>
            <a:r>
              <a:rPr lang="en-US" dirty="0"/>
              <a:t>All COUNTER data loaded into Alma for which </a:t>
            </a:r>
            <a:r>
              <a:rPr lang="en-US" b="1" u="sng" dirty="0"/>
              <a:t>a bibliographic record exists in Alma</a:t>
            </a:r>
          </a:p>
          <a:p>
            <a:r>
              <a:rPr lang="en-US" dirty="0"/>
              <a:t>Also includes order and fund information (allows for Cost Per Use calculations)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B2B6A3-E96D-4C91-B6C5-94FEDA01C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59724"/>
            <a:ext cx="4185617" cy="3304117"/>
          </a:xfrm>
        </p:spPr>
        <p:txBody>
          <a:bodyPr/>
          <a:lstStyle/>
          <a:p>
            <a:r>
              <a:rPr lang="en-US" dirty="0"/>
              <a:t>All COUNTER data loaded into Alma </a:t>
            </a:r>
            <a:r>
              <a:rPr lang="en-US" b="1" u="sng" dirty="0"/>
              <a:t>regardless of whether or not a bibliographic record exists in Alma</a:t>
            </a:r>
          </a:p>
          <a:p>
            <a:r>
              <a:rPr lang="en-US" dirty="0"/>
              <a:t>Pure report of COUNTER usage data from the vendor </a:t>
            </a:r>
          </a:p>
          <a:p>
            <a:r>
              <a:rPr lang="en-US" dirty="0"/>
              <a:t>Ignores other Alma activity (Inventory, Fund/Expenditures, etc.) 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8561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83B3-D09F-4D53-A52F-5EE7D8C3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Alma: Useful </a:t>
            </a:r>
            <a:r>
              <a:rPr lang="en-US" dirty="0" err="1"/>
              <a:t>ExLibris</a:t>
            </a:r>
            <a:r>
              <a:rPr lang="en-US" dirty="0"/>
              <a:t>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DDAD-B33C-40B2-81D7-CEB112F6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Setting up Vendor Usage Data Tab: </a:t>
            </a:r>
            <a:r>
              <a:rPr lang="en-US" dirty="0">
                <a:hlinkClick r:id="rId2"/>
              </a:rPr>
              <a:t>https://knowledge.exlibrisgroup.com/Alma/Product_Documentation/010Alma_Online_Help_(English)/020Acquisitions/090Acquisitions_Infrastructure/010Managing_Vendors/Managing_COUNTER-Compliant_Usage_Data</a:t>
            </a:r>
            <a:r>
              <a:rPr lang="en-US" dirty="0"/>
              <a:t> </a:t>
            </a:r>
            <a:endParaRPr lang="fr-FR" dirty="0"/>
          </a:p>
          <a:p>
            <a:r>
              <a:rPr lang="fr-FR" dirty="0"/>
              <a:t>Analytics – COUNTER Usage and </a:t>
            </a:r>
            <a:r>
              <a:rPr lang="fr-FR" dirty="0" err="1"/>
              <a:t>Cost</a:t>
            </a:r>
            <a:r>
              <a:rPr lang="fr-FR" dirty="0"/>
              <a:t> Per Use: </a:t>
            </a:r>
            <a:r>
              <a:rPr lang="fr-FR" dirty="0">
                <a:hlinkClick r:id="rId3"/>
              </a:rPr>
              <a:t>https://knowledge.exlibrisgroup.com/Alma/Training/Extended_Training/Presentations_and_Documents_-_Analytics_-_Usage_and_Cost_Per_Use</a:t>
            </a:r>
            <a:endParaRPr lang="fr-FR" dirty="0"/>
          </a:p>
          <a:p>
            <a:r>
              <a:rPr lang="en-US" dirty="0"/>
              <a:t>Configuring COUNTER Subscribers: </a:t>
            </a:r>
            <a:r>
              <a:rPr lang="en-US" dirty="0">
                <a:hlinkClick r:id="rId4"/>
              </a:rPr>
              <a:t>https://knowledge.exlibrisgroup.com/Alma/Product_Documentation/010Alma_Online_Help_(English)/020Acquisitions/090Acquisitions_Infrastructure/010Managing_Vendors/Managing_COUNTER-Compliant_Usage_Data#Configuring_COUNTER_Subscribers</a:t>
            </a:r>
            <a:r>
              <a:rPr lang="en-US" dirty="0"/>
              <a:t> </a:t>
            </a:r>
          </a:p>
          <a:p>
            <a:r>
              <a:rPr lang="en-US" dirty="0"/>
              <a:t>Managing Vendors: </a:t>
            </a:r>
            <a:r>
              <a:rPr lang="en-US" dirty="0">
                <a:hlinkClick r:id="rId5"/>
              </a:rPr>
              <a:t>https://knowledge.exlibrisgroup.com/Alma/Product_Documentation/010Alma_Online_Help_(English)/020Acquisitions/090Acquisitions_Infrastructure/010Managing_Vendors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18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71E66B4-96A4-4102-9EF0-85F916CD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Alma: Analytics COUNTER Dashboards</a:t>
            </a:r>
            <a:br>
              <a:rPr lang="en-US" sz="2800"/>
            </a:br>
            <a:r>
              <a:rPr lang="en-US" sz="2800"/>
              <a:t>Analytics &gt; Reports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DA908-12A6-4864-B528-E9A41A1B4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ExLibris</a:t>
            </a:r>
            <a:r>
              <a:rPr lang="en-US" dirty="0"/>
              <a:t> created two dashboards</a:t>
            </a:r>
          </a:p>
          <a:p>
            <a:pPr lvl="1"/>
            <a:r>
              <a:rPr lang="en-US" dirty="0"/>
              <a:t>Cost per Use…. Includes reports based on E-Inventory</a:t>
            </a:r>
          </a:p>
          <a:p>
            <a:pPr lvl="2"/>
            <a:r>
              <a:rPr lang="en-US" dirty="0"/>
              <a:t>Only use if doing Acquisitions</a:t>
            </a:r>
          </a:p>
          <a:p>
            <a:pPr lvl="1"/>
            <a:r>
              <a:rPr lang="en-US" dirty="0"/>
              <a:t>Usage via COUNTER…Includes all harvested reports – Either SUSHI or manually uploaded.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5FF2FB-B31B-44DE-B22B-9F1546CCF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3138" y="632145"/>
            <a:ext cx="2684540" cy="508917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2E85FF4-B15D-4EE4-BBF7-196F7493D8F8}"/>
              </a:ext>
            </a:extLst>
          </p:cNvPr>
          <p:cNvSpPr/>
          <p:nvPr/>
        </p:nvSpPr>
        <p:spPr>
          <a:xfrm>
            <a:off x="5497504" y="609599"/>
            <a:ext cx="2684539" cy="631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830427-24E4-4CE5-9096-547A57DDBD00}"/>
              </a:ext>
            </a:extLst>
          </p:cNvPr>
          <p:cNvSpPr/>
          <p:nvPr/>
        </p:nvSpPr>
        <p:spPr>
          <a:xfrm>
            <a:off x="5525464" y="5223932"/>
            <a:ext cx="2772213" cy="497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09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4D4D-B3BD-44CA-A5DA-B36F78F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CC-Plus – Possible Solution for all Libraries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BA582-2532-4226-9CDC-863E96B99C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Consortia Collaborating on </a:t>
            </a:r>
            <a:r>
              <a:rPr lang="en-US" dirty="0">
                <a:solidFill>
                  <a:srgbClr val="333333"/>
                </a:solidFill>
                <a:latin typeface="Heebo" panose="020B0604020202020204" pitchFamily="2" charset="-79"/>
                <a:cs typeface="Heebo" panose="020B0604020202020204" pitchFamily="2" charset="-79"/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  <a:latin typeface="Heebo" panose="020B0604020202020204" pitchFamily="2" charset="-79"/>
                <a:cs typeface="Heebo" panose="020B0604020202020204" pitchFamily="2" charset="-79"/>
              </a:rPr>
              <a:t> Platform for Library Usage Statistics</a:t>
            </a:r>
            <a:endParaRPr lang="en-US" dirty="0"/>
          </a:p>
          <a:p>
            <a:r>
              <a:rPr lang="en-US" dirty="0"/>
              <a:t>SUSHI Harvester for COUNTER 5 reports</a:t>
            </a:r>
          </a:p>
          <a:p>
            <a:r>
              <a:rPr lang="en-US" dirty="0"/>
              <a:t>Can create reports for each library then ‘roll up’ into Groups or entire Consortia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FA61CF-AD9E-4946-924C-5711F4610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0775" y="3625056"/>
            <a:ext cx="19621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FCB288-F8E1-41C2-99BF-F0C54806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COUNTER Reports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DF6A1-FEF8-45A8-A2EA-46929192C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60590"/>
            <a:ext cx="5220430" cy="370127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b="0" i="0">
                <a:effectLst/>
              </a:rPr>
              <a:t>Counting Online Usage of NeTworked Electronic Resources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/>
              <a:t>Non-profit organization established to set a “Code of Practice” for statistical reporting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/>
              <a:t>Ensures vendors and publishers provide consistent, credible and comparable usage data.</a:t>
            </a:r>
            <a:endParaRPr lang="en-US" b="0" i="0">
              <a:effectLst/>
            </a:endParaRPr>
          </a:p>
          <a:p>
            <a:pPr>
              <a:buFont typeface="Wingdings 3" charset="2"/>
              <a:buChar char=""/>
            </a:pP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73432-31F7-4D05-A141-12F8894BB0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87417" y="2159000"/>
            <a:ext cx="3145536" cy="13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4899-0891-46C3-8ED6-7B82726E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CC-Plus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5BEF-25FB-4E55-9D9C-6C791D325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open source, shareable platform that will:</a:t>
            </a:r>
          </a:p>
          <a:p>
            <a:pPr lvl="1"/>
            <a:r>
              <a:rPr lang="en-US" dirty="0"/>
              <a:t>Increase libraries’ and </a:t>
            </a:r>
            <a:r>
              <a:rPr lang="en-US" dirty="0" err="1"/>
              <a:t>consortial</a:t>
            </a:r>
            <a:r>
              <a:rPr lang="en-US" dirty="0"/>
              <a:t> analytical capacities</a:t>
            </a:r>
          </a:p>
          <a:p>
            <a:pPr lvl="1"/>
            <a:r>
              <a:rPr lang="en-US" dirty="0"/>
              <a:t>Create staffing and cost efficiencies;</a:t>
            </a:r>
          </a:p>
          <a:p>
            <a:pPr lvl="1"/>
            <a:r>
              <a:rPr lang="en-US" dirty="0"/>
              <a:t>Empower consortia and libraries to make informed decisions about their investments.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47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4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3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Isosceles Triangle 4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A9E02-FDD0-4B6A-910E-80900C97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CC-Plus: Available Settings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12FE-9897-408F-9E4B-5EE122EA9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Users (Individual logins)</a:t>
            </a:r>
          </a:p>
          <a:p>
            <a:r>
              <a:rPr lang="en-US" dirty="0">
                <a:solidFill>
                  <a:schemeClr val="bg1"/>
                </a:solidFill>
              </a:rPr>
              <a:t>Providers (Vendors)</a:t>
            </a:r>
          </a:p>
          <a:p>
            <a:r>
              <a:rPr lang="en-US" dirty="0">
                <a:solidFill>
                  <a:schemeClr val="bg1"/>
                </a:solidFill>
              </a:rPr>
              <a:t>Institutions (Libraries)</a:t>
            </a:r>
          </a:p>
          <a:p>
            <a:r>
              <a:rPr lang="en-US" dirty="0">
                <a:solidFill>
                  <a:schemeClr val="bg1"/>
                </a:solidFill>
              </a:rPr>
              <a:t>Institution Groups (Academic, School, Public, etc.)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‘rollup’ individual libraries for </a:t>
            </a:r>
            <a:r>
              <a:rPr lang="en-US" dirty="0" err="1">
                <a:solidFill>
                  <a:schemeClr val="bg1"/>
                </a:solidFill>
              </a:rPr>
              <a:t>Consortial</a:t>
            </a:r>
            <a:r>
              <a:rPr lang="en-US" dirty="0">
                <a:solidFill>
                  <a:schemeClr val="bg1"/>
                </a:solidFill>
              </a:rPr>
              <a:t>/Group trends/usage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4BFC08B-E355-424D-9E20-761FF43D12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1423207"/>
            <a:ext cx="5143500" cy="3999070"/>
          </a:xfrm>
          <a:prstGeom prst="rect">
            <a:avLst/>
          </a:prstGeom>
        </p:spPr>
      </p:pic>
      <p:sp>
        <p:nvSpPr>
          <p:cNvPr id="73" name="Isosceles Triangle 4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87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1DC08-DCD9-4544-8484-E5D5B934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CC-Plus: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2C1D-084F-47DB-914C-3DE49C273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Same reports available that are in Alma (assuming we configure the same set of vendors and reports for both)</a:t>
            </a:r>
          </a:p>
          <a:p>
            <a:r>
              <a:rPr lang="en-US">
                <a:solidFill>
                  <a:schemeClr val="bg1"/>
                </a:solidFill>
              </a:rPr>
              <a:t>Only supports COUNTER 5 (no C4)</a:t>
            </a:r>
          </a:p>
          <a:p>
            <a:r>
              <a:rPr lang="en-US">
                <a:solidFill>
                  <a:schemeClr val="bg1"/>
                </a:solidFill>
              </a:rPr>
              <a:t>Cannot manually upload reports currently (must be harvested via SUSHI)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822720-323D-4CDE-821F-D1BCF238C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1037444"/>
            <a:ext cx="5143500" cy="4770596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93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D2F1-26AD-4973-82E7-5AA0C145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0041-7271-4102-BD19-0B63FEF2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any questions or would like help setting these up, let me know!</a:t>
            </a:r>
          </a:p>
        </p:txBody>
      </p:sp>
    </p:spTree>
    <p:extLst>
      <p:ext uri="{BB962C8B-B14F-4D97-AF65-F5344CB8AC3E}">
        <p14:creationId xmlns:p14="http://schemas.microsoft.com/office/powerpoint/2010/main" val="3564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170B-98A0-49E6-A415-6A7C646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COUNTER Reports: Benefits </a:t>
            </a:r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40D5D768-6F3B-4393-91C7-FDAE40599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92677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13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92465-09E5-4CB3-B76C-97CFC213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COUNTER: Usage Terms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B581D4-6C82-48CF-B492-9323CDA873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0749" y="1168399"/>
            <a:ext cx="3549777" cy="4610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6DEB8-AB94-4A7B-A392-832039998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Investigations</a:t>
            </a:r>
          </a:p>
          <a:p>
            <a:pPr marL="800100" lvl="1" indent="-34290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Number of times a content item or information related to a content item was accessed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Requests</a:t>
            </a:r>
          </a:p>
          <a:p>
            <a:pPr marL="800100" lvl="1" indent="-34290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Number or times the full text of a content item was downloaded or viewed</a:t>
            </a:r>
          </a:p>
        </p:txBody>
      </p:sp>
    </p:spTree>
    <p:extLst>
      <p:ext uri="{BB962C8B-B14F-4D97-AF65-F5344CB8AC3E}">
        <p14:creationId xmlns:p14="http://schemas.microsoft.com/office/powerpoint/2010/main" val="606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E34F-07A8-4256-A3B7-4C2F57E3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0011"/>
          </a:xfrm>
        </p:spPr>
        <p:txBody>
          <a:bodyPr/>
          <a:lstStyle/>
          <a:p>
            <a:r>
              <a:rPr lang="en-US" dirty="0"/>
              <a:t>COUNTER: Common Usage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548C3-6048-4258-9C3B-30FAEBF7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9611"/>
            <a:ext cx="8596668" cy="425175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Items</a:t>
            </a:r>
          </a:p>
          <a:p>
            <a:pPr lvl="1"/>
            <a:r>
              <a:rPr lang="en-US" sz="2000" dirty="0"/>
              <a:t>“Item” refers to an individual piece of content – chapters, articles, multimedia</a:t>
            </a:r>
          </a:p>
          <a:p>
            <a:r>
              <a:rPr lang="en-US" sz="2400" dirty="0"/>
              <a:t>Titles</a:t>
            </a:r>
          </a:p>
          <a:p>
            <a:pPr lvl="1"/>
            <a:r>
              <a:rPr lang="en-US" sz="2000" dirty="0"/>
              <a:t>“Title” refers to a collection of items in a single volume – Book, Journal</a:t>
            </a:r>
          </a:p>
          <a:p>
            <a:r>
              <a:rPr lang="en-US" sz="2400" dirty="0"/>
              <a:t>Searches</a:t>
            </a:r>
          </a:p>
          <a:p>
            <a:pPr lvl="1"/>
            <a:r>
              <a:rPr lang="en-US" sz="2000" dirty="0"/>
              <a:t>Number of times a user searches a database</a:t>
            </a:r>
          </a:p>
          <a:p>
            <a:r>
              <a:rPr lang="en-US" sz="2400" dirty="0"/>
              <a:t>Unique</a:t>
            </a:r>
          </a:p>
          <a:p>
            <a:pPr lvl="1"/>
            <a:r>
              <a:rPr lang="en-US" sz="2000" dirty="0"/>
              <a:t>Removes ‘duplicates’ from counts when same item or title is accessed by multiple users</a:t>
            </a:r>
          </a:p>
        </p:txBody>
      </p:sp>
    </p:spTree>
    <p:extLst>
      <p:ext uri="{BB962C8B-B14F-4D97-AF65-F5344CB8AC3E}">
        <p14:creationId xmlns:p14="http://schemas.microsoft.com/office/powerpoint/2010/main" val="72045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64CA-8E32-47F7-AC9B-1DC5073B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COUNTER: Other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C0F0-856B-4C13-854F-CC869CBEB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Access Denials</a:t>
            </a:r>
          </a:p>
          <a:p>
            <a:pPr lvl="1"/>
            <a:r>
              <a:rPr lang="en-US" sz="1800" dirty="0"/>
              <a:t>Refers to times when patrons are ‘turned away’ from a resource</a:t>
            </a:r>
          </a:p>
          <a:p>
            <a:pPr lvl="1"/>
            <a:r>
              <a:rPr lang="en-US" sz="1800" dirty="0"/>
              <a:t>Could be useful for identifying need</a:t>
            </a:r>
          </a:p>
          <a:p>
            <a:pPr lvl="1"/>
            <a:r>
              <a:rPr lang="en-US" sz="1800" dirty="0"/>
              <a:t>“No License”: times a patron tries to access content library does not have licensed</a:t>
            </a:r>
          </a:p>
          <a:p>
            <a:pPr lvl="1"/>
            <a:r>
              <a:rPr lang="en-US" sz="1800" dirty="0"/>
              <a:t>“Limit Exceeded”: times a patron tries to access content that the simultaneous users has been exceeded</a:t>
            </a:r>
          </a:p>
          <a:p>
            <a:r>
              <a:rPr lang="en-US" sz="2000" dirty="0"/>
              <a:t>For Data Type, Section Type, Access Type, Access Method, YOP, and other terms, refer to the Code of Practice: </a:t>
            </a:r>
          </a:p>
          <a:p>
            <a:pPr lvl="1"/>
            <a:r>
              <a:rPr lang="en-US" sz="1800" dirty="0">
                <a:hlinkClick r:id="rId2"/>
              </a:rPr>
              <a:t>https://cop5.projectcounter.org/en/5.0.2/index.html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14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B955-8763-40B3-A887-8DFE5E30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COUNTER: Master Report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D094-EC2C-4C40-8A63-37F4EAF7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Platform Reports (PR)</a:t>
            </a:r>
          </a:p>
          <a:p>
            <a:r>
              <a:rPr lang="en-US" sz="2800" dirty="0"/>
              <a:t>Database Reports (DR)</a:t>
            </a:r>
          </a:p>
          <a:p>
            <a:r>
              <a:rPr lang="en-US" sz="2800" dirty="0"/>
              <a:t>Title Reports (TR)</a:t>
            </a:r>
          </a:p>
          <a:p>
            <a:r>
              <a:rPr lang="en-US" sz="2800" dirty="0"/>
              <a:t>Item Reports (IR)</a:t>
            </a:r>
          </a:p>
        </p:txBody>
      </p:sp>
    </p:spTree>
    <p:extLst>
      <p:ext uri="{BB962C8B-B14F-4D97-AF65-F5344CB8AC3E}">
        <p14:creationId xmlns:p14="http://schemas.microsoft.com/office/powerpoint/2010/main" val="302725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C649-F36C-4EA0-88FD-F51E5BA2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Reports (PR)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E97A-3E5E-4D96-ACDD-3445A2DA4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521683" cy="3880772"/>
          </a:xfrm>
        </p:spPr>
        <p:txBody>
          <a:bodyPr>
            <a:normAutofit/>
          </a:bodyPr>
          <a:lstStyle/>
          <a:p>
            <a:r>
              <a:rPr lang="en-US" sz="2400" dirty="0"/>
              <a:t>Broadest Report Available</a:t>
            </a:r>
          </a:p>
          <a:p>
            <a:r>
              <a:rPr lang="en-US" sz="2400" dirty="0"/>
              <a:t>ALL Publishers and vendors must provide this report</a:t>
            </a:r>
          </a:p>
          <a:p>
            <a:r>
              <a:rPr lang="en-US" sz="2400" dirty="0"/>
              <a:t>Gives totals for a “Platform” i.e. Vendor/Database Aggregator</a:t>
            </a:r>
          </a:p>
          <a:p>
            <a:r>
              <a:rPr lang="en-US" sz="2400" dirty="0"/>
              <a:t>Good for comparing platforms and gathering total usage statistics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E-books Academic Subscription Collection (EBSCO) - UM Library">
            <a:extLst>
              <a:ext uri="{FF2B5EF4-FFF2-40B4-BE49-F238E27FC236}">
                <a16:creationId xmlns:a16="http://schemas.microsoft.com/office/drawing/2014/main" id="{512BA24B-D704-4929-9D1B-C9CC1FF0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26" y="26756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Quest - Virtual Reference Collection Support - LibGuides at Eastern  Suffolk BOCES">
            <a:extLst>
              <a:ext uri="{FF2B5EF4-FFF2-40B4-BE49-F238E27FC236}">
                <a16:creationId xmlns:a16="http://schemas.microsoft.com/office/drawing/2014/main" id="{F9B3E348-85A3-4A67-9881-DD3B74D0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2" y="2127932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ylor &amp; Francis">
            <a:extLst>
              <a:ext uri="{FF2B5EF4-FFF2-40B4-BE49-F238E27FC236}">
                <a16:creationId xmlns:a16="http://schemas.microsoft.com/office/drawing/2014/main" id="{19B90F2A-373E-481B-BE95-2E6F7BF5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2" y="4336371"/>
            <a:ext cx="22479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955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7646</TotalTime>
  <Words>1579</Words>
  <Application>Microsoft Office PowerPoint</Application>
  <PresentationFormat>Widescreen</PresentationFormat>
  <Paragraphs>169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Heebo</vt:lpstr>
      <vt:lpstr>Trebuchet MS</vt:lpstr>
      <vt:lpstr>Wingdings 3</vt:lpstr>
      <vt:lpstr>Facet</vt:lpstr>
      <vt:lpstr>E-Resource Statistics</vt:lpstr>
      <vt:lpstr>Agenda</vt:lpstr>
      <vt:lpstr>COUNTER Reports</vt:lpstr>
      <vt:lpstr>COUNTER Reports: Benefits </vt:lpstr>
      <vt:lpstr>COUNTER: Usage Terms</vt:lpstr>
      <vt:lpstr>COUNTER: Common Usage Terms</vt:lpstr>
      <vt:lpstr>COUNTER: Other Terms</vt:lpstr>
      <vt:lpstr>COUNTER: Master Report Types</vt:lpstr>
      <vt:lpstr>Platform Reports (PR)</vt:lpstr>
      <vt:lpstr>Database Reports (DR)</vt:lpstr>
      <vt:lpstr>Title Reports (TR)</vt:lpstr>
      <vt:lpstr>Item Reports (IR)</vt:lpstr>
      <vt:lpstr>SUSHI Harvesting</vt:lpstr>
      <vt:lpstr>SUSHI: API and Paths</vt:lpstr>
      <vt:lpstr>SUSHI: Connection Requirements</vt:lpstr>
      <vt:lpstr>SUSHI: Report Formatting</vt:lpstr>
      <vt:lpstr>Vendors that support COUNTER/SUSHI</vt:lpstr>
      <vt:lpstr>COUNTER and SUSHI in Alma</vt:lpstr>
      <vt:lpstr>ALMA: Ingredients</vt:lpstr>
      <vt:lpstr>Alma Setup: Subscriber Code Table Configuration &gt; Acquisitions &gt; General &gt; Subscribers</vt:lpstr>
      <vt:lpstr>Alma Setup: Vendor Profile Acquisitions &gt; Acquisitions Infrastructure &gt; Vendors</vt:lpstr>
      <vt:lpstr>Alma Setup: Adding SUSHI Account Acquisitions &gt; Acquisitions Infrastructure &gt; Vendors &gt; Vendor Details &gt; Usage Data Tab</vt:lpstr>
      <vt:lpstr>Alma Setup: Adding SUSHI Account Acquisitions &gt; Acquisitions Infrastructure &gt; Vendors &gt; Vendor Details &gt; Usage Data Tab</vt:lpstr>
      <vt:lpstr>Alma Setup: Monitor Jobs Admin &gt; Monitor Jobs &gt; Scheduled &gt; Filter:Acquisition</vt:lpstr>
      <vt:lpstr>Alma: COUNTER Data in Analytics</vt:lpstr>
      <vt:lpstr>Alma: COUNTER Data in Analytics</vt:lpstr>
      <vt:lpstr>Alma: Useful ExLibris Links</vt:lpstr>
      <vt:lpstr>Alma: Analytics COUNTER Dashboards Analytics &gt; Reports </vt:lpstr>
      <vt:lpstr>CC-Plus – Possible Solution for all Libraries</vt:lpstr>
      <vt:lpstr>CC-Plus Goals</vt:lpstr>
      <vt:lpstr>CC-Plus: Available Settings</vt:lpstr>
      <vt:lpstr>CC-Plus: Reports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E-Resource Statistics</dc:title>
  <dc:creator>Bedsaul, Jason</dc:creator>
  <cp:lastModifiedBy>Bedsaul, Jason</cp:lastModifiedBy>
  <cp:revision>2</cp:revision>
  <dcterms:created xsi:type="dcterms:W3CDTF">2022-01-21T13:58:59Z</dcterms:created>
  <dcterms:modified xsi:type="dcterms:W3CDTF">2022-01-31T21:38:21Z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