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8" r:id="rId4"/>
    <p:sldId id="259" r:id="rId5"/>
    <p:sldId id="260" r:id="rId6"/>
    <p:sldId id="261" r:id="rId7"/>
    <p:sldId id="262" r:id="rId8"/>
    <p:sldId id="263" r:id="rId9"/>
    <p:sldId id="265" r:id="rId10"/>
    <p:sldId id="266" r:id="rId11"/>
    <p:sldId id="267" r:id="rId12"/>
    <p:sldId id="26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5" autoAdjust="0"/>
    <p:restoredTop sz="94660"/>
  </p:normalViewPr>
  <p:slideViewPr>
    <p:cSldViewPr snapToGrid="0">
      <p:cViewPr varScale="1">
        <p:scale>
          <a:sx n="80" d="100"/>
          <a:sy n="80" d="100"/>
        </p:scale>
        <p:origin x="132"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din.nodak.edu/"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3F0E-09EA-4540-BB4D-14907D8E5D7F}"/>
              </a:ext>
            </a:extLst>
          </p:cNvPr>
          <p:cNvSpPr>
            <a:spLocks noGrp="1"/>
          </p:cNvSpPr>
          <p:nvPr>
            <p:ph type="ctrTitle"/>
          </p:nvPr>
        </p:nvSpPr>
        <p:spPr>
          <a:xfrm>
            <a:off x="768627" y="802298"/>
            <a:ext cx="10286226" cy="2541431"/>
          </a:xfrm>
        </p:spPr>
        <p:txBody>
          <a:bodyPr>
            <a:normAutofit/>
          </a:bodyPr>
          <a:lstStyle/>
          <a:p>
            <a:r>
              <a:rPr lang="en-US" sz="4800" b="1" dirty="0">
                <a:latin typeface="Cavolini" panose="03000502040302020204" pitchFamily="66" charset="0"/>
                <a:cs typeface="Cavolini" panose="03000502040302020204" pitchFamily="66" charset="0"/>
              </a:rPr>
              <a:t>Customization in primo </a:t>
            </a:r>
            <a:r>
              <a:rPr lang="en-US" sz="4800" b="1" dirty="0" err="1">
                <a:latin typeface="Cavolini" panose="03000502040302020204" pitchFamily="66" charset="0"/>
                <a:cs typeface="Cavolini" panose="03000502040302020204" pitchFamily="66" charset="0"/>
              </a:rPr>
              <a:t>ve</a:t>
            </a:r>
            <a:endParaRPr lang="en-US" sz="4800" b="1" dirty="0">
              <a:latin typeface="Cavolini" panose="03000502040302020204" pitchFamily="66" charset="0"/>
              <a:cs typeface="Cavolini" panose="03000502040302020204" pitchFamily="66" charset="0"/>
            </a:endParaRPr>
          </a:p>
        </p:txBody>
      </p:sp>
      <p:sp>
        <p:nvSpPr>
          <p:cNvPr id="3" name="Subtitle 2">
            <a:extLst>
              <a:ext uri="{FF2B5EF4-FFF2-40B4-BE49-F238E27FC236}">
                <a16:creationId xmlns:a16="http://schemas.microsoft.com/office/drawing/2014/main" id="{AC8D7E86-DD97-4010-AF31-5C0DFEE36F8C}"/>
              </a:ext>
            </a:extLst>
          </p:cNvPr>
          <p:cNvSpPr>
            <a:spLocks noGrp="1"/>
          </p:cNvSpPr>
          <p:nvPr>
            <p:ph type="subTitle" idx="1"/>
          </p:nvPr>
        </p:nvSpPr>
        <p:spPr/>
        <p:txBody>
          <a:bodyPr>
            <a:normAutofit/>
          </a:bodyPr>
          <a:lstStyle/>
          <a:p>
            <a:r>
              <a:rPr lang="en-US" dirty="0">
                <a:latin typeface="Cavolini" panose="03000502040302020204" pitchFamily="66" charset="0"/>
                <a:cs typeface="Cavolini" panose="03000502040302020204" pitchFamily="66" charset="0"/>
              </a:rPr>
              <a:t>ODIN mini-session</a:t>
            </a:r>
          </a:p>
          <a:p>
            <a:r>
              <a:rPr lang="en-US" dirty="0">
                <a:latin typeface="Cavolini" panose="03000502040302020204" pitchFamily="66" charset="0"/>
                <a:cs typeface="Cavolini" panose="03000502040302020204" pitchFamily="66" charset="0"/>
              </a:rPr>
              <a:t>2021 NDLA Annual conference – October 7, 2021</a:t>
            </a:r>
          </a:p>
        </p:txBody>
      </p:sp>
    </p:spTree>
    <p:extLst>
      <p:ext uri="{BB962C8B-B14F-4D97-AF65-F5344CB8AC3E}">
        <p14:creationId xmlns:p14="http://schemas.microsoft.com/office/powerpoint/2010/main" val="50255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6E389-6E06-475B-9E5B-0C65895B55AE}"/>
              </a:ext>
            </a:extLst>
          </p:cNvPr>
          <p:cNvSpPr>
            <a:spLocks noGrp="1"/>
          </p:cNvSpPr>
          <p:nvPr>
            <p:ph type="title"/>
          </p:nvPr>
        </p:nvSpPr>
        <p:spPr>
          <a:xfrm>
            <a:off x="1451580" y="804519"/>
            <a:ext cx="4325112" cy="1049235"/>
          </a:xfrm>
        </p:spPr>
        <p:txBody>
          <a:bodyPr>
            <a:normAutofit/>
          </a:bodyPr>
          <a:lstStyle/>
          <a:p>
            <a:r>
              <a:rPr lang="en-US" sz="2800"/>
              <a:t>Newspaper search</a:t>
            </a:r>
            <a:br>
              <a:rPr lang="en-US" sz="2800"/>
            </a:br>
            <a:endParaRPr lang="en-US" sz="2800"/>
          </a:p>
        </p:txBody>
      </p:sp>
      <p:cxnSp>
        <p:nvCxnSpPr>
          <p:cNvPr id="13" name="Straight Connector 1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DCF817C6-04AA-49EF-8C08-E186E2ABE8C8}"/>
              </a:ext>
            </a:extLst>
          </p:cNvPr>
          <p:cNvSpPr>
            <a:spLocks noGrp="1"/>
          </p:cNvSpPr>
          <p:nvPr>
            <p:ph idx="1"/>
          </p:nvPr>
        </p:nvSpPr>
        <p:spPr>
          <a:xfrm>
            <a:off x="1451579" y="2015732"/>
            <a:ext cx="4325113" cy="4074172"/>
          </a:xfrm>
        </p:spPr>
        <p:txBody>
          <a:bodyPr>
            <a:normAutofit/>
          </a:bodyPr>
          <a:lstStyle/>
          <a:p>
            <a:r>
              <a:rPr lang="en-US" dirty="0"/>
              <a:t>Allows users to search only for newspaper content from dedicated set of newspaper collections.</a:t>
            </a:r>
          </a:p>
          <a:p>
            <a:r>
              <a:rPr lang="en-US" dirty="0"/>
              <a:t>When enabled, news items are removed from the CDI search results which increases focus on scholarly content.</a:t>
            </a:r>
          </a:p>
          <a:p>
            <a:r>
              <a:rPr lang="en-US" dirty="0"/>
              <a:t>Featured Newspapers can be selected and categorized</a:t>
            </a:r>
          </a:p>
        </p:txBody>
      </p:sp>
      <p:pic>
        <p:nvPicPr>
          <p:cNvPr id="4" name="Content Placeholder 3">
            <a:extLst>
              <a:ext uri="{FF2B5EF4-FFF2-40B4-BE49-F238E27FC236}">
                <a16:creationId xmlns:a16="http://schemas.microsoft.com/office/drawing/2014/main" id="{FB993B5C-1039-4308-862F-B5FD4C2C86BE}"/>
              </a:ext>
            </a:extLst>
          </p:cNvPr>
          <p:cNvPicPr>
            <a:picLocks noChangeAspect="1"/>
          </p:cNvPicPr>
          <p:nvPr/>
        </p:nvPicPr>
        <p:blipFill>
          <a:blip r:embed="rId2"/>
          <a:stretch>
            <a:fillRect/>
          </a:stretch>
        </p:blipFill>
        <p:spPr>
          <a:xfrm>
            <a:off x="6417733" y="1157634"/>
            <a:ext cx="4637119" cy="4579154"/>
          </a:xfrm>
          <a:prstGeom prst="rect">
            <a:avLst/>
          </a:prstGeom>
        </p:spPr>
      </p:pic>
    </p:spTree>
    <p:extLst>
      <p:ext uri="{BB962C8B-B14F-4D97-AF65-F5344CB8AC3E}">
        <p14:creationId xmlns:p14="http://schemas.microsoft.com/office/powerpoint/2010/main" val="138542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3315-E489-446B-932A-DCA2C9F2FC88}"/>
              </a:ext>
            </a:extLst>
          </p:cNvPr>
          <p:cNvSpPr>
            <a:spLocks noGrp="1"/>
          </p:cNvSpPr>
          <p:nvPr>
            <p:ph type="title"/>
          </p:nvPr>
        </p:nvSpPr>
        <p:spPr>
          <a:xfrm>
            <a:off x="1451579" y="804519"/>
            <a:ext cx="9603275" cy="1037533"/>
          </a:xfrm>
        </p:spPr>
        <p:txBody>
          <a:bodyPr/>
          <a:lstStyle/>
          <a:p>
            <a:r>
              <a:rPr lang="en-US" dirty="0"/>
              <a:t>Labels and headings</a:t>
            </a:r>
          </a:p>
        </p:txBody>
      </p:sp>
      <p:sp>
        <p:nvSpPr>
          <p:cNvPr id="3" name="Content Placeholder 2">
            <a:extLst>
              <a:ext uri="{FF2B5EF4-FFF2-40B4-BE49-F238E27FC236}">
                <a16:creationId xmlns:a16="http://schemas.microsoft.com/office/drawing/2014/main" id="{09B03539-A759-4EF6-98E2-4FD4510868DF}"/>
              </a:ext>
            </a:extLst>
          </p:cNvPr>
          <p:cNvSpPr>
            <a:spLocks noGrp="1"/>
          </p:cNvSpPr>
          <p:nvPr>
            <p:ph idx="1"/>
          </p:nvPr>
        </p:nvSpPr>
        <p:spPr>
          <a:xfrm>
            <a:off x="1137147" y="1842052"/>
            <a:ext cx="10074192" cy="3803374"/>
          </a:xfrm>
        </p:spPr>
        <p:txBody>
          <a:bodyPr>
            <a:normAutofit/>
          </a:bodyPr>
          <a:lstStyle/>
          <a:p>
            <a:r>
              <a:rPr lang="en-US" b="0" i="0" dirty="0">
                <a:solidFill>
                  <a:srgbClr val="262402"/>
                </a:solidFill>
                <a:effectLst/>
                <a:latin typeface="Verdana" panose="020B0604030504040204" pitchFamily="34" charset="0"/>
              </a:rPr>
              <a:t>Most labels in Primo VE that display in the Brief Results, Full Display page, different Services sections, and My Library Card pages are customizable for your library. </a:t>
            </a:r>
          </a:p>
          <a:p>
            <a:r>
              <a:rPr lang="en-US" b="0" i="0" dirty="0">
                <a:solidFill>
                  <a:srgbClr val="262402"/>
                </a:solidFill>
                <a:effectLst/>
                <a:latin typeface="Verdana" panose="020B0604030504040204" pitchFamily="34" charset="0"/>
              </a:rPr>
              <a:t>Many label description changes are immediate and the change will be seen right away but other labels may take up to several days to change.</a:t>
            </a:r>
          </a:p>
          <a:p>
            <a:endParaRPr lang="en-US" b="0" i="0" dirty="0">
              <a:solidFill>
                <a:srgbClr val="262402"/>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53986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7F4174A-2C09-4249-A300-DBB5E943B014}"/>
              </a:ext>
            </a:extLst>
          </p:cNvPr>
          <p:cNvSpPr>
            <a:spLocks noGrp="1"/>
          </p:cNvSpPr>
          <p:nvPr>
            <p:ph type="title"/>
          </p:nvPr>
        </p:nvSpPr>
        <p:spPr>
          <a:xfrm>
            <a:off x="6579648" y="804520"/>
            <a:ext cx="4158749" cy="1049235"/>
          </a:xfrm>
        </p:spPr>
        <p:txBody>
          <a:bodyPr>
            <a:normAutofit/>
          </a:bodyPr>
          <a:lstStyle/>
          <a:p>
            <a:r>
              <a:rPr lang="en-US" dirty="0"/>
              <a:t>Explore options</a:t>
            </a:r>
          </a:p>
        </p:txBody>
      </p:sp>
      <p:sp>
        <p:nvSpPr>
          <p:cNvPr id="16" name="Rectangle 15">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Content Placeholder 4">
            <a:extLst>
              <a:ext uri="{FF2B5EF4-FFF2-40B4-BE49-F238E27FC236}">
                <a16:creationId xmlns:a16="http://schemas.microsoft.com/office/drawing/2014/main" id="{B888CD47-CCED-40AF-B28C-496E58B256B3}"/>
              </a:ext>
            </a:extLst>
          </p:cNvPr>
          <p:cNvPicPr>
            <a:picLocks noChangeAspect="1"/>
          </p:cNvPicPr>
          <p:nvPr/>
        </p:nvPicPr>
        <p:blipFill>
          <a:blip r:embed="rId2"/>
          <a:stretch>
            <a:fillRect/>
          </a:stretch>
        </p:blipFill>
        <p:spPr>
          <a:xfrm>
            <a:off x="1130029" y="829358"/>
            <a:ext cx="4960442" cy="4613211"/>
          </a:xfrm>
          <a:prstGeom prst="rect">
            <a:avLst/>
          </a:prstGeom>
        </p:spPr>
      </p:pic>
      <p:sp>
        <p:nvSpPr>
          <p:cNvPr id="9" name="Content Placeholder 8">
            <a:extLst>
              <a:ext uri="{FF2B5EF4-FFF2-40B4-BE49-F238E27FC236}">
                <a16:creationId xmlns:a16="http://schemas.microsoft.com/office/drawing/2014/main" id="{BAA0FDA4-2624-4642-BA63-0E23F05D79E2}"/>
              </a:ext>
            </a:extLst>
          </p:cNvPr>
          <p:cNvSpPr>
            <a:spLocks noGrp="1"/>
          </p:cNvSpPr>
          <p:nvPr>
            <p:ph idx="1"/>
          </p:nvPr>
        </p:nvSpPr>
        <p:spPr>
          <a:xfrm>
            <a:off x="6579647" y="2015732"/>
            <a:ext cx="4158750" cy="3450613"/>
          </a:xfrm>
        </p:spPr>
        <p:txBody>
          <a:bodyPr>
            <a:normAutofit/>
          </a:bodyPr>
          <a:lstStyle/>
          <a:p>
            <a:r>
              <a:rPr lang="en-US" dirty="0"/>
              <a:t>You can review what Primo VE customizations other ODIN Libraries have implemented. </a:t>
            </a:r>
          </a:p>
          <a:p>
            <a:r>
              <a:rPr lang="en-US" dirty="0"/>
              <a:t>Links to each of the libraries’ view can be found on the ODIN website</a:t>
            </a:r>
          </a:p>
          <a:p>
            <a:pPr lvl="1"/>
            <a:r>
              <a:rPr lang="en-US" dirty="0"/>
              <a:t> </a:t>
            </a:r>
            <a:r>
              <a:rPr lang="en-US" dirty="0">
                <a:hlinkClick r:id="rId3"/>
              </a:rPr>
              <a:t>www.odin.nodak.edu</a:t>
            </a:r>
            <a:endParaRPr lang="en-US" dirty="0"/>
          </a:p>
          <a:p>
            <a:pPr lvl="1"/>
            <a:r>
              <a:rPr lang="en-US" dirty="0"/>
              <a:t>Click on Academic in the blue bar</a:t>
            </a:r>
          </a:p>
          <a:p>
            <a:pPr lvl="1"/>
            <a:r>
              <a:rPr lang="en-US" dirty="0"/>
              <a:t>Select the Primo VE Instances tab</a:t>
            </a:r>
          </a:p>
          <a:p>
            <a:pPr marL="457200" lvl="1" indent="0">
              <a:buNone/>
            </a:pPr>
            <a:endParaRPr lang="en-US" dirty="0"/>
          </a:p>
        </p:txBody>
      </p:sp>
      <p:pic>
        <p:nvPicPr>
          <p:cNvPr id="18" name="Picture 17">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27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A664545-5172-4D5D-AE34-5DA5A845625E}"/>
              </a:ext>
            </a:extLst>
          </p:cNvPr>
          <p:cNvSpPr>
            <a:spLocks noGrp="1"/>
          </p:cNvSpPr>
          <p:nvPr>
            <p:ph type="title"/>
          </p:nvPr>
        </p:nvSpPr>
        <p:spPr>
          <a:xfrm>
            <a:off x="1451580" y="804520"/>
            <a:ext cx="4176511" cy="1049235"/>
          </a:xfrm>
        </p:spPr>
        <p:txBody>
          <a:bodyPr>
            <a:normAutofit/>
          </a:bodyPr>
          <a:lstStyle/>
          <a:p>
            <a:r>
              <a:rPr lang="en-US"/>
              <a:t>Thank you!</a:t>
            </a:r>
          </a:p>
        </p:txBody>
      </p:sp>
      <p:sp>
        <p:nvSpPr>
          <p:cNvPr id="82" name="Rectangle 81">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5F6AED-FC76-4EB5-8B20-284E7E6BE00C}"/>
              </a:ext>
            </a:extLst>
          </p:cNvPr>
          <p:cNvSpPr>
            <a:spLocks noGrp="1"/>
          </p:cNvSpPr>
          <p:nvPr>
            <p:ph idx="1"/>
          </p:nvPr>
        </p:nvSpPr>
        <p:spPr>
          <a:xfrm>
            <a:off x="1451581" y="2015732"/>
            <a:ext cx="4172212" cy="3450613"/>
          </a:xfrm>
        </p:spPr>
        <p:txBody>
          <a:bodyPr>
            <a:normAutofit/>
          </a:bodyPr>
          <a:lstStyle/>
          <a:p>
            <a:r>
              <a:rPr lang="en-US" dirty="0"/>
              <a:t>Contact the ODIN Office if you would like to explore any of the options or have questions.</a:t>
            </a:r>
          </a:p>
          <a:p>
            <a:endParaRPr lang="en-US" dirty="0"/>
          </a:p>
          <a:p>
            <a:endParaRPr lang="en-US" dirty="0"/>
          </a:p>
        </p:txBody>
      </p:sp>
      <p:pic>
        <p:nvPicPr>
          <p:cNvPr id="4" name="Picture 3">
            <a:extLst>
              <a:ext uri="{FF2B5EF4-FFF2-40B4-BE49-F238E27FC236}">
                <a16:creationId xmlns:a16="http://schemas.microsoft.com/office/drawing/2014/main" id="{8AA49090-B481-42C4-AA9A-15245EC48D6D}"/>
              </a:ext>
            </a:extLst>
          </p:cNvPr>
          <p:cNvPicPr>
            <a:picLocks noChangeAspect="1"/>
          </p:cNvPicPr>
          <p:nvPr/>
        </p:nvPicPr>
        <p:blipFill>
          <a:blip r:embed="rId2"/>
          <a:stretch>
            <a:fillRect/>
          </a:stretch>
        </p:blipFill>
        <p:spPr>
          <a:xfrm>
            <a:off x="6094411" y="1802845"/>
            <a:ext cx="4960442" cy="2666237"/>
          </a:xfrm>
          <a:prstGeom prst="rect">
            <a:avLst/>
          </a:prstGeom>
        </p:spPr>
      </p:pic>
      <p:pic>
        <p:nvPicPr>
          <p:cNvPr id="84" name="Picture 83">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6" name="Straight Connector 85">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3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B3F3-C7B4-4043-B14A-97E77E74A00B}"/>
              </a:ext>
            </a:extLst>
          </p:cNvPr>
          <p:cNvSpPr>
            <a:spLocks noGrp="1"/>
          </p:cNvSpPr>
          <p:nvPr>
            <p:ph type="title"/>
          </p:nvPr>
        </p:nvSpPr>
        <p:spPr>
          <a:xfrm>
            <a:off x="1451579" y="804519"/>
            <a:ext cx="9603275" cy="1049235"/>
          </a:xfrm>
        </p:spPr>
        <p:txBody>
          <a:bodyPr>
            <a:normAutofit/>
          </a:bodyPr>
          <a:lstStyle/>
          <a:p>
            <a:r>
              <a:rPr lang="en-US" dirty="0"/>
              <a:t>Links Menu</a:t>
            </a:r>
          </a:p>
        </p:txBody>
      </p:sp>
      <p:pic>
        <p:nvPicPr>
          <p:cNvPr id="4" name="Picture 2">
            <a:extLst>
              <a:ext uri="{FF2B5EF4-FFF2-40B4-BE49-F238E27FC236}">
                <a16:creationId xmlns:a16="http://schemas.microsoft.com/office/drawing/2014/main" id="{DDCB8E07-02CD-49B1-A8D7-CF45848D9F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2393" y="2691805"/>
            <a:ext cx="6264091" cy="10492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5E9993-9708-4744-9D38-39A5F82F8445}"/>
              </a:ext>
            </a:extLst>
          </p:cNvPr>
          <p:cNvSpPr>
            <a:spLocks noGrp="1"/>
          </p:cNvSpPr>
          <p:nvPr>
            <p:ph idx="1"/>
          </p:nvPr>
        </p:nvSpPr>
        <p:spPr>
          <a:xfrm>
            <a:off x="7620000" y="2015734"/>
            <a:ext cx="3434854" cy="3450613"/>
          </a:xfrm>
        </p:spPr>
        <p:txBody>
          <a:bodyPr>
            <a:normAutofit/>
          </a:bodyPr>
          <a:lstStyle/>
          <a:p>
            <a:r>
              <a:rPr lang="en-US" dirty="0"/>
              <a:t>Options for customizations</a:t>
            </a:r>
          </a:p>
          <a:p>
            <a:pPr lvl="1"/>
            <a:r>
              <a:rPr lang="en-US" dirty="0"/>
              <a:t>Add new links</a:t>
            </a:r>
          </a:p>
          <a:p>
            <a:pPr lvl="1"/>
            <a:r>
              <a:rPr lang="en-US" dirty="0"/>
              <a:t>Delete links</a:t>
            </a:r>
          </a:p>
          <a:p>
            <a:pPr lvl="1"/>
            <a:r>
              <a:rPr lang="en-US" dirty="0"/>
              <a:t>Activate or deactivate links</a:t>
            </a:r>
          </a:p>
          <a:p>
            <a:pPr lvl="1"/>
            <a:r>
              <a:rPr lang="en-US" dirty="0"/>
              <a:t>Change the order the links appear</a:t>
            </a:r>
          </a:p>
          <a:p>
            <a:pPr lvl="1"/>
            <a:endParaRPr lang="en-US" dirty="0"/>
          </a:p>
          <a:p>
            <a:endParaRPr lang="en-US" dirty="0"/>
          </a:p>
        </p:txBody>
      </p:sp>
    </p:spTree>
    <p:extLst>
      <p:ext uri="{BB962C8B-B14F-4D97-AF65-F5344CB8AC3E}">
        <p14:creationId xmlns:p14="http://schemas.microsoft.com/office/powerpoint/2010/main" val="370414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E48A07C-DBA9-498E-97DC-FCD051B79B6E}"/>
              </a:ext>
            </a:extLst>
          </p:cNvPr>
          <p:cNvSpPr>
            <a:spLocks noGrp="1"/>
          </p:cNvSpPr>
          <p:nvPr>
            <p:ph type="title"/>
          </p:nvPr>
        </p:nvSpPr>
        <p:spPr>
          <a:xfrm>
            <a:off x="7555992" y="707475"/>
            <a:ext cx="3157577" cy="1312001"/>
          </a:xfrm>
        </p:spPr>
        <p:txBody>
          <a:bodyPr anchor="t">
            <a:normAutofit/>
          </a:bodyPr>
          <a:lstStyle/>
          <a:p>
            <a:r>
              <a:rPr lang="en-US" sz="2800"/>
              <a:t>Home page</a:t>
            </a:r>
          </a:p>
        </p:txBody>
      </p:sp>
      <p:cxnSp>
        <p:nvCxnSpPr>
          <p:cNvPr id="75" name="Straight Connector 74">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026" name="Picture 2">
            <a:extLst>
              <a:ext uri="{FF2B5EF4-FFF2-40B4-BE49-F238E27FC236}">
                <a16:creationId xmlns:a16="http://schemas.microsoft.com/office/drawing/2014/main" id="{DE8615D8-AF2C-4CE3-A1A4-7C9049B2FA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6348" y="1106187"/>
            <a:ext cx="5761020" cy="4709633"/>
          </a:xfrm>
          <a:prstGeom prst="rect">
            <a:avLst/>
          </a:prstGeom>
          <a:noFill/>
          <a:extLst>
            <a:ext uri="{909E8E84-426E-40DD-AFC4-6F175D3DCCD1}">
              <a14:hiddenFill xmlns:a14="http://schemas.microsoft.com/office/drawing/2010/main">
                <a:solidFill>
                  <a:srgbClr val="FFFFFF"/>
                </a:solidFill>
              </a14:hiddenFill>
            </a:ext>
          </a:extLst>
        </p:spPr>
      </p:pic>
      <p:sp>
        <p:nvSpPr>
          <p:cNvPr id="1044" name="Content Placeholder 7">
            <a:extLst>
              <a:ext uri="{FF2B5EF4-FFF2-40B4-BE49-F238E27FC236}">
                <a16:creationId xmlns:a16="http://schemas.microsoft.com/office/drawing/2014/main" id="{D0B236EE-7F00-4198-B97D-C4DF5FA5EFF6}"/>
              </a:ext>
            </a:extLst>
          </p:cNvPr>
          <p:cNvSpPr>
            <a:spLocks noGrp="1"/>
          </p:cNvSpPr>
          <p:nvPr>
            <p:ph idx="1"/>
          </p:nvPr>
        </p:nvSpPr>
        <p:spPr>
          <a:xfrm>
            <a:off x="7554138" y="2273608"/>
            <a:ext cx="3159432" cy="3940925"/>
          </a:xfrm>
        </p:spPr>
        <p:txBody>
          <a:bodyPr>
            <a:normAutofit lnSpcReduction="10000"/>
          </a:bodyPr>
          <a:lstStyle/>
          <a:p>
            <a:r>
              <a:rPr lang="en-US" dirty="0"/>
              <a:t>Options could include:</a:t>
            </a:r>
          </a:p>
          <a:p>
            <a:pPr lvl="1"/>
            <a:r>
              <a:rPr lang="en-US" dirty="0"/>
              <a:t>List of open hours</a:t>
            </a:r>
          </a:p>
          <a:p>
            <a:pPr lvl="1"/>
            <a:r>
              <a:rPr lang="en-US" dirty="0"/>
              <a:t>Contact list</a:t>
            </a:r>
          </a:p>
          <a:p>
            <a:pPr lvl="1"/>
            <a:r>
              <a:rPr lang="en-US" dirty="0"/>
              <a:t>Instruction for searching</a:t>
            </a:r>
          </a:p>
          <a:p>
            <a:pPr lvl="1"/>
            <a:r>
              <a:rPr lang="en-US" dirty="0"/>
              <a:t>Links to </a:t>
            </a:r>
            <a:r>
              <a:rPr lang="en-US" dirty="0" err="1"/>
              <a:t>libguides</a:t>
            </a:r>
            <a:endParaRPr lang="en-US" dirty="0"/>
          </a:p>
          <a:p>
            <a:pPr lvl="1"/>
            <a:r>
              <a:rPr lang="en-US" dirty="0"/>
              <a:t>How to get help section</a:t>
            </a:r>
          </a:p>
          <a:p>
            <a:pPr lvl="1"/>
            <a:r>
              <a:rPr lang="en-US" dirty="0"/>
              <a:t>Chat box integration</a:t>
            </a:r>
          </a:p>
          <a:p>
            <a:pPr lvl="1"/>
            <a:r>
              <a:rPr lang="en-US" dirty="0"/>
              <a:t>Twitter feed</a:t>
            </a:r>
          </a:p>
          <a:p>
            <a:pPr lvl="1"/>
            <a:r>
              <a:rPr lang="en-US" dirty="0"/>
              <a:t>Feedback links</a:t>
            </a:r>
          </a:p>
          <a:p>
            <a:pPr lvl="1"/>
            <a:r>
              <a:rPr lang="en-US" dirty="0"/>
              <a:t>Link to library site</a:t>
            </a:r>
          </a:p>
        </p:txBody>
      </p:sp>
    </p:spTree>
    <p:extLst>
      <p:ext uri="{BB962C8B-B14F-4D97-AF65-F5344CB8AC3E}">
        <p14:creationId xmlns:p14="http://schemas.microsoft.com/office/powerpoint/2010/main" val="40271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396F-1112-4948-8DCF-03BC1E8C497E}"/>
              </a:ext>
            </a:extLst>
          </p:cNvPr>
          <p:cNvSpPr>
            <a:spLocks noGrp="1"/>
          </p:cNvSpPr>
          <p:nvPr>
            <p:ph type="title"/>
          </p:nvPr>
        </p:nvSpPr>
        <p:spPr>
          <a:xfrm>
            <a:off x="1451579" y="531250"/>
            <a:ext cx="9603275" cy="1181936"/>
          </a:xfrm>
        </p:spPr>
        <p:txBody>
          <a:bodyPr>
            <a:normAutofit/>
          </a:bodyPr>
          <a:lstStyle/>
          <a:p>
            <a:r>
              <a:rPr lang="en-US" dirty="0"/>
              <a:t>Pre-Filters for basic searches</a:t>
            </a:r>
          </a:p>
        </p:txBody>
      </p:sp>
      <p:pic>
        <p:nvPicPr>
          <p:cNvPr id="10" name="Picture 9">
            <a:extLst>
              <a:ext uri="{FF2B5EF4-FFF2-40B4-BE49-F238E27FC236}">
                <a16:creationId xmlns:a16="http://schemas.microsoft.com/office/drawing/2014/main" id="{443F58C5-09C4-4AD4-A187-C93FB0586F0E}"/>
              </a:ext>
            </a:extLst>
          </p:cNvPr>
          <p:cNvPicPr>
            <a:picLocks noChangeAspect="1"/>
          </p:cNvPicPr>
          <p:nvPr/>
        </p:nvPicPr>
        <p:blipFill>
          <a:blip r:embed="rId2"/>
          <a:stretch>
            <a:fillRect/>
          </a:stretch>
        </p:blipFill>
        <p:spPr>
          <a:xfrm>
            <a:off x="1467611" y="4029065"/>
            <a:ext cx="4628389" cy="1851355"/>
          </a:xfrm>
          <a:prstGeom prst="rect">
            <a:avLst/>
          </a:prstGeom>
        </p:spPr>
      </p:pic>
      <p:pic>
        <p:nvPicPr>
          <p:cNvPr id="7" name="Picture 6">
            <a:extLst>
              <a:ext uri="{FF2B5EF4-FFF2-40B4-BE49-F238E27FC236}">
                <a16:creationId xmlns:a16="http://schemas.microsoft.com/office/drawing/2014/main" id="{B1CFB91E-5963-4427-8DFF-5265586259E2}"/>
              </a:ext>
            </a:extLst>
          </p:cNvPr>
          <p:cNvPicPr>
            <a:picLocks noChangeAspect="1"/>
          </p:cNvPicPr>
          <p:nvPr/>
        </p:nvPicPr>
        <p:blipFill>
          <a:blip r:embed="rId3"/>
          <a:stretch>
            <a:fillRect/>
          </a:stretch>
        </p:blipFill>
        <p:spPr>
          <a:xfrm>
            <a:off x="1451579" y="2015732"/>
            <a:ext cx="4628389" cy="1851355"/>
          </a:xfrm>
          <a:prstGeom prst="rect">
            <a:avLst/>
          </a:prstGeom>
        </p:spPr>
      </p:pic>
      <p:sp>
        <p:nvSpPr>
          <p:cNvPr id="8" name="Content Placeholder 7">
            <a:extLst>
              <a:ext uri="{FF2B5EF4-FFF2-40B4-BE49-F238E27FC236}">
                <a16:creationId xmlns:a16="http://schemas.microsoft.com/office/drawing/2014/main" id="{FCC1AEF3-9EC9-4283-AB95-B5F623954F84}"/>
              </a:ext>
            </a:extLst>
          </p:cNvPr>
          <p:cNvSpPr>
            <a:spLocks noGrp="1"/>
          </p:cNvSpPr>
          <p:nvPr>
            <p:ph idx="1"/>
          </p:nvPr>
        </p:nvSpPr>
        <p:spPr>
          <a:xfrm>
            <a:off x="6400800" y="2015732"/>
            <a:ext cx="4654054" cy="3450613"/>
          </a:xfrm>
        </p:spPr>
        <p:txBody>
          <a:bodyPr>
            <a:normAutofit/>
          </a:bodyPr>
          <a:lstStyle/>
          <a:p>
            <a:r>
              <a:rPr lang="en-US" dirty="0"/>
              <a:t>Filters can allow search to focus on </a:t>
            </a:r>
          </a:p>
          <a:p>
            <a:pPr lvl="1"/>
            <a:r>
              <a:rPr lang="en-US" dirty="0"/>
              <a:t>resource types such as books, articles, scores or videos</a:t>
            </a:r>
          </a:p>
          <a:p>
            <a:pPr lvl="1"/>
            <a:r>
              <a:rPr lang="en-US" dirty="0"/>
              <a:t>search type with options </a:t>
            </a:r>
          </a:p>
          <a:p>
            <a:pPr lvl="2"/>
            <a:r>
              <a:rPr lang="en-US" dirty="0"/>
              <a:t>that contains my query words</a:t>
            </a:r>
          </a:p>
          <a:p>
            <a:pPr lvl="2"/>
            <a:r>
              <a:rPr lang="en-US" dirty="0"/>
              <a:t>with my exact phrase</a:t>
            </a:r>
          </a:p>
          <a:p>
            <a:pPr lvl="2"/>
            <a:r>
              <a:rPr lang="en-US" dirty="0"/>
              <a:t>begins with </a:t>
            </a:r>
          </a:p>
          <a:p>
            <a:pPr lvl="1"/>
            <a:r>
              <a:rPr lang="en-US" dirty="0"/>
              <a:t>search fields such as title, author or subject</a:t>
            </a:r>
          </a:p>
        </p:txBody>
      </p:sp>
    </p:spTree>
    <p:extLst>
      <p:ext uri="{BB962C8B-B14F-4D97-AF65-F5344CB8AC3E}">
        <p14:creationId xmlns:p14="http://schemas.microsoft.com/office/powerpoint/2010/main" val="292651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532B-ED77-42D5-8698-D4B1633565D5}"/>
              </a:ext>
            </a:extLst>
          </p:cNvPr>
          <p:cNvSpPr>
            <a:spLocks noGrp="1"/>
          </p:cNvSpPr>
          <p:nvPr>
            <p:ph type="title"/>
          </p:nvPr>
        </p:nvSpPr>
        <p:spPr>
          <a:xfrm>
            <a:off x="1451579" y="804519"/>
            <a:ext cx="9603275" cy="1049235"/>
          </a:xfrm>
        </p:spPr>
        <p:txBody>
          <a:bodyPr>
            <a:normAutofit/>
          </a:bodyPr>
          <a:lstStyle/>
          <a:p>
            <a:r>
              <a:rPr lang="en-US" dirty="0"/>
              <a:t>Search Profiles</a:t>
            </a:r>
          </a:p>
        </p:txBody>
      </p:sp>
      <p:sp>
        <p:nvSpPr>
          <p:cNvPr id="8" name="Content Placeholder 7">
            <a:extLst>
              <a:ext uri="{FF2B5EF4-FFF2-40B4-BE49-F238E27FC236}">
                <a16:creationId xmlns:a16="http://schemas.microsoft.com/office/drawing/2014/main" id="{75B90C00-8374-4753-B5B7-4050DB191034}"/>
              </a:ext>
            </a:extLst>
          </p:cNvPr>
          <p:cNvSpPr>
            <a:spLocks noGrp="1"/>
          </p:cNvSpPr>
          <p:nvPr>
            <p:ph idx="1"/>
          </p:nvPr>
        </p:nvSpPr>
        <p:spPr>
          <a:xfrm>
            <a:off x="1451579" y="2015734"/>
            <a:ext cx="4162555" cy="3450613"/>
          </a:xfrm>
        </p:spPr>
        <p:txBody>
          <a:bodyPr>
            <a:normAutofit/>
          </a:bodyPr>
          <a:lstStyle/>
          <a:p>
            <a:r>
              <a:rPr lang="en-US" dirty="0"/>
              <a:t>Allow users to narrow search from certain sources.</a:t>
            </a:r>
          </a:p>
          <a:p>
            <a:r>
              <a:rPr lang="en-US" dirty="0"/>
              <a:t>Multiple profiles are allowed and may contain your library catalog, Central Index items, Course Reserves, individual collections, etc.</a:t>
            </a:r>
          </a:p>
        </p:txBody>
      </p:sp>
      <p:pic>
        <p:nvPicPr>
          <p:cNvPr id="9" name="Picture 8">
            <a:extLst>
              <a:ext uri="{FF2B5EF4-FFF2-40B4-BE49-F238E27FC236}">
                <a16:creationId xmlns:a16="http://schemas.microsoft.com/office/drawing/2014/main" id="{DCF9919F-63BC-4871-96C6-0BF2D82D5ED3}"/>
              </a:ext>
            </a:extLst>
          </p:cNvPr>
          <p:cNvPicPr>
            <a:picLocks noChangeAspect="1"/>
          </p:cNvPicPr>
          <p:nvPr/>
        </p:nvPicPr>
        <p:blipFill>
          <a:blip r:embed="rId2"/>
          <a:stretch>
            <a:fillRect/>
          </a:stretch>
        </p:blipFill>
        <p:spPr>
          <a:xfrm>
            <a:off x="5791200" y="2110238"/>
            <a:ext cx="5263654" cy="2220023"/>
          </a:xfrm>
          <a:prstGeom prst="rect">
            <a:avLst/>
          </a:prstGeom>
        </p:spPr>
      </p:pic>
    </p:spTree>
    <p:extLst>
      <p:ext uri="{BB962C8B-B14F-4D97-AF65-F5344CB8AC3E}">
        <p14:creationId xmlns:p14="http://schemas.microsoft.com/office/powerpoint/2010/main" val="83978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483B9FF-AE60-4C9B-8396-A91FB368E617}"/>
              </a:ext>
            </a:extLst>
          </p:cNvPr>
          <p:cNvSpPr>
            <a:spLocks noGrp="1"/>
          </p:cNvSpPr>
          <p:nvPr>
            <p:ph type="title"/>
          </p:nvPr>
        </p:nvSpPr>
        <p:spPr>
          <a:xfrm>
            <a:off x="7555992" y="1007169"/>
            <a:ext cx="3157577" cy="1012307"/>
          </a:xfrm>
        </p:spPr>
        <p:txBody>
          <a:bodyPr anchor="t">
            <a:normAutofit/>
          </a:bodyPr>
          <a:lstStyle/>
          <a:p>
            <a:r>
              <a:rPr lang="en-US" sz="2800" dirty="0"/>
              <a:t>Search results</a:t>
            </a:r>
          </a:p>
        </p:txBody>
      </p:sp>
      <p:cxnSp>
        <p:nvCxnSpPr>
          <p:cNvPr id="20" name="Straight Connector 14">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 name="Content Placeholder 3">
            <a:extLst>
              <a:ext uri="{FF2B5EF4-FFF2-40B4-BE49-F238E27FC236}">
                <a16:creationId xmlns:a16="http://schemas.microsoft.com/office/drawing/2014/main" id="{E1C0876D-C393-4182-B3AC-39DFB1C9D360}"/>
              </a:ext>
            </a:extLst>
          </p:cNvPr>
          <p:cNvPicPr>
            <a:picLocks noChangeAspect="1"/>
          </p:cNvPicPr>
          <p:nvPr/>
        </p:nvPicPr>
        <p:blipFill>
          <a:blip r:embed="rId2"/>
          <a:stretch>
            <a:fillRect/>
          </a:stretch>
        </p:blipFill>
        <p:spPr>
          <a:xfrm>
            <a:off x="422031" y="1656523"/>
            <a:ext cx="6875584" cy="4374995"/>
          </a:xfrm>
          <a:prstGeom prst="rect">
            <a:avLst/>
          </a:prstGeom>
        </p:spPr>
      </p:pic>
      <p:sp>
        <p:nvSpPr>
          <p:cNvPr id="8" name="Content Placeholder 7">
            <a:extLst>
              <a:ext uri="{FF2B5EF4-FFF2-40B4-BE49-F238E27FC236}">
                <a16:creationId xmlns:a16="http://schemas.microsoft.com/office/drawing/2014/main" id="{313E986C-456D-4B0A-A3C2-6697316ED7A5}"/>
              </a:ext>
            </a:extLst>
          </p:cNvPr>
          <p:cNvSpPr>
            <a:spLocks noGrp="1"/>
          </p:cNvSpPr>
          <p:nvPr>
            <p:ph idx="1"/>
          </p:nvPr>
        </p:nvSpPr>
        <p:spPr>
          <a:xfrm>
            <a:off x="7555992" y="2273608"/>
            <a:ext cx="4213976" cy="3940925"/>
          </a:xfrm>
        </p:spPr>
        <p:txBody>
          <a:bodyPr>
            <a:normAutofit fontScale="70000" lnSpcReduction="20000"/>
          </a:bodyPr>
          <a:lstStyle/>
          <a:p>
            <a:r>
              <a:rPr lang="en-US" b="0" i="0" dirty="0">
                <a:solidFill>
                  <a:srgbClr val="262402"/>
                </a:solidFill>
                <a:effectLst/>
                <a:latin typeface="Verdana" panose="020B0604030504040204" pitchFamily="34" charset="0"/>
              </a:rPr>
              <a:t>You may wish to remove the "Expand my Results" check box from the results page.</a:t>
            </a:r>
          </a:p>
          <a:p>
            <a:pPr algn="l"/>
            <a:r>
              <a:rPr lang="en-US" b="0" i="0" dirty="0">
                <a:solidFill>
                  <a:srgbClr val="262402"/>
                </a:solidFill>
                <a:effectLst/>
                <a:latin typeface="Verdana" panose="020B0604030504040204" pitchFamily="34" charset="0"/>
              </a:rPr>
              <a:t>Under Alma Configuration &gt; Discovery &gt; Search Configuration &gt; Search Profiles.</a:t>
            </a:r>
          </a:p>
          <a:p>
            <a:pPr lvl="1"/>
            <a:r>
              <a:rPr lang="en-US" b="0" i="0" dirty="0">
                <a:solidFill>
                  <a:srgbClr val="262402"/>
                </a:solidFill>
                <a:effectLst/>
                <a:latin typeface="Verdana" panose="020B0604030504040204" pitchFamily="34" charset="0"/>
              </a:rPr>
              <a:t> Any of the search profiles that have "Central Index" in the description will need to be edited. Click on the ellipsis button to edit the profile, then unchecked the "Filter by Availability" option, and save. </a:t>
            </a:r>
          </a:p>
          <a:p>
            <a:pPr lvl="1"/>
            <a:r>
              <a:rPr lang="en-US" b="0" i="0" dirty="0">
                <a:solidFill>
                  <a:srgbClr val="262402"/>
                </a:solidFill>
                <a:effectLst/>
                <a:latin typeface="Verdana" panose="020B0604030504040204" pitchFamily="34" charset="0"/>
              </a:rPr>
              <a:t>If you do decide you'd like the option back on the results page in the future, simply re-check the box and save.</a:t>
            </a:r>
            <a:endParaRPr lang="en-US" dirty="0"/>
          </a:p>
        </p:txBody>
      </p:sp>
    </p:spTree>
    <p:extLst>
      <p:ext uri="{BB962C8B-B14F-4D97-AF65-F5344CB8AC3E}">
        <p14:creationId xmlns:p14="http://schemas.microsoft.com/office/powerpoint/2010/main" val="239854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E811922-5B5D-4528-89A9-5669B2E53169}"/>
              </a:ext>
            </a:extLst>
          </p:cNvPr>
          <p:cNvSpPr>
            <a:spLocks noGrp="1"/>
          </p:cNvSpPr>
          <p:nvPr>
            <p:ph type="title"/>
          </p:nvPr>
        </p:nvSpPr>
        <p:spPr>
          <a:xfrm>
            <a:off x="7555992" y="1228609"/>
            <a:ext cx="3157577" cy="790867"/>
          </a:xfrm>
        </p:spPr>
        <p:txBody>
          <a:bodyPr anchor="t">
            <a:normAutofit/>
          </a:bodyPr>
          <a:lstStyle/>
          <a:p>
            <a:r>
              <a:rPr lang="en-US" sz="2800" dirty="0"/>
              <a:t>Brief results</a:t>
            </a:r>
          </a:p>
        </p:txBody>
      </p:sp>
      <p:cxnSp>
        <p:nvCxnSpPr>
          <p:cNvPr id="15" name="Straight Connector 14">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 name="Content Placeholder 3">
            <a:extLst>
              <a:ext uri="{FF2B5EF4-FFF2-40B4-BE49-F238E27FC236}">
                <a16:creationId xmlns:a16="http://schemas.microsoft.com/office/drawing/2014/main" id="{93CD1DC9-F77D-41E1-A219-FA5CD84CEB20}"/>
              </a:ext>
            </a:extLst>
          </p:cNvPr>
          <p:cNvPicPr>
            <a:picLocks noChangeAspect="1"/>
          </p:cNvPicPr>
          <p:nvPr/>
        </p:nvPicPr>
        <p:blipFill>
          <a:blip r:embed="rId2"/>
          <a:stretch>
            <a:fillRect/>
          </a:stretch>
        </p:blipFill>
        <p:spPr>
          <a:xfrm>
            <a:off x="1136348" y="1228609"/>
            <a:ext cx="5761020" cy="4464790"/>
          </a:xfrm>
          <a:prstGeom prst="rect">
            <a:avLst/>
          </a:prstGeom>
        </p:spPr>
      </p:pic>
      <p:sp>
        <p:nvSpPr>
          <p:cNvPr id="8" name="Content Placeholder 7">
            <a:extLst>
              <a:ext uri="{FF2B5EF4-FFF2-40B4-BE49-F238E27FC236}">
                <a16:creationId xmlns:a16="http://schemas.microsoft.com/office/drawing/2014/main" id="{EF285390-B942-480C-991F-17FF885C2DF6}"/>
              </a:ext>
            </a:extLst>
          </p:cNvPr>
          <p:cNvSpPr>
            <a:spLocks noGrp="1"/>
          </p:cNvSpPr>
          <p:nvPr>
            <p:ph idx="1"/>
          </p:nvPr>
        </p:nvSpPr>
        <p:spPr>
          <a:xfrm>
            <a:off x="7212600" y="2273608"/>
            <a:ext cx="3949386" cy="3940925"/>
          </a:xfrm>
        </p:spPr>
        <p:txBody>
          <a:bodyPr>
            <a:normAutofit fontScale="85000" lnSpcReduction="10000"/>
          </a:bodyPr>
          <a:lstStyle/>
          <a:p>
            <a:r>
              <a:rPr lang="en-US" dirty="0"/>
              <a:t>Configurations for Brief Results</a:t>
            </a:r>
          </a:p>
          <a:p>
            <a:pPr lvl="1"/>
            <a:r>
              <a:rPr lang="en-US" dirty="0"/>
              <a:t>Expand My Results for CDI records beyond those with full text</a:t>
            </a:r>
          </a:p>
          <a:p>
            <a:pPr lvl="1"/>
            <a:r>
              <a:rPr lang="en-US" dirty="0"/>
              <a:t>Sort by list</a:t>
            </a:r>
          </a:p>
          <a:p>
            <a:pPr lvl="1"/>
            <a:r>
              <a:rPr lang="en-US" dirty="0"/>
              <a:t>Top level facets can be disabled</a:t>
            </a:r>
          </a:p>
          <a:p>
            <a:pPr lvl="1"/>
            <a:r>
              <a:rPr lang="en-US" dirty="0"/>
              <a:t>Facets</a:t>
            </a:r>
          </a:p>
          <a:p>
            <a:pPr lvl="2"/>
            <a:r>
              <a:rPr lang="en-US" dirty="0"/>
              <a:t>right/left side of screen</a:t>
            </a:r>
          </a:p>
          <a:p>
            <a:pPr lvl="2"/>
            <a:r>
              <a:rPr lang="en-US" dirty="0"/>
              <a:t>order they appear</a:t>
            </a:r>
          </a:p>
          <a:p>
            <a:pPr lvl="2"/>
            <a:r>
              <a:rPr lang="en-US" dirty="0"/>
              <a:t>number of values to display</a:t>
            </a:r>
          </a:p>
          <a:p>
            <a:pPr lvl="2"/>
            <a:r>
              <a:rPr lang="en-US" dirty="0"/>
              <a:t>how facet results are sorted (size/alpha numeric)</a:t>
            </a:r>
          </a:p>
          <a:p>
            <a:pPr lvl="2"/>
            <a:r>
              <a:rPr lang="en-US" dirty="0"/>
              <a:t>location can include library name/branch if needed</a:t>
            </a:r>
          </a:p>
          <a:p>
            <a:pPr lvl="2"/>
            <a:endParaRPr lang="en-US" dirty="0"/>
          </a:p>
          <a:p>
            <a:pPr lvl="1"/>
            <a:endParaRPr lang="en-US" dirty="0"/>
          </a:p>
        </p:txBody>
      </p:sp>
    </p:spTree>
    <p:extLst>
      <p:ext uri="{BB962C8B-B14F-4D97-AF65-F5344CB8AC3E}">
        <p14:creationId xmlns:p14="http://schemas.microsoft.com/office/powerpoint/2010/main" val="284804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4C22E1B-0B94-435F-B979-E2F0F8BEDF64}"/>
              </a:ext>
            </a:extLst>
          </p:cNvPr>
          <p:cNvSpPr>
            <a:spLocks noGrp="1"/>
          </p:cNvSpPr>
          <p:nvPr>
            <p:ph type="title"/>
          </p:nvPr>
        </p:nvSpPr>
        <p:spPr>
          <a:xfrm>
            <a:off x="1451580" y="804520"/>
            <a:ext cx="3530157" cy="1049235"/>
          </a:xfrm>
        </p:spPr>
        <p:txBody>
          <a:bodyPr>
            <a:normAutofit/>
          </a:bodyPr>
          <a:lstStyle/>
          <a:p>
            <a:r>
              <a:rPr lang="en-US" dirty="0"/>
              <a:t>Full results</a:t>
            </a:r>
          </a:p>
        </p:txBody>
      </p:sp>
      <p:sp>
        <p:nvSpPr>
          <p:cNvPr id="17" name="Rectangle 16">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BE97FB4C-77F9-4EE3-BD15-E4307CEB6126}"/>
              </a:ext>
            </a:extLst>
          </p:cNvPr>
          <p:cNvSpPr>
            <a:spLocks noGrp="1"/>
          </p:cNvSpPr>
          <p:nvPr>
            <p:ph idx="1"/>
          </p:nvPr>
        </p:nvSpPr>
        <p:spPr>
          <a:xfrm>
            <a:off x="1451581" y="2015732"/>
            <a:ext cx="3526523" cy="3450613"/>
          </a:xfrm>
        </p:spPr>
        <p:txBody>
          <a:bodyPr>
            <a:normAutofit fontScale="85000" lnSpcReduction="10000"/>
          </a:bodyPr>
          <a:lstStyle/>
          <a:p>
            <a:r>
              <a:rPr lang="en-US" dirty="0"/>
              <a:t>In the Details section, customization is available for which fields to appear and their order.</a:t>
            </a:r>
          </a:p>
          <a:p>
            <a:r>
              <a:rPr lang="en-US" dirty="0"/>
              <a:t>There are also sections to “virtually browse” the item’s shelf location, Links which can include Display Source Record (which is nice for the catalogers out there), and Send to area so the item information can be printed, emailed or citation information displayed.</a:t>
            </a:r>
          </a:p>
          <a:p>
            <a:endParaRPr lang="en-US" dirty="0"/>
          </a:p>
        </p:txBody>
      </p:sp>
      <p:grpSp>
        <p:nvGrpSpPr>
          <p:cNvPr id="19" name="Group 18">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0" name="Rectangle 19">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621DE0F-E7E4-40DB-BE12-9E91BD21CE5C}"/>
              </a:ext>
            </a:extLst>
          </p:cNvPr>
          <p:cNvPicPr>
            <a:picLocks noChangeAspect="1"/>
          </p:cNvPicPr>
          <p:nvPr/>
        </p:nvPicPr>
        <p:blipFill>
          <a:blip r:embed="rId2"/>
          <a:stretch>
            <a:fillRect/>
          </a:stretch>
        </p:blipFill>
        <p:spPr>
          <a:xfrm>
            <a:off x="6095250" y="1020982"/>
            <a:ext cx="4821551" cy="2892930"/>
          </a:xfrm>
          <a:prstGeom prst="rect">
            <a:avLst/>
          </a:prstGeom>
        </p:spPr>
      </p:pic>
      <p:pic>
        <p:nvPicPr>
          <p:cNvPr id="25" name="Picture 24">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B47116A0-A7BC-4A68-8A76-90FB81EF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250" y="4041300"/>
            <a:ext cx="3418181" cy="98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9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8BAC2C6-84DE-4CA2-B637-FB6903807D7C}"/>
              </a:ext>
            </a:extLst>
          </p:cNvPr>
          <p:cNvSpPr>
            <a:spLocks noGrp="1"/>
          </p:cNvSpPr>
          <p:nvPr>
            <p:ph type="title"/>
          </p:nvPr>
        </p:nvSpPr>
        <p:spPr>
          <a:xfrm>
            <a:off x="7555992" y="707475"/>
            <a:ext cx="3157577" cy="1312001"/>
          </a:xfrm>
        </p:spPr>
        <p:txBody>
          <a:bodyPr anchor="t">
            <a:normAutofit/>
          </a:bodyPr>
          <a:lstStyle/>
          <a:p>
            <a:r>
              <a:rPr lang="en-US" sz="2800" dirty="0"/>
              <a:t>collections</a:t>
            </a:r>
          </a:p>
        </p:txBody>
      </p:sp>
      <p:cxnSp>
        <p:nvCxnSpPr>
          <p:cNvPr id="16" name="Straight Connector 15">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Content Placeholder 4">
            <a:extLst>
              <a:ext uri="{FF2B5EF4-FFF2-40B4-BE49-F238E27FC236}">
                <a16:creationId xmlns:a16="http://schemas.microsoft.com/office/drawing/2014/main" id="{AFF8573A-E674-4E31-9DE7-C98218F3DA17}"/>
              </a:ext>
            </a:extLst>
          </p:cNvPr>
          <p:cNvPicPr>
            <a:picLocks noChangeAspect="1"/>
          </p:cNvPicPr>
          <p:nvPr/>
        </p:nvPicPr>
        <p:blipFill>
          <a:blip r:embed="rId2"/>
          <a:stretch>
            <a:fillRect/>
          </a:stretch>
        </p:blipFill>
        <p:spPr>
          <a:xfrm>
            <a:off x="1648823" y="707475"/>
            <a:ext cx="4736069" cy="5507058"/>
          </a:xfrm>
          <a:prstGeom prst="rect">
            <a:avLst/>
          </a:prstGeom>
        </p:spPr>
      </p:pic>
      <p:sp>
        <p:nvSpPr>
          <p:cNvPr id="9" name="Content Placeholder 8">
            <a:extLst>
              <a:ext uri="{FF2B5EF4-FFF2-40B4-BE49-F238E27FC236}">
                <a16:creationId xmlns:a16="http://schemas.microsoft.com/office/drawing/2014/main" id="{25CCEF36-D513-4526-B951-126F2730ACDB}"/>
              </a:ext>
            </a:extLst>
          </p:cNvPr>
          <p:cNvSpPr>
            <a:spLocks noGrp="1"/>
          </p:cNvSpPr>
          <p:nvPr>
            <p:ph idx="1"/>
          </p:nvPr>
        </p:nvSpPr>
        <p:spPr>
          <a:xfrm>
            <a:off x="7554138" y="2273608"/>
            <a:ext cx="3159432" cy="3940925"/>
          </a:xfrm>
        </p:spPr>
        <p:txBody>
          <a:bodyPr>
            <a:normAutofit/>
          </a:bodyPr>
          <a:lstStyle/>
          <a:p>
            <a:r>
              <a:rPr lang="en-US" dirty="0"/>
              <a:t>Collections can be defined to group records based on topic or subject matter.</a:t>
            </a:r>
          </a:p>
          <a:p>
            <a:r>
              <a:rPr lang="en-US" dirty="0"/>
              <a:t>Collections can be used in searches.</a:t>
            </a:r>
          </a:p>
        </p:txBody>
      </p:sp>
    </p:spTree>
    <p:extLst>
      <p:ext uri="{BB962C8B-B14F-4D97-AF65-F5344CB8AC3E}">
        <p14:creationId xmlns:p14="http://schemas.microsoft.com/office/powerpoint/2010/main" val="2217664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690</TotalTime>
  <Words>576</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Cavolini</vt:lpstr>
      <vt:lpstr>Gill Sans MT</vt:lpstr>
      <vt:lpstr>Verdana</vt:lpstr>
      <vt:lpstr>Gallery</vt:lpstr>
      <vt:lpstr>Customization in primo ve</vt:lpstr>
      <vt:lpstr>Links Menu</vt:lpstr>
      <vt:lpstr>Home page</vt:lpstr>
      <vt:lpstr>Pre-Filters for basic searches</vt:lpstr>
      <vt:lpstr>Search Profiles</vt:lpstr>
      <vt:lpstr>Search results</vt:lpstr>
      <vt:lpstr>Brief results</vt:lpstr>
      <vt:lpstr>Full results</vt:lpstr>
      <vt:lpstr>collections</vt:lpstr>
      <vt:lpstr>Newspaper search </vt:lpstr>
      <vt:lpstr>Labels and headings</vt:lpstr>
      <vt:lpstr>Explore options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Customization in primo ve</dc:title>
  <dc:creator>Wolf, Lynn</dc:creator>
  <cp:lastModifiedBy>Wolf, Lynn</cp:lastModifiedBy>
  <cp:revision>31</cp:revision>
  <dcterms:created xsi:type="dcterms:W3CDTF">2021-09-27T20:10:41Z</dcterms:created>
  <dcterms:modified xsi:type="dcterms:W3CDTF">2021-10-05T20:39:33Z</dcterms:modified>
</cp:coreProperties>
</file>