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3" r:id="rId9"/>
    <p:sldId id="260" r:id="rId10"/>
    <p:sldId id="261"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43A9-794D-19E0-26CC-531F27D8C05B}" v="150" dt="2021-09-15T13:53:59.590"/>
    <p1510:client id="{1E8397B6-4F27-A302-51BF-9D6A9EAE8145}" v="189" dt="2021-09-08T18:46:56.195"/>
    <p1510:client id="{606B4C30-E879-5A27-C3B9-A81A05F7D4D0}" v="18" dt="2021-09-09T18:16:55.936"/>
    <p1510:client id="{970F72CB-4F0A-C2A9-E022-960EDB10D75E}" v="16" dt="2021-09-17T14:02:40.846"/>
    <p1510:client id="{9201EC31-2ECA-4C3F-9B55-EE9A1788CEAF}" v="1882" dt="2021-09-02T20:17:48.005"/>
    <p1510:client id="{C01B2D2B-7677-9EA3-B794-8DAAFE1B15A9}" v="153" dt="2021-09-09T20:39:47.971"/>
    <p1510:client id="{C879D851-7BD7-43B1-EFF5-D4A80349D34D}" v="296" dt="2021-09-16T19:18:50.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7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8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73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4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24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2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37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76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21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9/17/2021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3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9/17/2021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56169452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40642DCA-4175-456D-A56B-D2C238B85AC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a:stretch/>
        </p:blipFill>
        <p:spPr>
          <a:xfrm>
            <a:off x="1" y="10"/>
            <a:ext cx="12192000" cy="6857990"/>
          </a:xfrm>
          <a:prstGeom prst="rect">
            <a:avLst/>
          </a:prstGeom>
        </p:spPr>
      </p:pic>
      <p:sp>
        <p:nvSpPr>
          <p:cNvPr id="7" name="Rectangle 10">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3159" y="1377146"/>
            <a:ext cx="3672965" cy="3626217"/>
          </a:xfrm>
        </p:spPr>
        <p:txBody>
          <a:bodyPr anchor="b">
            <a:normAutofit/>
          </a:bodyPr>
          <a:lstStyle/>
          <a:p>
            <a:pPr algn="r"/>
            <a:r>
              <a:rPr lang="en-US" sz="5400">
                <a:solidFill>
                  <a:schemeClr val="bg1"/>
                </a:solidFill>
                <a:cs typeface="Calibri Light"/>
              </a:rPr>
              <a:t>DSU Reading Lists Update</a:t>
            </a:r>
            <a:endParaRPr lang="en-US" sz="5400">
              <a:solidFill>
                <a:schemeClr val="bg1"/>
              </a:solidFill>
            </a:endParaRPr>
          </a:p>
        </p:txBody>
      </p:sp>
      <p:sp>
        <p:nvSpPr>
          <p:cNvPr id="3" name="Subtitle 2"/>
          <p:cNvSpPr>
            <a:spLocks noGrp="1"/>
          </p:cNvSpPr>
          <p:nvPr>
            <p:ph type="subTitle" idx="1"/>
          </p:nvPr>
        </p:nvSpPr>
        <p:spPr>
          <a:xfrm>
            <a:off x="793159" y="5170453"/>
            <a:ext cx="3672963" cy="990197"/>
          </a:xfrm>
        </p:spPr>
        <p:txBody>
          <a:bodyPr>
            <a:normAutofit/>
          </a:bodyPr>
          <a:lstStyle/>
          <a:p>
            <a:pPr algn="r"/>
            <a:endParaRPr lang="en-US">
              <a:solidFill>
                <a:schemeClr val="bg1"/>
              </a:solidFill>
            </a:endParaRPr>
          </a:p>
        </p:txBody>
      </p:sp>
      <p:sp>
        <p:nvSpPr>
          <p:cNvPr id="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2"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6C04-CE59-4DFA-88B1-C96E31904901}"/>
              </a:ext>
            </a:extLst>
          </p:cNvPr>
          <p:cNvSpPr>
            <a:spLocks noGrp="1"/>
          </p:cNvSpPr>
          <p:nvPr>
            <p:ph type="title"/>
          </p:nvPr>
        </p:nvSpPr>
        <p:spPr/>
        <p:txBody>
          <a:bodyPr/>
          <a:lstStyle/>
          <a:p>
            <a:r>
              <a:rPr lang="en-US" dirty="0"/>
              <a:t>Summer Recap</a:t>
            </a:r>
          </a:p>
        </p:txBody>
      </p:sp>
      <p:sp>
        <p:nvSpPr>
          <p:cNvPr id="3" name="Content Placeholder 2">
            <a:extLst>
              <a:ext uri="{FF2B5EF4-FFF2-40B4-BE49-F238E27FC236}">
                <a16:creationId xmlns:a16="http://schemas.microsoft.com/office/drawing/2014/main" id="{8BE373D4-20C2-473C-9949-C6760466B326}"/>
              </a:ext>
            </a:extLst>
          </p:cNvPr>
          <p:cNvSpPr>
            <a:spLocks noGrp="1"/>
          </p:cNvSpPr>
          <p:nvPr>
            <p:ph idx="1"/>
          </p:nvPr>
        </p:nvSpPr>
        <p:spPr/>
        <p:txBody>
          <a:bodyPr vert="horz" lIns="91440" tIns="45720" rIns="91440" bIns="45720" rtlCol="0" anchor="t">
            <a:normAutofit lnSpcReduction="10000"/>
          </a:bodyPr>
          <a:lstStyle/>
          <a:p>
            <a:r>
              <a:rPr lang="en-US" dirty="0"/>
              <a:t>Two Instructors, Three Classes</a:t>
            </a:r>
          </a:p>
          <a:p>
            <a:pPr lvl="1"/>
            <a:r>
              <a:rPr lang="en-US" dirty="0"/>
              <a:t>Two of the lists were constructed by the library</a:t>
            </a:r>
          </a:p>
          <a:p>
            <a:pPr lvl="1"/>
            <a:r>
              <a:rPr lang="en-US" dirty="0"/>
              <a:t>One list was a day after Memorial Day surprise created by the instructor</a:t>
            </a:r>
          </a:p>
          <a:p>
            <a:r>
              <a:rPr lang="en-US" dirty="0"/>
              <a:t>45 students impacted</a:t>
            </a:r>
          </a:p>
          <a:p>
            <a:r>
              <a:rPr lang="en-US" dirty="0"/>
              <a:t>The two lists created by the library consisted of physical course reserves and streaming video links from AVON.</a:t>
            </a:r>
          </a:p>
          <a:p>
            <a:r>
              <a:rPr lang="en-US" dirty="0"/>
              <a:t>The instructor created list consisted of library owned supplemental physical texts.</a:t>
            </a:r>
          </a:p>
        </p:txBody>
      </p:sp>
    </p:spTree>
    <p:extLst>
      <p:ext uri="{BB962C8B-B14F-4D97-AF65-F5344CB8AC3E}">
        <p14:creationId xmlns:p14="http://schemas.microsoft.com/office/powerpoint/2010/main" val="85203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57F3-CC59-4BA1-81FA-5C3DFD52B829}"/>
              </a:ext>
            </a:extLst>
          </p:cNvPr>
          <p:cNvSpPr>
            <a:spLocks noGrp="1"/>
          </p:cNvSpPr>
          <p:nvPr>
            <p:ph type="title"/>
          </p:nvPr>
        </p:nvSpPr>
        <p:spPr/>
        <p:txBody>
          <a:bodyPr/>
          <a:lstStyle/>
          <a:p>
            <a:r>
              <a:rPr lang="en-US" dirty="0"/>
              <a:t>Fall Promotion</a:t>
            </a:r>
          </a:p>
        </p:txBody>
      </p:sp>
      <p:sp>
        <p:nvSpPr>
          <p:cNvPr id="3" name="Content Placeholder 2">
            <a:extLst>
              <a:ext uri="{FF2B5EF4-FFF2-40B4-BE49-F238E27FC236}">
                <a16:creationId xmlns:a16="http://schemas.microsoft.com/office/drawing/2014/main" id="{53C1CDE9-C3A5-40E3-B1FD-618E56470A05}"/>
              </a:ext>
            </a:extLst>
          </p:cNvPr>
          <p:cNvSpPr>
            <a:spLocks noGrp="1"/>
          </p:cNvSpPr>
          <p:nvPr>
            <p:ph idx="1"/>
          </p:nvPr>
        </p:nvSpPr>
        <p:spPr/>
        <p:txBody>
          <a:bodyPr vert="horz" lIns="91440" tIns="45720" rIns="91440" bIns="45720" rtlCol="0" anchor="t">
            <a:normAutofit/>
          </a:bodyPr>
          <a:lstStyle/>
          <a:p>
            <a:r>
              <a:rPr lang="en-US" dirty="0"/>
              <a:t>Personal Emails to faculty/departments we work closely with</a:t>
            </a:r>
          </a:p>
          <a:p>
            <a:r>
              <a:rPr lang="en-US" dirty="0"/>
              <a:t>Using the assigned textbook list provided by the bookstore to leverage the library collection for course reserves.</a:t>
            </a:r>
          </a:p>
          <a:p>
            <a:r>
              <a:rPr lang="en-US" dirty="0"/>
              <a:t>Using purchase and digitization requests as a gateway to start the conversation.</a:t>
            </a:r>
          </a:p>
          <a:p>
            <a:r>
              <a:rPr lang="en-US" dirty="0"/>
              <a:t>Kickoff Week – New employee presentation</a:t>
            </a:r>
          </a:p>
          <a:p>
            <a:pPr marL="0" indent="0">
              <a:buNone/>
            </a:pPr>
            <a:endParaRPr lang="en-US" dirty="0"/>
          </a:p>
        </p:txBody>
      </p:sp>
    </p:spTree>
    <p:extLst>
      <p:ext uri="{BB962C8B-B14F-4D97-AF65-F5344CB8AC3E}">
        <p14:creationId xmlns:p14="http://schemas.microsoft.com/office/powerpoint/2010/main" val="158133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2F3E-ADC3-4C18-8D0B-FA02DFBCF098}"/>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7C4DCD8A-B260-4819-93C1-1BEAB783C7B1}"/>
              </a:ext>
            </a:extLst>
          </p:cNvPr>
          <p:cNvSpPr>
            <a:spLocks noGrp="1"/>
          </p:cNvSpPr>
          <p:nvPr>
            <p:ph idx="1"/>
          </p:nvPr>
        </p:nvSpPr>
        <p:spPr/>
        <p:txBody>
          <a:bodyPr vert="horz" lIns="91440" tIns="45720" rIns="91440" bIns="45720" rtlCol="0" anchor="t">
            <a:normAutofit fontScale="92500" lnSpcReduction="20000"/>
          </a:bodyPr>
          <a:lstStyle/>
          <a:p>
            <a:r>
              <a:rPr lang="en-US" dirty="0"/>
              <a:t>Personal Emails: Minimal/unrelated responses initially. Recently received an email about finding materials that can be used for a new class for Spring Semester.</a:t>
            </a:r>
          </a:p>
          <a:p>
            <a:r>
              <a:rPr lang="en-US" dirty="0"/>
              <a:t>Textbook List: High response from faculty – introduced the idea of being able to attach reserves to Blackboard</a:t>
            </a:r>
          </a:p>
          <a:p>
            <a:r>
              <a:rPr lang="en-US" dirty="0"/>
              <a:t>Purchase/Digitization Requests: When instructors request that we purchase/digitize something they intend to use for class, we use this as a way to start the Reading Lists conversation. Success in Education, Agriculture, and Nursing departments.</a:t>
            </a:r>
          </a:p>
          <a:p>
            <a:r>
              <a:rPr lang="en-US" dirty="0"/>
              <a:t>Kickoff Week: Two new instructors expressed interest. One took off with it, and one has stalled.</a:t>
            </a:r>
          </a:p>
        </p:txBody>
      </p:sp>
    </p:spTree>
    <p:extLst>
      <p:ext uri="{BB962C8B-B14F-4D97-AF65-F5344CB8AC3E}">
        <p14:creationId xmlns:p14="http://schemas.microsoft.com/office/powerpoint/2010/main" val="177145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E2C39-A07D-453C-A727-D020B9AB6DA7}"/>
              </a:ext>
            </a:extLst>
          </p:cNvPr>
          <p:cNvSpPr>
            <a:spLocks noGrp="1"/>
          </p:cNvSpPr>
          <p:nvPr>
            <p:ph type="title"/>
          </p:nvPr>
        </p:nvSpPr>
        <p:spPr>
          <a:xfrm>
            <a:off x="838200" y="698643"/>
            <a:ext cx="5243394" cy="2225532"/>
          </a:xfrm>
        </p:spPr>
        <p:txBody>
          <a:bodyPr anchor="t">
            <a:normAutofit/>
          </a:bodyPr>
          <a:lstStyle/>
          <a:p>
            <a:r>
              <a:rPr lang="en-US" sz="6000" dirty="0"/>
              <a:t>List Analysis</a:t>
            </a:r>
          </a:p>
        </p:txBody>
      </p:sp>
      <p:cxnSp>
        <p:nvCxnSpPr>
          <p:cNvPr id="68"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7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7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4" name="Picture 4" descr="Graphical user interface, text, application, table&#10;&#10;Description automatically generated">
            <a:extLst>
              <a:ext uri="{FF2B5EF4-FFF2-40B4-BE49-F238E27FC236}">
                <a16:creationId xmlns:a16="http://schemas.microsoft.com/office/drawing/2014/main" id="{255D879C-A809-40BF-9351-06CF9ADBDA86}"/>
              </a:ext>
            </a:extLst>
          </p:cNvPr>
          <p:cNvPicPr>
            <a:picLocks noChangeAspect="1"/>
          </p:cNvPicPr>
          <p:nvPr/>
        </p:nvPicPr>
        <p:blipFill>
          <a:blip r:embed="rId2"/>
          <a:stretch>
            <a:fillRect/>
          </a:stretch>
        </p:blipFill>
        <p:spPr>
          <a:xfrm>
            <a:off x="893956" y="2519833"/>
            <a:ext cx="5141582" cy="2994972"/>
          </a:xfrm>
          <a:prstGeom prst="rect">
            <a:avLst/>
          </a:prstGeom>
        </p:spPr>
      </p:pic>
      <p:sp>
        <p:nvSpPr>
          <p:cNvPr id="3" name="Content Placeholder 2">
            <a:extLst>
              <a:ext uri="{FF2B5EF4-FFF2-40B4-BE49-F238E27FC236}">
                <a16:creationId xmlns:a16="http://schemas.microsoft.com/office/drawing/2014/main" id="{6E3918CB-61C2-4710-9633-90499DB4FDBC}"/>
              </a:ext>
            </a:extLst>
          </p:cNvPr>
          <p:cNvSpPr>
            <a:spLocks noGrp="1"/>
          </p:cNvSpPr>
          <p:nvPr>
            <p:ph idx="1"/>
          </p:nvPr>
        </p:nvSpPr>
        <p:spPr>
          <a:xfrm>
            <a:off x="7173286" y="1260355"/>
            <a:ext cx="4124758" cy="5120755"/>
          </a:xfrm>
        </p:spPr>
        <p:txBody>
          <a:bodyPr vert="horz" lIns="91440" tIns="45720" rIns="91440" bIns="45720" rtlCol="0" anchor="ctr">
            <a:normAutofit/>
          </a:bodyPr>
          <a:lstStyle/>
          <a:p>
            <a:pPr marL="0" indent="0">
              <a:buNone/>
            </a:pPr>
            <a:r>
              <a:rPr lang="en-US" sz="1800"/>
              <a:t>Send follow up emails to instructors to show how they can view the number of unique students who have interacted with the resources.</a:t>
            </a:r>
          </a:p>
        </p:txBody>
      </p:sp>
    </p:spTree>
    <p:extLst>
      <p:ext uri="{BB962C8B-B14F-4D97-AF65-F5344CB8AC3E}">
        <p14:creationId xmlns:p14="http://schemas.microsoft.com/office/powerpoint/2010/main" val="279818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4922-0C20-4AF7-8A06-E20E9AE71E5B}"/>
              </a:ext>
            </a:extLst>
          </p:cNvPr>
          <p:cNvSpPr>
            <a:spLocks noGrp="1"/>
          </p:cNvSpPr>
          <p:nvPr>
            <p:ph type="title"/>
          </p:nvPr>
        </p:nvSpPr>
        <p:spPr/>
        <p:txBody>
          <a:bodyPr/>
          <a:lstStyle/>
          <a:p>
            <a:r>
              <a:rPr lang="en-US" dirty="0"/>
              <a:t>Barriers and Solutions</a:t>
            </a:r>
          </a:p>
        </p:txBody>
      </p:sp>
      <p:sp>
        <p:nvSpPr>
          <p:cNvPr id="3" name="Content Placeholder 2">
            <a:extLst>
              <a:ext uri="{FF2B5EF4-FFF2-40B4-BE49-F238E27FC236}">
                <a16:creationId xmlns:a16="http://schemas.microsoft.com/office/drawing/2014/main" id="{63D03AF7-2C0B-466B-87B0-428C5CAE6890}"/>
              </a:ext>
            </a:extLst>
          </p:cNvPr>
          <p:cNvSpPr>
            <a:spLocks noGrp="1"/>
          </p:cNvSpPr>
          <p:nvPr>
            <p:ph idx="1"/>
          </p:nvPr>
        </p:nvSpPr>
        <p:spPr/>
        <p:txBody>
          <a:bodyPr vert="horz" lIns="91440" tIns="45720" rIns="91440" bIns="45720" rtlCol="0" anchor="t">
            <a:normAutofit/>
          </a:bodyPr>
          <a:lstStyle/>
          <a:p>
            <a:r>
              <a:rPr lang="en-US" dirty="0"/>
              <a:t>Barrier: Attaching Reading Lists to Blackboard</a:t>
            </a:r>
          </a:p>
          <a:p>
            <a:r>
              <a:rPr lang="en-US" dirty="0"/>
              <a:t>Solution: Interim – We get added to the classes temporarily and add the Tool Link for the instructors. Long term – We are considering working with Randy Wald to implement the Course Loader Integration.</a:t>
            </a:r>
          </a:p>
          <a:p>
            <a:pPr lvl="1"/>
            <a:r>
              <a:rPr lang="en-US" dirty="0"/>
              <a:t>Weigh out the benefit of being in Blackboard class or making it easier for instructors to start using the Reading Lists.</a:t>
            </a:r>
          </a:p>
        </p:txBody>
      </p:sp>
    </p:spTree>
    <p:extLst>
      <p:ext uri="{BB962C8B-B14F-4D97-AF65-F5344CB8AC3E}">
        <p14:creationId xmlns:p14="http://schemas.microsoft.com/office/powerpoint/2010/main" val="269918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7B66-6984-4F13-A265-E3051DE01D51}"/>
              </a:ext>
            </a:extLst>
          </p:cNvPr>
          <p:cNvSpPr>
            <a:spLocks noGrp="1"/>
          </p:cNvSpPr>
          <p:nvPr>
            <p:ph type="title"/>
          </p:nvPr>
        </p:nvSpPr>
        <p:spPr/>
        <p:txBody>
          <a:bodyPr/>
          <a:lstStyle/>
          <a:p>
            <a:r>
              <a:rPr lang="en-US" dirty="0"/>
              <a:t>Barriers and Solutions, cont.</a:t>
            </a:r>
          </a:p>
        </p:txBody>
      </p:sp>
      <p:sp>
        <p:nvSpPr>
          <p:cNvPr id="3" name="Content Placeholder 2">
            <a:extLst>
              <a:ext uri="{FF2B5EF4-FFF2-40B4-BE49-F238E27FC236}">
                <a16:creationId xmlns:a16="http://schemas.microsoft.com/office/drawing/2014/main" id="{5840CD74-AA1D-4B79-BC5C-E13255047428}"/>
              </a:ext>
            </a:extLst>
          </p:cNvPr>
          <p:cNvSpPr>
            <a:spLocks noGrp="1"/>
          </p:cNvSpPr>
          <p:nvPr>
            <p:ph idx="1"/>
          </p:nvPr>
        </p:nvSpPr>
        <p:spPr/>
        <p:txBody>
          <a:bodyPr vert="horz" lIns="91440" tIns="45720" rIns="91440" bIns="45720" rtlCol="0" anchor="t">
            <a:normAutofit/>
          </a:bodyPr>
          <a:lstStyle/>
          <a:p>
            <a:r>
              <a:rPr lang="en-US" dirty="0"/>
              <a:t>Barrier: Reading Lists is overwhelming. There are so many things that you can do with it, and it is being updated constantly.</a:t>
            </a:r>
          </a:p>
          <a:p>
            <a:r>
              <a:rPr lang="en-US" dirty="0"/>
              <a:t>Solution: For now, we are concentrating on the course reserves aspect. We try to strategically highlight new features that we think might make people interested (Ex. Social Reading (aka public notes on embedded PDFs) was just released!) We plan to start how-to presentations for faculty at the end of September.</a:t>
            </a:r>
          </a:p>
        </p:txBody>
      </p:sp>
    </p:spTree>
    <p:extLst>
      <p:ext uri="{BB962C8B-B14F-4D97-AF65-F5344CB8AC3E}">
        <p14:creationId xmlns:p14="http://schemas.microsoft.com/office/powerpoint/2010/main" val="7024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511-A224-45DB-AF65-CB80D6B9CB1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C5D1E07-9750-4197-9E90-90CE2A594156}"/>
              </a:ext>
            </a:extLst>
          </p:cNvPr>
          <p:cNvSpPr>
            <a:spLocks noGrp="1"/>
          </p:cNvSpPr>
          <p:nvPr>
            <p:ph idx="1"/>
          </p:nvPr>
        </p:nvSpPr>
        <p:spPr/>
        <p:txBody>
          <a:bodyPr vert="horz" lIns="91440" tIns="45720" rIns="91440" bIns="45720" rtlCol="0" anchor="t">
            <a:normAutofit/>
          </a:bodyPr>
          <a:lstStyle/>
          <a:p>
            <a:r>
              <a:rPr lang="en-US" dirty="0"/>
              <a:t>We are committed to the product and we think it is a great solution for electronic course reserves.</a:t>
            </a:r>
          </a:p>
          <a:p>
            <a:r>
              <a:rPr lang="en-US" dirty="0"/>
              <a:t>We love it when we can see the resources being used.</a:t>
            </a:r>
          </a:p>
          <a:p>
            <a:r>
              <a:rPr lang="en-US" dirty="0"/>
              <a:t>We have developed stronger relationships with some instructors.</a:t>
            </a:r>
          </a:p>
          <a:p>
            <a:r>
              <a:rPr lang="en-US" dirty="0"/>
              <a:t>It fits in with the low cost/no cost initiatives of NDUS.</a:t>
            </a:r>
          </a:p>
          <a:p>
            <a:r>
              <a:rPr lang="en-US" dirty="0"/>
              <a:t>In the future, we hope to look more into copyright compliance.</a:t>
            </a:r>
          </a:p>
        </p:txBody>
      </p:sp>
    </p:spTree>
    <p:extLst>
      <p:ext uri="{BB962C8B-B14F-4D97-AF65-F5344CB8AC3E}">
        <p14:creationId xmlns:p14="http://schemas.microsoft.com/office/powerpoint/2010/main" val="420078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35CE-442C-443E-B964-1DE40E71423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E1BC159-7169-438B-A094-8C8C758161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87985870"/>
      </p:ext>
    </p:extLst>
  </p:cSld>
  <p:clrMapOvr>
    <a:masterClrMapping/>
  </p:clrMapOvr>
</p:sld>
</file>

<file path=ppt/theme/theme1.xml><?xml version="1.0" encoding="utf-8"?>
<a:theme xmlns:a="http://schemas.openxmlformats.org/drawingml/2006/main" name="GradientVTI">
  <a:themeElements>
    <a:clrScheme name="Office Them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F045A8E621E14BBABD4553912227BB" ma:contentTypeVersion="12" ma:contentTypeDescription="Create a new document." ma:contentTypeScope="" ma:versionID="6310b16aa95b5663f40b619c5ca87044">
  <xsd:schema xmlns:xsd="http://www.w3.org/2001/XMLSchema" xmlns:xs="http://www.w3.org/2001/XMLSchema" xmlns:p="http://schemas.microsoft.com/office/2006/metadata/properties" xmlns:ns2="5c51c964-3644-4d81-bfb2-d0034ef07239" xmlns:ns3="53da3683-0864-46ee-a6b3-adc6ed760268" targetNamespace="http://schemas.microsoft.com/office/2006/metadata/properties" ma:root="true" ma:fieldsID="182ab20b70491725522f96a0479643e9" ns2:_="" ns3:_="">
    <xsd:import namespace="5c51c964-3644-4d81-bfb2-d0034ef07239"/>
    <xsd:import namespace="53da3683-0864-46ee-a6b3-adc6ed760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1c964-3644-4d81-bfb2-d0034ef07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a3683-0864-46ee-a6b3-adc6ed7602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D9C27-6B7D-4282-961E-28720CB7DC3E}">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53a98091-bac2-49b3-8269-752187e30579"/>
    <ds:schemaRef ds:uri="4df37156-ce77-4d5f-ba0c-bc6813924941"/>
  </ds:schemaRefs>
</ds:datastoreItem>
</file>

<file path=customXml/itemProps2.xml><?xml version="1.0" encoding="utf-8"?>
<ds:datastoreItem xmlns:ds="http://schemas.openxmlformats.org/officeDocument/2006/customXml" ds:itemID="{8E292FBE-8F0D-4323-982E-7173B6665126}">
  <ds:schemaRefs>
    <ds:schemaRef ds:uri="http://schemas.microsoft.com/sharepoint/v3/contenttype/forms"/>
  </ds:schemaRefs>
</ds:datastoreItem>
</file>

<file path=customXml/itemProps3.xml><?xml version="1.0" encoding="utf-8"?>
<ds:datastoreItem xmlns:ds="http://schemas.openxmlformats.org/officeDocument/2006/customXml" ds:itemID="{8BD76301-4E13-41AC-B14D-192F12EEE363}"/>
</file>

<file path=docProps/app.xml><?xml version="1.0" encoding="utf-8"?>
<Properties xmlns="http://schemas.openxmlformats.org/officeDocument/2006/extended-properties" xmlns:vt="http://schemas.openxmlformats.org/officeDocument/2006/docPropsVTypes">
  <Template>office theme</Template>
  <TotalTime>0</TotalTime>
  <Words>493</Words>
  <Application>Microsoft Office PowerPoint</Application>
  <PresentationFormat>Widescreen</PresentationFormat>
  <Paragraphs>34</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 Light</vt:lpstr>
      <vt:lpstr>Gill Sans Nova</vt:lpstr>
      <vt:lpstr>GradientVTI</vt:lpstr>
      <vt:lpstr>DSU Reading Lists Update</vt:lpstr>
      <vt:lpstr>Summer Recap</vt:lpstr>
      <vt:lpstr>Fall Promotion</vt:lpstr>
      <vt:lpstr>Outcomes</vt:lpstr>
      <vt:lpstr>List Analysis</vt:lpstr>
      <vt:lpstr>Barriers and Solutions</vt:lpstr>
      <vt:lpstr>Barriers and Solutions, cont.</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Struck, Monica</dc:creator>
  <cp:lastModifiedBy>Struck, Monica</cp:lastModifiedBy>
  <cp:revision>209</cp:revision>
  <dcterms:created xsi:type="dcterms:W3CDTF">2021-09-02T19:38:44Z</dcterms:created>
  <dcterms:modified xsi:type="dcterms:W3CDTF">2021-09-17T16:59:50Z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0x01010090F045A8E621E14BBABD4553912227BB</vt:lpwstr>
  </property>
</Properties>
</file>