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4"/>
  </p:sldMasterIdLst>
  <p:sldIdLst>
    <p:sldId id="256" r:id="rId5"/>
    <p:sldId id="260" r:id="rId6"/>
    <p:sldId id="258" r:id="rId7"/>
    <p:sldId id="259" r:id="rId8"/>
    <p:sldId id="267" r:id="rId9"/>
    <p:sldId id="261" r:id="rId10"/>
    <p:sldId id="262" r:id="rId11"/>
    <p:sldId id="263" r:id="rId12"/>
    <p:sldId id="264" r:id="rId13"/>
    <p:sldId id="268" r:id="rId14"/>
    <p:sldId id="265" r:id="rId15"/>
    <p:sldId id="269" r:id="rId16"/>
    <p:sldId id="266"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21DFCE-11CA-CC3C-A34C-42366F2A9561}" v="802" dt="2021-03-18T19:25:57.006"/>
    <p1510:client id="{999056E9-70FE-BF96-A9EC-01914D9445E0}" v="20" dt="2021-06-18T14:10:07.034"/>
    <p1510:client id="{EED61038-65BA-6846-B1AB-FB20C61F860A}" v="68" dt="2021-04-08T19:25:04.643"/>
    <p1510:client id="{CE664DD2-9405-83AA-8558-1537F1949179}" v="119" dt="2021-06-16T14:29:08.577"/>
    <p1510:client id="{3BB12A27-0BF5-6F75-93C6-E133C6B3431D}" v="1019" dt="2021-06-18T13:56:16.813"/>
    <p1510:client id="{4F430353-F24D-FA71-8621-DC113292F698}" v="427" dt="2021-03-29T00:23:36.191"/>
    <p1510:client id="{8410CDC7-58F5-4D1A-2BEF-459A96E55BEF}" v="884" dt="2021-06-04T14:55:29.619"/>
    <p1510:client id="{E9D7B89F-2000-B000-F02A-D0FA44662887}" v="34" dt="2021-03-29T00:13:13.758"/>
    <p1510:client id="{B56C5062-7E8E-7956-912B-95A67FAF6E5C}" v="1336" dt="2021-03-17T14:33:34.722"/>
    <p1510:client id="{EEF86AED-55AF-E3E3-224D-37FCC8101A5E}" v="37" dt="2021-06-16T14:34:20.8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2" d="100"/>
          <a:sy n="72" d="100"/>
        </p:scale>
        <p:origin x="117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a:t>Click to edit Master title style</a:t>
            </a:r>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smtClean="0"/>
              <a:pPr/>
              <a:t>6/18/2021</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7053983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a:t>Click to edit Master title style</a:t>
            </a:r>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A87A34-81AB-432B-8DAE-1953F412C126}" type="datetimeFigureOut">
              <a:rPr lang="en-US" smtClean="0"/>
              <a:t>6/18/2021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3671936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a:t>Click to edit Master title style</a:t>
            </a:r>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smtClean="0"/>
              <a:t>6/18/2021</a:t>
            </a:fld>
            <a:endParaRPr lang="en-US"/>
          </a:p>
        </p:txBody>
      </p:sp>
      <p:sp>
        <p:nvSpPr>
          <p:cNvPr id="5" name="Footer Placeholder 4"/>
          <p:cNvSpPr>
            <a:spLocks noGrp="1"/>
          </p:cNvSpPr>
          <p:nvPr>
            <p:ph type="ftr" sz="quarter" idx="11"/>
          </p:nvPr>
        </p:nvSpPr>
        <p:spPr>
          <a:xfrm>
            <a:off x="804672" y="6227064"/>
            <a:ext cx="10588752" cy="320040"/>
          </a:xfrm>
        </p:spPr>
        <p:txBody>
          <a:body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3285127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a:t>Click to edit Master title style</a:t>
            </a:r>
          </a:p>
        </p:txBody>
      </p:sp>
      <p:sp>
        <p:nvSpPr>
          <p:cNvPr id="3" name="Content Placeholder 2"/>
          <p:cNvSpPr>
            <a:spLocks noGrp="1"/>
          </p:cNvSpPr>
          <p:nvPr>
            <p:ph idx="1"/>
          </p:nvPr>
        </p:nvSpPr>
        <p:spPr>
          <a:xfrm>
            <a:off x="5118447" y="803186"/>
            <a:ext cx="6281873" cy="5248622"/>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8A87A34-81AB-432B-8DAE-1953F412C126}" type="datetimeFigureOut">
              <a:rPr lang="en-US" smtClean="0"/>
              <a:t>6/18/2021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4142166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a:t>Click to edit Master title style</a:t>
            </a:r>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smtClean="0"/>
              <a:t>6/18/2021</a:t>
            </a:fld>
            <a:endParaRPr lang="en-US"/>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22322272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a:t>Click to edit Master title style</a:t>
            </a:r>
          </a:p>
        </p:txBody>
      </p:sp>
      <p:sp>
        <p:nvSpPr>
          <p:cNvPr id="3" name="Content Placeholder 2"/>
          <p:cNvSpPr>
            <a:spLocks noGrp="1"/>
          </p:cNvSpPr>
          <p:nvPr>
            <p:ph sz="half" idx="1"/>
          </p:nvPr>
        </p:nvSpPr>
        <p:spPr>
          <a:xfrm>
            <a:off x="5120878" y="803187"/>
            <a:ext cx="6269591" cy="238265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18447" y="3672162"/>
            <a:ext cx="6272022" cy="238358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smtClean="0"/>
              <a:t>6/18/2021</a:t>
            </a:fld>
            <a:endParaRPr lang="en-US"/>
          </a:p>
        </p:txBody>
      </p:sp>
      <p:sp>
        <p:nvSpPr>
          <p:cNvPr id="6" name="Footer Placeholder 5"/>
          <p:cNvSpPr>
            <a:spLocks noGrp="1"/>
          </p:cNvSpPr>
          <p:nvPr>
            <p:ph type="ftr" sz="quarter" idx="11"/>
          </p:nvPr>
        </p:nvSpPr>
        <p:spPr>
          <a:xfrm>
            <a:off x="804672" y="6227064"/>
            <a:ext cx="10588752" cy="320040"/>
          </a:xfrm>
        </p:spPr>
        <p:txBody>
          <a:bodyPr/>
          <a:lstStyle/>
          <a:p>
            <a:endParaRPr lang="en-US"/>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1714079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a:t>Click to edit Master title style</a:t>
            </a:r>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smtClean="0"/>
              <a:t>6/18/2021</a:t>
            </a:fld>
            <a:endParaRPr lang="en-US"/>
          </a:p>
        </p:txBody>
      </p:sp>
      <p:sp>
        <p:nvSpPr>
          <p:cNvPr id="8" name="Footer Placeholder 7"/>
          <p:cNvSpPr>
            <a:spLocks noGrp="1"/>
          </p:cNvSpPr>
          <p:nvPr>
            <p:ph type="ftr" sz="quarter" idx="11"/>
          </p:nvPr>
        </p:nvSpPr>
        <p:spPr>
          <a:xfrm>
            <a:off x="804672" y="6227064"/>
            <a:ext cx="10588752" cy="320040"/>
          </a:xfrm>
        </p:spPr>
        <p:txBody>
          <a:bodyPr/>
          <a:lstStyle/>
          <a:p>
            <a:endParaRPr lang="en-US"/>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19194289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a:t>Click to edit Master title style</a:t>
            </a:r>
          </a:p>
        </p:txBody>
      </p:sp>
      <p:sp>
        <p:nvSpPr>
          <p:cNvPr id="3" name="Date Placeholder 2"/>
          <p:cNvSpPr>
            <a:spLocks noGrp="1"/>
          </p:cNvSpPr>
          <p:nvPr>
            <p:ph type="dt" sz="half" idx="10"/>
          </p:nvPr>
        </p:nvSpPr>
        <p:spPr/>
        <p:txBody>
          <a:bodyPr/>
          <a:lstStyle/>
          <a:p>
            <a:fld id="{48A87A34-81AB-432B-8DAE-1953F412C126}" type="datetimeFigureOut">
              <a:rPr lang="en-US" smtClean="0"/>
              <a:t>6/18/2021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243328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smtClean="0"/>
              <a:t>6/18/2021</a:t>
            </a:fld>
            <a:endParaRPr lang="en-US"/>
          </a:p>
        </p:txBody>
      </p:sp>
      <p:sp>
        <p:nvSpPr>
          <p:cNvPr id="3" name="Footer Placeholder 2"/>
          <p:cNvSpPr>
            <a:spLocks noGrp="1"/>
          </p:cNvSpPr>
          <p:nvPr>
            <p:ph type="ftr" sz="quarter" idx="11"/>
          </p:nvPr>
        </p:nvSpPr>
        <p:spPr>
          <a:xfrm>
            <a:off x="804672" y="6227064"/>
            <a:ext cx="10588752" cy="320040"/>
          </a:xfrm>
        </p:spPr>
        <p:txBody>
          <a:bodyPr/>
          <a:lstStyle/>
          <a:p>
            <a:endParaRPr lang="en-US"/>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4285796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a:t>Click to edit Master title style</a:t>
            </a:r>
          </a:p>
        </p:txBody>
      </p:sp>
      <p:sp>
        <p:nvSpPr>
          <p:cNvPr id="3" name="Content Placeholder 2"/>
          <p:cNvSpPr>
            <a:spLocks noGrp="1"/>
          </p:cNvSpPr>
          <p:nvPr>
            <p:ph idx="1"/>
          </p:nvPr>
        </p:nvSpPr>
        <p:spPr>
          <a:xfrm>
            <a:off x="5109983" y="802809"/>
            <a:ext cx="6275035" cy="5249940"/>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6/18/2021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2786333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a:t>Click to edit Master title style</a:t>
            </a:r>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smtClean="0"/>
              <a:t>6/18/2021</a:t>
            </a:fld>
            <a:endParaRPr lang="en-US"/>
          </a:p>
        </p:txBody>
      </p:sp>
      <p:sp>
        <p:nvSpPr>
          <p:cNvPr id="6" name="Footer Placeholder 5"/>
          <p:cNvSpPr>
            <a:spLocks noGrp="1"/>
          </p:cNvSpPr>
          <p:nvPr>
            <p:ph type="ftr" sz="quarter" idx="11"/>
          </p:nvPr>
        </p:nvSpPr>
        <p:spPr>
          <a:xfrm>
            <a:off x="804672" y="6227064"/>
            <a:ext cx="5942203" cy="320040"/>
          </a:xfrm>
        </p:spPr>
        <p:txBody>
          <a:bodyPr/>
          <a:lstStyle/>
          <a:p>
            <a:endParaRPr lang="en-US"/>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39971096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a:t>Click to edit Master title style</a:t>
            </a:r>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a:p>
            <a:pPr lvl="5"/>
            <a:r>
              <a:rPr lang="en-US"/>
              <a:t>6</a:t>
            </a:r>
          </a:p>
          <a:p>
            <a:pPr lvl="6"/>
            <a:r>
              <a:rPr lang="en-US"/>
              <a:t>7</a:t>
            </a:r>
          </a:p>
          <a:p>
            <a:pPr lvl="7"/>
            <a:r>
              <a:rPr lang="en-US"/>
              <a:t>8</a:t>
            </a:r>
          </a:p>
          <a:p>
            <a:pPr lvl="8"/>
            <a:r>
              <a:rPr lang="en-US"/>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smtClean="0"/>
              <a:pPr/>
              <a:t>6/18/2021</a:t>
            </a:fld>
            <a:endParaRPr lang="en-US"/>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smtClean="0"/>
              <a:pPr/>
              <a:t>‹#›</a:t>
            </a:fld>
            <a:endParaRPr lang="en-US"/>
          </a:p>
        </p:txBody>
      </p:sp>
    </p:spTree>
    <p:extLst>
      <p:ext uri="{BB962C8B-B14F-4D97-AF65-F5344CB8AC3E}">
        <p14:creationId xmlns:p14="http://schemas.microsoft.com/office/powerpoint/2010/main" val="3780640398"/>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dickinsonstate.libguides.com/readinglists" TargetMode="External"/><Relationship Id="rId2" Type="http://schemas.openxmlformats.org/officeDocument/2006/relationships/hyperlink" Target="https://dickinsonstate.alma.exlibrisgroup.com/leganto/public/01ODIN_NDI/lists/544283200006069?auth=SA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monica.struck@dickinsonstate.edu" TargetMode="External"/><Relationship Id="rId2" Type="http://schemas.openxmlformats.org/officeDocument/2006/relationships/hyperlink" Target="mailto:staci.green@dickinsonstate.edu"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FAA04-4A64-4D19-8AD0-DF1FF46DC93C}"/>
              </a:ext>
            </a:extLst>
          </p:cNvPr>
          <p:cNvSpPr>
            <a:spLocks noGrp="1"/>
          </p:cNvSpPr>
          <p:nvPr>
            <p:ph type="ctrTitle"/>
          </p:nvPr>
        </p:nvSpPr>
        <p:spPr/>
        <p:txBody>
          <a:bodyPr/>
          <a:lstStyle/>
          <a:p>
            <a:r>
              <a:rPr lang="en-US"/>
              <a:t>Reading Lists </a:t>
            </a:r>
          </a:p>
        </p:txBody>
      </p:sp>
      <p:sp>
        <p:nvSpPr>
          <p:cNvPr id="3" name="Subtitle 2">
            <a:extLst>
              <a:ext uri="{FF2B5EF4-FFF2-40B4-BE49-F238E27FC236}">
                <a16:creationId xmlns:a16="http://schemas.microsoft.com/office/drawing/2014/main" id="{551A3E34-E150-4E00-8335-7291093C3641}"/>
              </a:ext>
            </a:extLst>
          </p:cNvPr>
          <p:cNvSpPr>
            <a:spLocks noGrp="1"/>
          </p:cNvSpPr>
          <p:nvPr>
            <p:ph type="subTitle" idx="1"/>
          </p:nvPr>
        </p:nvSpPr>
        <p:spPr/>
        <p:txBody>
          <a:bodyPr vert="horz" lIns="91440" tIns="0" rIns="91440" bIns="45720" rtlCol="0" anchor="t">
            <a:normAutofit/>
          </a:bodyPr>
          <a:lstStyle/>
          <a:p>
            <a:r>
              <a:rPr lang="en-US"/>
              <a:t>The DSU Experience</a:t>
            </a:r>
          </a:p>
          <a:p>
            <a:r>
              <a:rPr lang="en-US"/>
              <a:t>By Monica Struck and Staci Green</a:t>
            </a:r>
          </a:p>
        </p:txBody>
      </p:sp>
    </p:spTree>
    <p:extLst>
      <p:ext uri="{BB962C8B-B14F-4D97-AF65-F5344CB8AC3E}">
        <p14:creationId xmlns:p14="http://schemas.microsoft.com/office/powerpoint/2010/main" val="40002550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AFC788-79F1-41CB-B380-BEB665DB2F46}"/>
              </a:ext>
            </a:extLst>
          </p:cNvPr>
          <p:cNvSpPr>
            <a:spLocks noGrp="1"/>
          </p:cNvSpPr>
          <p:nvPr>
            <p:ph type="title"/>
          </p:nvPr>
        </p:nvSpPr>
        <p:spPr/>
        <p:txBody>
          <a:bodyPr/>
          <a:lstStyle/>
          <a:p>
            <a:r>
              <a:rPr lang="en-US">
                <a:cs typeface="Calibri Light"/>
              </a:rPr>
              <a:t>Demo and Resources</a:t>
            </a:r>
            <a:endParaRPr lang="en-US"/>
          </a:p>
        </p:txBody>
      </p:sp>
      <p:sp>
        <p:nvSpPr>
          <p:cNvPr id="3" name="Content Placeholder 2">
            <a:extLst>
              <a:ext uri="{FF2B5EF4-FFF2-40B4-BE49-F238E27FC236}">
                <a16:creationId xmlns:a16="http://schemas.microsoft.com/office/drawing/2014/main" id="{8415C878-BA74-42C2-AEF8-ECC21FAE4655}"/>
              </a:ext>
            </a:extLst>
          </p:cNvPr>
          <p:cNvSpPr>
            <a:spLocks noGrp="1"/>
          </p:cNvSpPr>
          <p:nvPr>
            <p:ph idx="1"/>
          </p:nvPr>
        </p:nvSpPr>
        <p:spPr/>
        <p:txBody>
          <a:bodyPr/>
          <a:lstStyle/>
          <a:p>
            <a:r>
              <a:rPr lang="en-US">
                <a:ea typeface="+mn-lt"/>
                <a:cs typeface="+mn-lt"/>
                <a:hlinkClick r:id="rId2"/>
              </a:rPr>
              <a:t>https://dickinsonstate.alma.exlibrisgroup.com/leganto/public/01ODIN_NDI/lists/544283200006069?auth=SAML</a:t>
            </a:r>
            <a:r>
              <a:rPr lang="en-US">
                <a:ea typeface="+mn-lt"/>
                <a:cs typeface="+mn-lt"/>
              </a:rPr>
              <a:t> </a:t>
            </a:r>
          </a:p>
          <a:p>
            <a:r>
              <a:rPr lang="en-US">
                <a:ea typeface="+mn-lt"/>
                <a:cs typeface="+mn-lt"/>
                <a:hlinkClick r:id="rId3"/>
              </a:rPr>
              <a:t>https://dickinsonstate.libguides.com/readinglists</a:t>
            </a:r>
            <a:r>
              <a:rPr lang="en-US">
                <a:ea typeface="+mn-lt"/>
                <a:cs typeface="+mn-lt"/>
              </a:rPr>
              <a:t> </a:t>
            </a:r>
          </a:p>
        </p:txBody>
      </p:sp>
    </p:spTree>
    <p:extLst>
      <p:ext uri="{BB962C8B-B14F-4D97-AF65-F5344CB8AC3E}">
        <p14:creationId xmlns:p14="http://schemas.microsoft.com/office/powerpoint/2010/main" val="1188316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87EBAC-A06B-4EBF-BCF2-3F128EA1701B}"/>
              </a:ext>
            </a:extLst>
          </p:cNvPr>
          <p:cNvSpPr>
            <a:spLocks noGrp="1"/>
          </p:cNvSpPr>
          <p:nvPr>
            <p:ph type="title"/>
          </p:nvPr>
        </p:nvSpPr>
        <p:spPr/>
        <p:txBody>
          <a:bodyPr/>
          <a:lstStyle/>
          <a:p>
            <a:r>
              <a:rPr lang="en-US">
                <a:cs typeface="Calibri Light"/>
              </a:rPr>
              <a:t>What's Next for DSU?</a:t>
            </a:r>
            <a:endParaRPr lang="en-US"/>
          </a:p>
        </p:txBody>
      </p:sp>
      <p:sp>
        <p:nvSpPr>
          <p:cNvPr id="3" name="Content Placeholder 2">
            <a:extLst>
              <a:ext uri="{FF2B5EF4-FFF2-40B4-BE49-F238E27FC236}">
                <a16:creationId xmlns:a16="http://schemas.microsoft.com/office/drawing/2014/main" id="{37C0FA59-A13A-4684-95EE-76F7F26A59A7}"/>
              </a:ext>
            </a:extLst>
          </p:cNvPr>
          <p:cNvSpPr>
            <a:spLocks noGrp="1"/>
          </p:cNvSpPr>
          <p:nvPr>
            <p:ph idx="1"/>
          </p:nvPr>
        </p:nvSpPr>
        <p:spPr/>
        <p:txBody>
          <a:bodyPr/>
          <a:lstStyle/>
          <a:p>
            <a:r>
              <a:rPr lang="en-US"/>
              <a:t>Continue to build on existing faculty relationships.</a:t>
            </a:r>
          </a:p>
          <a:p>
            <a:r>
              <a:rPr lang="en-US"/>
              <a:t>Highlight the potential for leveraging library collections to lower textbook costs.</a:t>
            </a:r>
          </a:p>
          <a:p>
            <a:r>
              <a:rPr lang="en-US"/>
              <a:t>Continue to customize Primo VE as many instructors will search it through the Reading List interface.</a:t>
            </a:r>
          </a:p>
          <a:p>
            <a:r>
              <a:rPr lang="en-US"/>
              <a:t>Continual promotion of Reading Lists to instructors, administrators, and fellow NDUS librians.</a:t>
            </a:r>
          </a:p>
          <a:p>
            <a:endParaRPr lang="en-US"/>
          </a:p>
        </p:txBody>
      </p:sp>
    </p:spTree>
    <p:extLst>
      <p:ext uri="{BB962C8B-B14F-4D97-AF65-F5344CB8AC3E}">
        <p14:creationId xmlns:p14="http://schemas.microsoft.com/office/powerpoint/2010/main" val="34049058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1A7BB-76F7-4CD6-A20C-A19D256E1DDB}"/>
              </a:ext>
            </a:extLst>
          </p:cNvPr>
          <p:cNvSpPr>
            <a:spLocks noGrp="1"/>
          </p:cNvSpPr>
          <p:nvPr>
            <p:ph type="title"/>
          </p:nvPr>
        </p:nvSpPr>
        <p:spPr/>
        <p:txBody>
          <a:bodyPr/>
          <a:lstStyle/>
          <a:p>
            <a:r>
              <a:rPr lang="en-US">
                <a:cs typeface="Calibri Light"/>
              </a:rPr>
              <a:t>Working Together</a:t>
            </a:r>
            <a:endParaRPr lang="en-US"/>
          </a:p>
        </p:txBody>
      </p:sp>
      <p:sp>
        <p:nvSpPr>
          <p:cNvPr id="3" name="Content Placeholder 2">
            <a:extLst>
              <a:ext uri="{FF2B5EF4-FFF2-40B4-BE49-F238E27FC236}">
                <a16:creationId xmlns:a16="http://schemas.microsoft.com/office/drawing/2014/main" id="{44C5C1A4-C153-4089-A784-159413C777B7}"/>
              </a:ext>
            </a:extLst>
          </p:cNvPr>
          <p:cNvSpPr>
            <a:spLocks noGrp="1"/>
          </p:cNvSpPr>
          <p:nvPr>
            <p:ph idx="1"/>
          </p:nvPr>
        </p:nvSpPr>
        <p:spPr/>
        <p:txBody>
          <a:bodyPr>
            <a:normAutofit fontScale="92500" lnSpcReduction="20000"/>
          </a:bodyPr>
          <a:lstStyle/>
          <a:p>
            <a:endParaRPr lang="en-US"/>
          </a:p>
          <a:p>
            <a:r>
              <a:rPr lang="en-US"/>
              <a:t>I would like all ODIN libraries to join us with utilizing Reading Lists.</a:t>
            </a:r>
          </a:p>
          <a:p>
            <a:r>
              <a:rPr lang="en-US"/>
              <a:t>The NDUS has invested in all of us with the implementation of Alma and Primo VE.</a:t>
            </a:r>
          </a:p>
          <a:p>
            <a:r>
              <a:rPr lang="en-US"/>
              <a:t>Reading Lists is the final piece that gets everyone using the existing academic library investments to their fullest potential.</a:t>
            </a:r>
          </a:p>
          <a:p>
            <a:r>
              <a:rPr lang="en-US"/>
              <a:t>Students can expect a consistent platform to link to course materials and know where to find the link to the Reading List in each of their Blackboard courses.</a:t>
            </a:r>
          </a:p>
          <a:p>
            <a:r>
              <a:rPr lang="en-US"/>
              <a:t>It is a great tool for OER and other zero cost textbook initiatives.</a:t>
            </a:r>
          </a:p>
          <a:p>
            <a:r>
              <a:rPr lang="en-US"/>
              <a:t>It is tool to monitor copyright compliance.</a:t>
            </a:r>
          </a:p>
          <a:p>
            <a:r>
              <a:rPr lang="en-US"/>
              <a:t>ExLibris is investing in the product and it is going to have more and more useful features for teaching and learning.</a:t>
            </a:r>
          </a:p>
          <a:p>
            <a:endParaRPr lang="en-US"/>
          </a:p>
          <a:p>
            <a:endParaRPr lang="en-US"/>
          </a:p>
        </p:txBody>
      </p:sp>
    </p:spTree>
    <p:extLst>
      <p:ext uri="{BB962C8B-B14F-4D97-AF65-F5344CB8AC3E}">
        <p14:creationId xmlns:p14="http://schemas.microsoft.com/office/powerpoint/2010/main" val="3638585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FC0E3-2732-40D0-B9D0-8BE408C22813}"/>
              </a:ext>
            </a:extLst>
          </p:cNvPr>
          <p:cNvSpPr>
            <a:spLocks noGrp="1"/>
          </p:cNvSpPr>
          <p:nvPr>
            <p:ph type="title"/>
          </p:nvPr>
        </p:nvSpPr>
        <p:spPr/>
        <p:txBody>
          <a:bodyPr/>
          <a:lstStyle/>
          <a:p>
            <a:r>
              <a:rPr lang="en-US">
                <a:cs typeface="Calibri Light"/>
              </a:rPr>
              <a:t>Questions?</a:t>
            </a:r>
            <a:endParaRPr lang="en-US"/>
          </a:p>
        </p:txBody>
      </p:sp>
      <p:sp>
        <p:nvSpPr>
          <p:cNvPr id="3" name="Content Placeholder 2">
            <a:extLst>
              <a:ext uri="{FF2B5EF4-FFF2-40B4-BE49-F238E27FC236}">
                <a16:creationId xmlns:a16="http://schemas.microsoft.com/office/drawing/2014/main" id="{A8BF2238-9B98-4A4B-8860-33A716FC1F11}"/>
              </a:ext>
            </a:extLst>
          </p:cNvPr>
          <p:cNvSpPr>
            <a:spLocks noGrp="1"/>
          </p:cNvSpPr>
          <p:nvPr>
            <p:ph idx="1"/>
          </p:nvPr>
        </p:nvSpPr>
        <p:spPr/>
        <p:txBody>
          <a:bodyPr/>
          <a:lstStyle/>
          <a:p>
            <a:r>
              <a:rPr lang="en-US"/>
              <a:t>Staci Green – Head of Library Operations</a:t>
            </a:r>
          </a:p>
          <a:p>
            <a:pPr lvl="1"/>
            <a:r>
              <a:rPr lang="en-US">
                <a:hlinkClick r:id="rId2"/>
              </a:rPr>
              <a:t>staci.green@dickinsonstate.edu</a:t>
            </a:r>
            <a:endParaRPr lang="en-US"/>
          </a:p>
          <a:p>
            <a:pPr lvl="1"/>
            <a:r>
              <a:rPr lang="en-US"/>
              <a:t>701-483-2562</a:t>
            </a:r>
          </a:p>
          <a:p>
            <a:r>
              <a:rPr lang="en-US"/>
              <a:t>Monica Struck – University Librarian</a:t>
            </a:r>
          </a:p>
          <a:p>
            <a:pPr lvl="1"/>
            <a:r>
              <a:rPr lang="en-US">
                <a:hlinkClick r:id="rId3"/>
              </a:rPr>
              <a:t>monica.struck@dickinsonstate.edu</a:t>
            </a:r>
            <a:endParaRPr lang="en-US"/>
          </a:p>
          <a:p>
            <a:pPr lvl="1"/>
            <a:r>
              <a:rPr lang="en-US"/>
              <a:t>701-483-2136</a:t>
            </a:r>
          </a:p>
        </p:txBody>
      </p:sp>
    </p:spTree>
    <p:extLst>
      <p:ext uri="{BB962C8B-B14F-4D97-AF65-F5344CB8AC3E}">
        <p14:creationId xmlns:p14="http://schemas.microsoft.com/office/powerpoint/2010/main" val="13298758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484BB-DBA6-4692-9E7D-D03EF223E22D}"/>
              </a:ext>
            </a:extLst>
          </p:cNvPr>
          <p:cNvSpPr>
            <a:spLocks noGrp="1"/>
          </p:cNvSpPr>
          <p:nvPr>
            <p:ph type="title"/>
          </p:nvPr>
        </p:nvSpPr>
        <p:spPr/>
        <p:txBody>
          <a:bodyPr/>
          <a:lstStyle/>
          <a:p>
            <a:r>
              <a:rPr lang="en-US">
                <a:cs typeface="Calibri Light"/>
              </a:rPr>
              <a:t>The Process</a:t>
            </a:r>
            <a:endParaRPr lang="en-US"/>
          </a:p>
        </p:txBody>
      </p:sp>
      <p:sp>
        <p:nvSpPr>
          <p:cNvPr id="3" name="Content Placeholder 2">
            <a:extLst>
              <a:ext uri="{FF2B5EF4-FFF2-40B4-BE49-F238E27FC236}">
                <a16:creationId xmlns:a16="http://schemas.microsoft.com/office/drawing/2014/main" id="{2E5AA01A-0284-45A7-95C8-06FEA5CAAD9B}"/>
              </a:ext>
            </a:extLst>
          </p:cNvPr>
          <p:cNvSpPr>
            <a:spLocks noGrp="1"/>
          </p:cNvSpPr>
          <p:nvPr>
            <p:ph idx="1"/>
          </p:nvPr>
        </p:nvSpPr>
        <p:spPr/>
        <p:txBody>
          <a:bodyPr>
            <a:normAutofit/>
          </a:bodyPr>
          <a:lstStyle/>
          <a:p>
            <a:r>
              <a:rPr lang="en-US"/>
              <a:t>Alma Implementation Kickoff – November 2019</a:t>
            </a:r>
          </a:p>
          <a:p>
            <a:r>
              <a:rPr lang="en-US"/>
              <a:t>Alma Go Live – July 29, 2020</a:t>
            </a:r>
          </a:p>
          <a:p>
            <a:r>
              <a:rPr lang="en-US"/>
              <a:t>Reading Lists Implementation Kickoff – October 2020</a:t>
            </a:r>
          </a:p>
          <a:p>
            <a:pPr lvl="1"/>
            <a:r>
              <a:rPr lang="en-US"/>
              <a:t>Onboarding</a:t>
            </a:r>
          </a:p>
          <a:p>
            <a:pPr lvl="2"/>
            <a:r>
              <a:rPr lang="en-US">
                <a:ea typeface="+mn-lt"/>
                <a:cs typeface="+mn-lt"/>
              </a:rPr>
              <a:t>Met with </a:t>
            </a:r>
            <a:r>
              <a:rPr lang="en-US" err="1">
                <a:ea typeface="+mn-lt"/>
                <a:cs typeface="+mn-lt"/>
              </a:rPr>
              <a:t>ExLibris</a:t>
            </a:r>
            <a:r>
              <a:rPr lang="en-US">
                <a:ea typeface="+mn-lt"/>
                <a:cs typeface="+mn-lt"/>
              </a:rPr>
              <a:t> for technical implementation and promotional guidance.</a:t>
            </a:r>
          </a:p>
          <a:p>
            <a:pPr lvl="2"/>
            <a:r>
              <a:rPr lang="en-US">
                <a:ea typeface="+mn-lt"/>
                <a:cs typeface="+mn-lt"/>
              </a:rPr>
              <a:t>Randy Wald, with CTS, integrated Reading Lists with Blackboard.</a:t>
            </a:r>
          </a:p>
          <a:p>
            <a:pPr lvl="2"/>
            <a:r>
              <a:rPr lang="en-US">
                <a:ea typeface="+mn-lt"/>
                <a:cs typeface="+mn-lt"/>
              </a:rPr>
              <a:t>Chose Reading Lists for the name to call it in Blackboard as most schools in the US named it Reading Lists vs Leganto.</a:t>
            </a:r>
            <a:endParaRPr lang="en-US"/>
          </a:p>
          <a:p>
            <a:r>
              <a:rPr lang="en-US"/>
              <a:t>Reading Lists Go Live – January 11, 2021</a:t>
            </a:r>
          </a:p>
          <a:p>
            <a:r>
              <a:rPr lang="en-US"/>
              <a:t>Reading Lists Pilot – Spring 2021</a:t>
            </a:r>
          </a:p>
          <a:p>
            <a:r>
              <a:rPr lang="en-US"/>
              <a:t>Reading Lists Summer 2021</a:t>
            </a:r>
          </a:p>
          <a:p>
            <a:endParaRPr lang="en-US"/>
          </a:p>
        </p:txBody>
      </p:sp>
    </p:spTree>
    <p:extLst>
      <p:ext uri="{BB962C8B-B14F-4D97-AF65-F5344CB8AC3E}">
        <p14:creationId xmlns:p14="http://schemas.microsoft.com/office/powerpoint/2010/main" val="1904048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17C0C0-FA80-4933-92BD-BC15C647B43C}"/>
              </a:ext>
            </a:extLst>
          </p:cNvPr>
          <p:cNvSpPr>
            <a:spLocks noGrp="1"/>
          </p:cNvSpPr>
          <p:nvPr>
            <p:ph type="title"/>
          </p:nvPr>
        </p:nvSpPr>
        <p:spPr/>
        <p:txBody>
          <a:bodyPr/>
          <a:lstStyle/>
          <a:p>
            <a:r>
              <a:rPr lang="en-US"/>
              <a:t>Where We Were</a:t>
            </a:r>
          </a:p>
        </p:txBody>
      </p:sp>
      <p:sp>
        <p:nvSpPr>
          <p:cNvPr id="3" name="Content Placeholder 2">
            <a:extLst>
              <a:ext uri="{FF2B5EF4-FFF2-40B4-BE49-F238E27FC236}">
                <a16:creationId xmlns:a16="http://schemas.microsoft.com/office/drawing/2014/main" id="{179E0E6A-4D89-4F79-939A-DC96C4D9B547}"/>
              </a:ext>
            </a:extLst>
          </p:cNvPr>
          <p:cNvSpPr>
            <a:spLocks noGrp="1"/>
          </p:cNvSpPr>
          <p:nvPr>
            <p:ph idx="1"/>
          </p:nvPr>
        </p:nvSpPr>
        <p:spPr/>
        <p:txBody>
          <a:bodyPr/>
          <a:lstStyle/>
          <a:p>
            <a:r>
              <a:rPr lang="en-US"/>
              <a:t>Solid physical reserves system that worked and was being used</a:t>
            </a:r>
          </a:p>
          <a:p>
            <a:r>
              <a:rPr lang="en-US"/>
              <a:t>Requests coming in a lot of different formats but all stemming from a course reserves form that involved manual input from instructors.</a:t>
            </a:r>
          </a:p>
          <a:p>
            <a:r>
              <a:rPr lang="en-US"/>
              <a:t>Not providing electronic course reserve services.</a:t>
            </a:r>
          </a:p>
        </p:txBody>
      </p:sp>
    </p:spTree>
    <p:extLst>
      <p:ext uri="{BB962C8B-B14F-4D97-AF65-F5344CB8AC3E}">
        <p14:creationId xmlns:p14="http://schemas.microsoft.com/office/powerpoint/2010/main" val="3844221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DF029-66EF-4D22-9FDE-B9C0B7C52C0B}"/>
              </a:ext>
            </a:extLst>
          </p:cNvPr>
          <p:cNvSpPr>
            <a:spLocks noGrp="1"/>
          </p:cNvSpPr>
          <p:nvPr>
            <p:ph type="title"/>
          </p:nvPr>
        </p:nvSpPr>
        <p:spPr/>
        <p:txBody>
          <a:bodyPr/>
          <a:lstStyle/>
          <a:p>
            <a:r>
              <a:rPr lang="en-US">
                <a:cs typeface="Calibri Light"/>
              </a:rPr>
              <a:t>How We Hoped to Use Leganto</a:t>
            </a:r>
          </a:p>
        </p:txBody>
      </p:sp>
      <p:sp>
        <p:nvSpPr>
          <p:cNvPr id="3" name="Content Placeholder 2">
            <a:extLst>
              <a:ext uri="{FF2B5EF4-FFF2-40B4-BE49-F238E27FC236}">
                <a16:creationId xmlns:a16="http://schemas.microsoft.com/office/drawing/2014/main" id="{1387FADD-9DFA-4A29-BC69-5D29C255B6F6}"/>
              </a:ext>
            </a:extLst>
          </p:cNvPr>
          <p:cNvSpPr>
            <a:spLocks noGrp="1"/>
          </p:cNvSpPr>
          <p:nvPr>
            <p:ph idx="1"/>
          </p:nvPr>
        </p:nvSpPr>
        <p:spPr/>
        <p:txBody>
          <a:bodyPr/>
          <a:lstStyle/>
          <a:p>
            <a:r>
              <a:rPr lang="en-US"/>
              <a:t>Meet the students at point of need.</a:t>
            </a:r>
          </a:p>
          <a:p>
            <a:pPr lvl="1"/>
            <a:r>
              <a:rPr lang="en-US"/>
              <a:t>Blackboard.</a:t>
            </a:r>
          </a:p>
          <a:p>
            <a:r>
              <a:rPr lang="en-US"/>
              <a:t>Help instructors leverage library resources to decrease cost to students.</a:t>
            </a:r>
          </a:p>
          <a:p>
            <a:r>
              <a:rPr lang="en-US"/>
              <a:t>Have a reliable way to make electronic material available without sending learners on a resource hunt.</a:t>
            </a:r>
          </a:p>
          <a:p>
            <a:pPr lvl="1"/>
            <a:r>
              <a:rPr lang="en-US"/>
              <a:t>Proxy and browser issues with permalinks.</a:t>
            </a:r>
          </a:p>
          <a:p>
            <a:r>
              <a:rPr lang="en-US"/>
              <a:t>Copyright compliance.</a:t>
            </a:r>
          </a:p>
        </p:txBody>
      </p:sp>
    </p:spTree>
    <p:extLst>
      <p:ext uri="{BB962C8B-B14F-4D97-AF65-F5344CB8AC3E}">
        <p14:creationId xmlns:p14="http://schemas.microsoft.com/office/powerpoint/2010/main" val="3379301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8A9D1-4326-4F68-AF90-42AC44B651C5}"/>
              </a:ext>
            </a:extLst>
          </p:cNvPr>
          <p:cNvSpPr>
            <a:spLocks noGrp="1"/>
          </p:cNvSpPr>
          <p:nvPr>
            <p:ph type="title"/>
          </p:nvPr>
        </p:nvSpPr>
        <p:spPr/>
        <p:txBody>
          <a:bodyPr/>
          <a:lstStyle/>
          <a:p>
            <a:r>
              <a:rPr lang="en-US">
                <a:cs typeface="Calibri Light"/>
              </a:rPr>
              <a:t>Modifying our Expectations</a:t>
            </a:r>
            <a:endParaRPr lang="en-US"/>
          </a:p>
        </p:txBody>
      </p:sp>
      <p:sp>
        <p:nvSpPr>
          <p:cNvPr id="3" name="Content Placeholder 2">
            <a:extLst>
              <a:ext uri="{FF2B5EF4-FFF2-40B4-BE49-F238E27FC236}">
                <a16:creationId xmlns:a16="http://schemas.microsoft.com/office/drawing/2014/main" id="{C136A552-6F6D-4891-9089-FCB8D80C8BA8}"/>
              </a:ext>
            </a:extLst>
          </p:cNvPr>
          <p:cNvSpPr>
            <a:spLocks noGrp="1"/>
          </p:cNvSpPr>
          <p:nvPr>
            <p:ph idx="1"/>
          </p:nvPr>
        </p:nvSpPr>
        <p:spPr/>
        <p:txBody>
          <a:bodyPr/>
          <a:lstStyle/>
          <a:p>
            <a:r>
              <a:rPr lang="en-US"/>
              <a:t>What we thought:</a:t>
            </a:r>
          </a:p>
          <a:p>
            <a:pPr lvl="1"/>
            <a:r>
              <a:rPr lang="en-US"/>
              <a:t>It will just be like physical course reserves but online.</a:t>
            </a:r>
          </a:p>
          <a:p>
            <a:r>
              <a:rPr lang="en-US"/>
              <a:t>What we discovered:</a:t>
            </a:r>
          </a:p>
          <a:p>
            <a:pPr lvl="1"/>
            <a:r>
              <a:rPr lang="en-US"/>
              <a:t>It can be much more than just a list with links.</a:t>
            </a:r>
          </a:p>
          <a:p>
            <a:pPr lvl="1"/>
            <a:r>
              <a:rPr lang="en-US"/>
              <a:t>Success stems from relationships.</a:t>
            </a:r>
          </a:p>
          <a:p>
            <a:pPr lvl="1"/>
            <a:r>
              <a:rPr lang="en-US"/>
              <a:t>It can tie into teaching.</a:t>
            </a:r>
          </a:p>
          <a:p>
            <a:pPr lvl="1"/>
            <a:r>
              <a:rPr lang="en-US"/>
              <a:t>Opens pathways for connecting instructors with library resources.</a:t>
            </a:r>
          </a:p>
          <a:p>
            <a:pPr lvl="1"/>
            <a:r>
              <a:rPr lang="en-US"/>
              <a:t>Some instructors just take off with it and don't involve library staff.</a:t>
            </a:r>
          </a:p>
          <a:p>
            <a:r>
              <a:rPr lang="en-US"/>
              <a:t>What we decided:</a:t>
            </a:r>
          </a:p>
          <a:p>
            <a:pPr lvl="1"/>
            <a:r>
              <a:rPr lang="en-US"/>
              <a:t>The two teaching librarians would be responsible for the Reading Lists in their subject areas.</a:t>
            </a:r>
          </a:p>
          <a:p>
            <a:pPr lvl="1"/>
            <a:endParaRPr lang="en-US"/>
          </a:p>
        </p:txBody>
      </p:sp>
    </p:spTree>
    <p:extLst>
      <p:ext uri="{BB962C8B-B14F-4D97-AF65-F5344CB8AC3E}">
        <p14:creationId xmlns:p14="http://schemas.microsoft.com/office/powerpoint/2010/main" val="912404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3EDA3-62B2-44E6-BACE-86556B6C504F}"/>
              </a:ext>
            </a:extLst>
          </p:cNvPr>
          <p:cNvSpPr>
            <a:spLocks noGrp="1"/>
          </p:cNvSpPr>
          <p:nvPr>
            <p:ph type="title"/>
          </p:nvPr>
        </p:nvSpPr>
        <p:spPr/>
        <p:txBody>
          <a:bodyPr/>
          <a:lstStyle/>
          <a:p>
            <a:r>
              <a:rPr lang="en-US"/>
              <a:t>The Pilot</a:t>
            </a:r>
          </a:p>
        </p:txBody>
      </p:sp>
      <p:sp>
        <p:nvSpPr>
          <p:cNvPr id="3" name="Content Placeholder 2">
            <a:extLst>
              <a:ext uri="{FF2B5EF4-FFF2-40B4-BE49-F238E27FC236}">
                <a16:creationId xmlns:a16="http://schemas.microsoft.com/office/drawing/2014/main" id="{70D5ED89-F452-4B8E-901D-9C110B83B11C}"/>
              </a:ext>
            </a:extLst>
          </p:cNvPr>
          <p:cNvSpPr>
            <a:spLocks noGrp="1"/>
          </p:cNvSpPr>
          <p:nvPr>
            <p:ph idx="1"/>
          </p:nvPr>
        </p:nvSpPr>
        <p:spPr/>
        <p:txBody>
          <a:bodyPr/>
          <a:lstStyle/>
          <a:p>
            <a:r>
              <a:rPr lang="en-US"/>
              <a:t>Five Classes </a:t>
            </a:r>
          </a:p>
          <a:p>
            <a:pPr lvl="1"/>
            <a:r>
              <a:rPr lang="en-US"/>
              <a:t>Two were completely created by the library with instructor input</a:t>
            </a:r>
          </a:p>
          <a:p>
            <a:pPr lvl="1"/>
            <a:r>
              <a:rPr lang="en-US"/>
              <a:t>Three were created mostly by the instructor with the library providing the skeleton of the Reading List according to instructor guidance</a:t>
            </a:r>
          </a:p>
        </p:txBody>
      </p:sp>
    </p:spTree>
    <p:extLst>
      <p:ext uri="{BB962C8B-B14F-4D97-AF65-F5344CB8AC3E}">
        <p14:creationId xmlns:p14="http://schemas.microsoft.com/office/powerpoint/2010/main" val="38612169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437BA1-9DE8-4D25-BC1D-6A733801E1A0}"/>
              </a:ext>
            </a:extLst>
          </p:cNvPr>
          <p:cNvSpPr>
            <a:spLocks noGrp="1"/>
          </p:cNvSpPr>
          <p:nvPr>
            <p:ph type="title"/>
          </p:nvPr>
        </p:nvSpPr>
        <p:spPr/>
        <p:txBody>
          <a:bodyPr/>
          <a:lstStyle/>
          <a:p>
            <a:r>
              <a:rPr lang="en-US"/>
              <a:t>Student Experience</a:t>
            </a:r>
          </a:p>
        </p:txBody>
      </p:sp>
      <p:sp>
        <p:nvSpPr>
          <p:cNvPr id="3" name="Content Placeholder 2">
            <a:extLst>
              <a:ext uri="{FF2B5EF4-FFF2-40B4-BE49-F238E27FC236}">
                <a16:creationId xmlns:a16="http://schemas.microsoft.com/office/drawing/2014/main" id="{724194CA-6125-432B-9832-FD4FC31E2CB1}"/>
              </a:ext>
            </a:extLst>
          </p:cNvPr>
          <p:cNvSpPr>
            <a:spLocks noGrp="1"/>
          </p:cNvSpPr>
          <p:nvPr>
            <p:ph idx="1"/>
          </p:nvPr>
        </p:nvSpPr>
        <p:spPr/>
        <p:txBody>
          <a:bodyPr/>
          <a:lstStyle/>
          <a:p>
            <a:r>
              <a:rPr lang="en-US">
                <a:ea typeface="+mn-lt"/>
                <a:cs typeface="+mn-lt"/>
              </a:rPr>
              <a:t>Had a student worker give feedback on the product prior to Pilot classes.</a:t>
            </a:r>
          </a:p>
          <a:p>
            <a:r>
              <a:rPr lang="en-US">
                <a:ea typeface="+mn-lt"/>
                <a:cs typeface="+mn-lt"/>
              </a:rPr>
              <a:t>Created </a:t>
            </a:r>
            <a:r>
              <a:rPr lang="en-US" err="1">
                <a:ea typeface="+mn-lt"/>
                <a:cs typeface="+mn-lt"/>
              </a:rPr>
              <a:t>SoGo</a:t>
            </a:r>
            <a:r>
              <a:rPr lang="en-US">
                <a:ea typeface="+mn-lt"/>
                <a:cs typeface="+mn-lt"/>
              </a:rPr>
              <a:t> survey and posted in Blackboard.</a:t>
            </a:r>
          </a:p>
          <a:p>
            <a:r>
              <a:rPr lang="en-US">
                <a:ea typeface="+mn-lt"/>
                <a:cs typeface="+mn-lt"/>
              </a:rPr>
              <a:t>"I liked that I didn't have to go searching for articles."</a:t>
            </a:r>
            <a:endParaRPr lang="en-US"/>
          </a:p>
          <a:p>
            <a:r>
              <a:rPr lang="en-US"/>
              <a:t>"</a:t>
            </a:r>
            <a:r>
              <a:rPr lang="en-US">
                <a:ea typeface="+mn-lt"/>
                <a:cs typeface="+mn-lt"/>
              </a:rPr>
              <a:t>This puts the resource and discussion all in one place so students do not need to search for the resource and then try to find the right discussion chat in Blackboard."</a:t>
            </a:r>
            <a:endParaRPr lang="en-US"/>
          </a:p>
        </p:txBody>
      </p:sp>
    </p:spTree>
    <p:extLst>
      <p:ext uri="{BB962C8B-B14F-4D97-AF65-F5344CB8AC3E}">
        <p14:creationId xmlns:p14="http://schemas.microsoft.com/office/powerpoint/2010/main" val="20644717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6EB388-129C-46F0-B5F3-63EBBEFBEAA3}"/>
              </a:ext>
            </a:extLst>
          </p:cNvPr>
          <p:cNvSpPr>
            <a:spLocks noGrp="1"/>
          </p:cNvSpPr>
          <p:nvPr>
            <p:ph type="title"/>
          </p:nvPr>
        </p:nvSpPr>
        <p:spPr/>
        <p:txBody>
          <a:bodyPr/>
          <a:lstStyle/>
          <a:p>
            <a:r>
              <a:rPr lang="en-US">
                <a:cs typeface="Calibri Light"/>
              </a:rPr>
              <a:t>Strengths</a:t>
            </a:r>
            <a:endParaRPr lang="en-US"/>
          </a:p>
        </p:txBody>
      </p:sp>
      <p:sp>
        <p:nvSpPr>
          <p:cNvPr id="3" name="Content Placeholder 2">
            <a:extLst>
              <a:ext uri="{FF2B5EF4-FFF2-40B4-BE49-F238E27FC236}">
                <a16:creationId xmlns:a16="http://schemas.microsoft.com/office/drawing/2014/main" id="{1F2ED96A-6906-4F46-9CBE-05C24C8A75AC}"/>
              </a:ext>
            </a:extLst>
          </p:cNvPr>
          <p:cNvSpPr>
            <a:spLocks noGrp="1"/>
          </p:cNvSpPr>
          <p:nvPr>
            <p:ph idx="1"/>
          </p:nvPr>
        </p:nvSpPr>
        <p:spPr/>
        <p:txBody>
          <a:bodyPr/>
          <a:lstStyle/>
          <a:p>
            <a:r>
              <a:rPr lang="en-US"/>
              <a:t>Increased communication between faculty and the library.</a:t>
            </a:r>
          </a:p>
          <a:p>
            <a:r>
              <a:rPr lang="en-US"/>
              <a:t>Increased knowledge of what resources are available through the library.</a:t>
            </a:r>
          </a:p>
          <a:p>
            <a:r>
              <a:rPr lang="en-US"/>
              <a:t>Library resources selected for usage in the class had high usage statistics.</a:t>
            </a:r>
          </a:p>
          <a:p>
            <a:r>
              <a:rPr lang="en-US"/>
              <a:t>Students did not have to buy a textbook in some of the classes.</a:t>
            </a:r>
          </a:p>
        </p:txBody>
      </p:sp>
    </p:spTree>
    <p:extLst>
      <p:ext uri="{BB962C8B-B14F-4D97-AF65-F5344CB8AC3E}">
        <p14:creationId xmlns:p14="http://schemas.microsoft.com/office/powerpoint/2010/main" val="74419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2787D-5BD3-40F4-8237-128482437306}"/>
              </a:ext>
            </a:extLst>
          </p:cNvPr>
          <p:cNvSpPr>
            <a:spLocks noGrp="1"/>
          </p:cNvSpPr>
          <p:nvPr>
            <p:ph type="title"/>
          </p:nvPr>
        </p:nvSpPr>
        <p:spPr/>
        <p:txBody>
          <a:bodyPr/>
          <a:lstStyle/>
          <a:p>
            <a:r>
              <a:rPr lang="en-US">
                <a:cs typeface="Calibri Light"/>
              </a:rPr>
              <a:t>Challenges</a:t>
            </a:r>
            <a:endParaRPr lang="en-US"/>
          </a:p>
        </p:txBody>
      </p:sp>
      <p:sp>
        <p:nvSpPr>
          <p:cNvPr id="3" name="Content Placeholder 2">
            <a:extLst>
              <a:ext uri="{FF2B5EF4-FFF2-40B4-BE49-F238E27FC236}">
                <a16:creationId xmlns:a16="http://schemas.microsoft.com/office/drawing/2014/main" id="{C7A17035-C11E-4A8D-B9F2-BEB924A555E7}"/>
              </a:ext>
            </a:extLst>
          </p:cNvPr>
          <p:cNvSpPr>
            <a:spLocks noGrp="1"/>
          </p:cNvSpPr>
          <p:nvPr>
            <p:ph idx="1"/>
          </p:nvPr>
        </p:nvSpPr>
        <p:spPr/>
        <p:txBody>
          <a:bodyPr/>
          <a:lstStyle/>
          <a:p>
            <a:r>
              <a:rPr lang="en-US"/>
              <a:t>Technology is wonderful...until it doesn't work...</a:t>
            </a:r>
          </a:p>
          <a:p>
            <a:pPr lvl="1"/>
            <a:r>
              <a:rPr lang="en-US"/>
              <a:t>Fortunately, we have been able to successfully troubleshoot all issues.</a:t>
            </a:r>
          </a:p>
          <a:p>
            <a:r>
              <a:rPr lang="en-US"/>
              <a:t>Selling the product to faculty. </a:t>
            </a:r>
          </a:p>
          <a:p>
            <a:pPr lvl="1"/>
            <a:r>
              <a:rPr lang="en-US"/>
              <a:t>Try not to overwhelm faculty.</a:t>
            </a:r>
          </a:p>
          <a:p>
            <a:endParaRPr lang="en-US"/>
          </a:p>
          <a:p>
            <a:pPr marL="457200" lvl="1" indent="0">
              <a:buNone/>
            </a:pPr>
            <a:endParaRPr lang="en-US"/>
          </a:p>
        </p:txBody>
      </p:sp>
    </p:spTree>
    <p:extLst>
      <p:ext uri="{BB962C8B-B14F-4D97-AF65-F5344CB8AC3E}">
        <p14:creationId xmlns:p14="http://schemas.microsoft.com/office/powerpoint/2010/main" val="4224438628"/>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10B6F4"/>
      </a:accent1>
      <a:accent2>
        <a:srgbClr val="3C78C3"/>
      </a:accent2>
      <a:accent3>
        <a:srgbClr val="9F52D0"/>
      </a:accent3>
      <a:accent4>
        <a:srgbClr val="D64198"/>
      </a:accent4>
      <a:accent5>
        <a:srgbClr val="DA2228"/>
      </a:accent5>
      <a:accent6>
        <a:srgbClr val="F18318"/>
      </a:accent6>
      <a:hlink>
        <a:srgbClr val="38DDEC"/>
      </a:hlink>
      <a:folHlink>
        <a:srgbClr val="A8DEE8"/>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C0CB9708-C445-4049-9D7F-4C8684E69AF3}"/>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0F045A8E621E14BBABD4553912227BB" ma:contentTypeVersion="11" ma:contentTypeDescription="Create a new document." ma:contentTypeScope="" ma:versionID="d1d78f3f33d6198876ac6e2ba33f7cf4">
  <xsd:schema xmlns:xsd="http://www.w3.org/2001/XMLSchema" xmlns:xs="http://www.w3.org/2001/XMLSchema" xmlns:p="http://schemas.microsoft.com/office/2006/metadata/properties" xmlns:ns2="5c51c964-3644-4d81-bfb2-d0034ef07239" xmlns:ns3="53da3683-0864-46ee-a6b3-adc6ed760268" targetNamespace="http://schemas.microsoft.com/office/2006/metadata/properties" ma:root="true" ma:fieldsID="c49ca990ef7f9c8234ae5288c3879dff" ns2:_="" ns3:_="">
    <xsd:import namespace="5c51c964-3644-4d81-bfb2-d0034ef07239"/>
    <xsd:import namespace="53da3683-0864-46ee-a6b3-adc6ed76026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c51c964-3644-4d81-bfb2-d0034ef0723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3da3683-0864-46ee-a6b3-adc6ed760268"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ACFEEFF-84D1-4BCA-9B46-CF13EF5E47A6}">
  <ds:schemaRefs>
    <ds:schemaRef ds:uri="http://purl.org/dc/dcmitype/"/>
    <ds:schemaRef ds:uri="53a98091-bac2-49b3-8269-752187e30579"/>
    <ds:schemaRef ds:uri="http://schemas.microsoft.com/office/2006/documentManagement/types"/>
    <ds:schemaRef ds:uri="http://purl.org/dc/elements/1.1/"/>
    <ds:schemaRef ds:uri="http://schemas.microsoft.com/office/infopath/2007/PartnerControls"/>
    <ds:schemaRef ds:uri="http://www.w3.org/XML/1998/namespace"/>
    <ds:schemaRef ds:uri="http://purl.org/dc/terms/"/>
    <ds:schemaRef ds:uri="http://schemas.openxmlformats.org/package/2006/metadata/core-properties"/>
    <ds:schemaRef ds:uri="4df37156-ce77-4d5f-ba0c-bc6813924941"/>
    <ds:schemaRef ds:uri="http://schemas.microsoft.com/office/2006/metadata/properties"/>
  </ds:schemaRefs>
</ds:datastoreItem>
</file>

<file path=customXml/itemProps2.xml><?xml version="1.0" encoding="utf-8"?>
<ds:datastoreItem xmlns:ds="http://schemas.openxmlformats.org/officeDocument/2006/customXml" ds:itemID="{CF7CF8B1-3D60-49B5-BA51-9E5462BC8487}">
  <ds:schemaRefs>
    <ds:schemaRef ds:uri="http://schemas.microsoft.com/sharepoint/v3/contenttype/forms"/>
  </ds:schemaRefs>
</ds:datastoreItem>
</file>

<file path=customXml/itemProps3.xml><?xml version="1.0" encoding="utf-8"?>
<ds:datastoreItem xmlns:ds="http://schemas.openxmlformats.org/officeDocument/2006/customXml" ds:itemID="{F2EEFB1C-74C9-45F8-8518-9F4402E6FED2}"/>
</file>

<file path=docProps/app.xml><?xml version="1.0" encoding="utf-8"?>
<Properties xmlns="http://schemas.openxmlformats.org/officeDocument/2006/extended-properties" xmlns:vt="http://schemas.openxmlformats.org/officeDocument/2006/docPropsVTypes">
  <Template>TM16401371[[fn=Atlas]]</Template>
  <TotalTime>0</TotalTime>
  <Words>731</Words>
  <Application>Microsoft Office PowerPoint</Application>
  <PresentationFormat>Widescreen</PresentationFormat>
  <Paragraphs>79</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Calibri Light</vt:lpstr>
      <vt:lpstr>Rockwell</vt:lpstr>
      <vt:lpstr>Wingdings</vt:lpstr>
      <vt:lpstr>Atlas</vt:lpstr>
      <vt:lpstr>Reading Lists </vt:lpstr>
      <vt:lpstr>The Process</vt:lpstr>
      <vt:lpstr>Where We Were</vt:lpstr>
      <vt:lpstr>How We Hoped to Use Leganto</vt:lpstr>
      <vt:lpstr>Modifying our Expectations</vt:lpstr>
      <vt:lpstr>The Pilot</vt:lpstr>
      <vt:lpstr>Student Experience</vt:lpstr>
      <vt:lpstr>Strengths</vt:lpstr>
      <vt:lpstr>Challenges</vt:lpstr>
      <vt:lpstr>Demo and Resources</vt:lpstr>
      <vt:lpstr>What's Next for DSU?</vt:lpstr>
      <vt:lpstr>Working Together</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Reading Lists - DSU</dc:title>
  <dc:creator>Struck, Monica</dc:creator>
  <cp:lastModifiedBy>Struck, Monica</cp:lastModifiedBy>
  <cp:revision>2</cp:revision>
  <dcterms:created xsi:type="dcterms:W3CDTF">2021-03-11T21:20:10Z</dcterms:created>
  <dcterms:modified xsi:type="dcterms:W3CDTF">2021-06-18T15:31:20Z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0x01010090F045A8E621E14BBABD4553912227BB</vt:lpwstr>
  </property>
</Properties>
</file>