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37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814296-7729-4C21-B672-9CE95E116F2B}" type="datetimeFigureOut">
              <a:rPr lang="en-US"/>
              <a:t>3/20/2018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E4B62-39A2-49D4-8377-022410B9A4C8}" type="slidenum">
              <a:rPr lang="en-US"/>
              <a:t>‹#›</a:t>
            </a:fld>
            <a:endParaRPr lang="en-US"/>
          </a:p>
        </p:txBody>
      </p:sp>
    </p:spTree>
    <p:extLst>
      <p:ext uri="{BB962C8B-B14F-4D97-AF65-F5344CB8AC3E}">
        <p14:creationId xmlns:p14="http://schemas.microsoft.com/office/powerpoint/2010/main" val="3546716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1</a:t>
            </a:fld>
            <a:endParaRPr lang="en-US"/>
          </a:p>
        </p:txBody>
      </p:sp>
    </p:spTree>
    <p:extLst>
      <p:ext uri="{BB962C8B-B14F-4D97-AF65-F5344CB8AC3E}">
        <p14:creationId xmlns:p14="http://schemas.microsoft.com/office/powerpoint/2010/main" val="677407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10</a:t>
            </a:fld>
            <a:endParaRPr lang="en-US"/>
          </a:p>
        </p:txBody>
      </p:sp>
    </p:spTree>
    <p:extLst>
      <p:ext uri="{BB962C8B-B14F-4D97-AF65-F5344CB8AC3E}">
        <p14:creationId xmlns:p14="http://schemas.microsoft.com/office/powerpoint/2010/main" val="419843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11</a:t>
            </a:fld>
            <a:endParaRPr lang="en-US"/>
          </a:p>
        </p:txBody>
      </p:sp>
    </p:spTree>
    <p:extLst>
      <p:ext uri="{BB962C8B-B14F-4D97-AF65-F5344CB8AC3E}">
        <p14:creationId xmlns:p14="http://schemas.microsoft.com/office/powerpoint/2010/main" val="1006436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12</a:t>
            </a:fld>
            <a:endParaRPr lang="en-US"/>
          </a:p>
        </p:txBody>
      </p:sp>
    </p:spTree>
    <p:extLst>
      <p:ext uri="{BB962C8B-B14F-4D97-AF65-F5344CB8AC3E}">
        <p14:creationId xmlns:p14="http://schemas.microsoft.com/office/powerpoint/2010/main" val="4149647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13</a:t>
            </a:fld>
            <a:endParaRPr lang="en-US"/>
          </a:p>
        </p:txBody>
      </p:sp>
    </p:spTree>
    <p:extLst>
      <p:ext uri="{BB962C8B-B14F-4D97-AF65-F5344CB8AC3E}">
        <p14:creationId xmlns:p14="http://schemas.microsoft.com/office/powerpoint/2010/main" val="1323633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14</a:t>
            </a:fld>
            <a:endParaRPr lang="en-US"/>
          </a:p>
        </p:txBody>
      </p:sp>
    </p:spTree>
    <p:extLst>
      <p:ext uri="{BB962C8B-B14F-4D97-AF65-F5344CB8AC3E}">
        <p14:creationId xmlns:p14="http://schemas.microsoft.com/office/powerpoint/2010/main" val="2692663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15</a:t>
            </a:fld>
            <a:endParaRPr lang="en-US"/>
          </a:p>
        </p:txBody>
      </p:sp>
    </p:spTree>
    <p:extLst>
      <p:ext uri="{BB962C8B-B14F-4D97-AF65-F5344CB8AC3E}">
        <p14:creationId xmlns:p14="http://schemas.microsoft.com/office/powerpoint/2010/main" val="211603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16</a:t>
            </a:fld>
            <a:endParaRPr lang="en-US"/>
          </a:p>
        </p:txBody>
      </p:sp>
    </p:spTree>
    <p:extLst>
      <p:ext uri="{BB962C8B-B14F-4D97-AF65-F5344CB8AC3E}">
        <p14:creationId xmlns:p14="http://schemas.microsoft.com/office/powerpoint/2010/main" val="1313312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17</a:t>
            </a:fld>
            <a:endParaRPr lang="en-US"/>
          </a:p>
        </p:txBody>
      </p:sp>
    </p:spTree>
    <p:extLst>
      <p:ext uri="{BB962C8B-B14F-4D97-AF65-F5344CB8AC3E}">
        <p14:creationId xmlns:p14="http://schemas.microsoft.com/office/powerpoint/2010/main" val="4203436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2</a:t>
            </a:fld>
            <a:endParaRPr lang="en-US"/>
          </a:p>
        </p:txBody>
      </p:sp>
    </p:spTree>
    <p:extLst>
      <p:ext uri="{BB962C8B-B14F-4D97-AF65-F5344CB8AC3E}">
        <p14:creationId xmlns:p14="http://schemas.microsoft.com/office/powerpoint/2010/main" val="3137555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3</a:t>
            </a:fld>
            <a:endParaRPr lang="en-US"/>
          </a:p>
        </p:txBody>
      </p:sp>
    </p:spTree>
    <p:extLst>
      <p:ext uri="{BB962C8B-B14F-4D97-AF65-F5344CB8AC3E}">
        <p14:creationId xmlns:p14="http://schemas.microsoft.com/office/powerpoint/2010/main" val="298274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4</a:t>
            </a:fld>
            <a:endParaRPr lang="en-US"/>
          </a:p>
        </p:txBody>
      </p:sp>
    </p:spTree>
    <p:extLst>
      <p:ext uri="{BB962C8B-B14F-4D97-AF65-F5344CB8AC3E}">
        <p14:creationId xmlns:p14="http://schemas.microsoft.com/office/powerpoint/2010/main" val="1675823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5</a:t>
            </a:fld>
            <a:endParaRPr lang="en-US"/>
          </a:p>
        </p:txBody>
      </p:sp>
    </p:spTree>
    <p:extLst>
      <p:ext uri="{BB962C8B-B14F-4D97-AF65-F5344CB8AC3E}">
        <p14:creationId xmlns:p14="http://schemas.microsoft.com/office/powerpoint/2010/main" val="2870932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6</a:t>
            </a:fld>
            <a:endParaRPr lang="en-US"/>
          </a:p>
        </p:txBody>
      </p:sp>
    </p:spTree>
    <p:extLst>
      <p:ext uri="{BB962C8B-B14F-4D97-AF65-F5344CB8AC3E}">
        <p14:creationId xmlns:p14="http://schemas.microsoft.com/office/powerpoint/2010/main" val="1918196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7</a:t>
            </a:fld>
            <a:endParaRPr lang="en-US"/>
          </a:p>
        </p:txBody>
      </p:sp>
    </p:spTree>
    <p:extLst>
      <p:ext uri="{BB962C8B-B14F-4D97-AF65-F5344CB8AC3E}">
        <p14:creationId xmlns:p14="http://schemas.microsoft.com/office/powerpoint/2010/main" val="1559066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8</a:t>
            </a:fld>
            <a:endParaRPr lang="en-US"/>
          </a:p>
        </p:txBody>
      </p:sp>
    </p:spTree>
    <p:extLst>
      <p:ext uri="{BB962C8B-B14F-4D97-AF65-F5344CB8AC3E}">
        <p14:creationId xmlns:p14="http://schemas.microsoft.com/office/powerpoint/2010/main" val="1440842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EE4B62-39A2-49D4-8377-022410B9A4C8}" type="slidenum">
              <a:rPr lang="en-US"/>
              <a:t>9</a:t>
            </a:fld>
            <a:endParaRPr lang="en-US"/>
          </a:p>
        </p:txBody>
      </p:sp>
    </p:spTree>
    <p:extLst>
      <p:ext uri="{BB962C8B-B14F-4D97-AF65-F5344CB8AC3E}">
        <p14:creationId xmlns:p14="http://schemas.microsoft.com/office/powerpoint/2010/main" val="1837591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F0613EF-8FF8-4545-9A52-9C88370E5E6B}" type="datetimeFigureOut">
              <a:rPr lang="en-US" smtClean="0"/>
              <a:t>3/20/2018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E764E3C-FCDA-406E-9556-4454BF047E8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0613EF-8FF8-4545-9A52-9C88370E5E6B}" type="datetimeFigureOut">
              <a:rPr lang="en-US" smtClean="0"/>
              <a:t>3/20/2018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764E3C-FCDA-406E-9556-4454BF047E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0613EF-8FF8-4545-9A52-9C88370E5E6B}" type="datetimeFigureOut">
              <a:rPr lang="en-US" smtClean="0"/>
              <a:t>3/20/2018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764E3C-FCDA-406E-9556-4454BF047E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0613EF-8FF8-4545-9A52-9C88370E5E6B}" type="datetimeFigureOut">
              <a:rPr lang="en-US" smtClean="0"/>
              <a:t>3/20/2018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764E3C-FCDA-406E-9556-4454BF047E8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F0613EF-8FF8-4545-9A52-9C88370E5E6B}" type="datetimeFigureOut">
              <a:rPr lang="en-US" smtClean="0"/>
              <a:t>3/20/2018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764E3C-FCDA-406E-9556-4454BF047E8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0613EF-8FF8-4545-9A52-9C88370E5E6B}" type="datetimeFigureOut">
              <a:rPr lang="en-US" smtClean="0"/>
              <a:t>3/20/2018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E764E3C-FCDA-406E-9556-4454BF047E8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F0613EF-8FF8-4545-9A52-9C88370E5E6B}" type="datetimeFigureOut">
              <a:rPr lang="en-US" smtClean="0"/>
              <a:t>3/20/2018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E764E3C-FCDA-406E-9556-4454BF047E8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F0613EF-8FF8-4545-9A52-9C88370E5E6B}" type="datetimeFigureOut">
              <a:rPr lang="en-US" smtClean="0"/>
              <a:t>3/20/2018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E764E3C-FCDA-406E-9556-4454BF047E8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F0613EF-8FF8-4545-9A52-9C88370E5E6B}" type="datetimeFigureOut">
              <a:rPr lang="en-US" smtClean="0"/>
              <a:t>3/20/2018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E764E3C-FCDA-406E-9556-4454BF047E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F0613EF-8FF8-4545-9A52-9C88370E5E6B}" type="datetimeFigureOut">
              <a:rPr lang="en-US" smtClean="0"/>
              <a:t>3/20/2018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E764E3C-FCDA-406E-9556-4454BF047E8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F0613EF-8FF8-4545-9A52-9C88370E5E6B}" type="datetimeFigureOut">
              <a:rPr lang="en-US" smtClean="0"/>
              <a:t>3/20/2018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E764E3C-FCDA-406E-9556-4454BF047E8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F0613EF-8FF8-4545-9A52-9C88370E5E6B}" type="datetimeFigureOut">
              <a:rPr lang="en-US" smtClean="0"/>
              <a:t>3/20/2018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E764E3C-FCDA-406E-9556-4454BF047E8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Primo Work Day</a:t>
            </a:r>
            <a:br>
              <a:rPr lang="en-US" dirty="0" smtClean="0"/>
            </a:br>
            <a:r>
              <a:rPr lang="en-US" sz="1800" b="1" i="1" dirty="0" smtClean="0"/>
              <a:t>QUESTIONS SUBMITTED VIA REGISTRATION FORM</a:t>
            </a:r>
            <a:endParaRPr lang="en-US" b="1" i="1" dirty="0"/>
          </a:p>
        </p:txBody>
      </p:sp>
      <p:sp>
        <p:nvSpPr>
          <p:cNvPr id="3" name="Subtitle 2"/>
          <p:cNvSpPr>
            <a:spLocks noGrp="1"/>
          </p:cNvSpPr>
          <p:nvPr>
            <p:ph type="subTitle" idx="1"/>
          </p:nvPr>
        </p:nvSpPr>
        <p:spPr/>
        <p:txBody>
          <a:bodyPr/>
          <a:lstStyle/>
          <a:p>
            <a:r>
              <a:rPr lang="en-US" dirty="0" smtClean="0"/>
              <a:t>May 19, 2014</a:t>
            </a:r>
          </a:p>
          <a:p>
            <a:r>
              <a:rPr lang="en-US" dirty="0" smtClean="0"/>
              <a:t>Valley City State University</a:t>
            </a:r>
            <a:endParaRPr lang="en-US" dirty="0"/>
          </a:p>
        </p:txBody>
      </p:sp>
    </p:spTree>
    <p:extLst>
      <p:ext uri="{BB962C8B-B14F-4D97-AF65-F5344CB8AC3E}">
        <p14:creationId xmlns:p14="http://schemas.microsoft.com/office/powerpoint/2010/main" val="2159403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‘If a patron already has an item on hold, and places another hold request for the same item Primo gives them the option to ILL the item.’</a:t>
            </a:r>
            <a:endParaRPr lang="en-US" sz="2400" dirty="0"/>
          </a:p>
        </p:txBody>
      </p:sp>
      <p:sp>
        <p:nvSpPr>
          <p:cNvPr id="3" name="Title 2"/>
          <p:cNvSpPr>
            <a:spLocks noGrp="1"/>
          </p:cNvSpPr>
          <p:nvPr>
            <p:ph type="title"/>
          </p:nvPr>
        </p:nvSpPr>
        <p:spPr/>
        <p:txBody>
          <a:bodyPr>
            <a:normAutofit fontScale="90000"/>
          </a:bodyPr>
          <a:lstStyle/>
          <a:p>
            <a:r>
              <a:rPr lang="en-US" sz="3600" i="1" dirty="0" smtClean="0"/>
              <a:t>Question – ILL Option for Unavailable Items on Hold</a:t>
            </a:r>
            <a:endParaRPr lang="en-US" sz="3600" i="1" dirty="0"/>
          </a:p>
        </p:txBody>
      </p:sp>
    </p:spTree>
    <p:extLst>
      <p:ext uri="{BB962C8B-B14F-4D97-AF65-F5344CB8AC3E}">
        <p14:creationId xmlns:p14="http://schemas.microsoft.com/office/powerpoint/2010/main" val="4175245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a:cs typeface="Lucida Sans Unicode"/>
              </a:rPr>
              <a:t>Much of the placing holds functionality is controlled within the ILS (ALEPH).  In this case, the library allows holds on available items and does not allow ILL on locally owned material.</a:t>
            </a:r>
          </a:p>
          <a:p>
            <a:pPr marL="109728" indent="0">
              <a:buNone/>
            </a:pPr>
            <a:endParaRPr lang="en-US" sz="2400" dirty="0">
              <a:cs typeface="Lucida Sans Unicode"/>
            </a:endParaRPr>
          </a:p>
          <a:p>
            <a:pPr marL="109728" indent="0">
              <a:buNone/>
            </a:pPr>
            <a:r>
              <a:rPr lang="en-US" sz="2400" dirty="0">
                <a:cs typeface="Lucida Sans Unicode"/>
              </a:rPr>
              <a:t>Response from Ex Libris indicates if there are loanable items but none of them are available, the request is NOT considered locally owned.  Therefore ALEPH does not find anything locally owned and goes to the ILL option.</a:t>
            </a:r>
          </a:p>
        </p:txBody>
      </p:sp>
      <p:sp>
        <p:nvSpPr>
          <p:cNvPr id="3" name="Title 2"/>
          <p:cNvSpPr>
            <a:spLocks noGrp="1"/>
          </p:cNvSpPr>
          <p:nvPr>
            <p:ph type="title"/>
          </p:nvPr>
        </p:nvSpPr>
        <p:spPr/>
        <p:txBody>
          <a:bodyPr>
            <a:normAutofit fontScale="90000"/>
          </a:bodyPr>
          <a:lstStyle/>
          <a:p>
            <a:r>
              <a:rPr lang="en-US" sz="3600" i="1" dirty="0" smtClean="0"/>
              <a:t>Answer – ILL Option for Unavailable Items on Hold</a:t>
            </a:r>
            <a:endParaRPr lang="en-US" sz="3600" i="1" dirty="0"/>
          </a:p>
        </p:txBody>
      </p:sp>
    </p:spTree>
    <p:extLst>
      <p:ext uri="{BB962C8B-B14F-4D97-AF65-F5344CB8AC3E}">
        <p14:creationId xmlns:p14="http://schemas.microsoft.com/office/powerpoint/2010/main" val="1034879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‘A patron always has to click the ‘Locations’ tab to see where/if an item is available because only one location shows on the results page.’</a:t>
            </a:r>
            <a:endParaRPr lang="en-US" sz="2400" dirty="0"/>
          </a:p>
        </p:txBody>
      </p:sp>
      <p:sp>
        <p:nvSpPr>
          <p:cNvPr id="3" name="Title 2"/>
          <p:cNvSpPr>
            <a:spLocks noGrp="1"/>
          </p:cNvSpPr>
          <p:nvPr>
            <p:ph type="title"/>
          </p:nvPr>
        </p:nvSpPr>
        <p:spPr/>
        <p:txBody>
          <a:bodyPr>
            <a:normAutofit fontScale="90000"/>
          </a:bodyPr>
          <a:lstStyle/>
          <a:p>
            <a:r>
              <a:rPr lang="en-US" sz="3600" i="1" dirty="0" smtClean="0"/>
              <a:t>Question – One Location Displays on Results Screen</a:t>
            </a:r>
            <a:endParaRPr lang="en-US" sz="3600" i="1" dirty="0"/>
          </a:p>
        </p:txBody>
      </p:sp>
    </p:spTree>
    <p:extLst>
      <p:ext uri="{BB962C8B-B14F-4D97-AF65-F5344CB8AC3E}">
        <p14:creationId xmlns:p14="http://schemas.microsoft.com/office/powerpoint/2010/main" val="1031201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a:t>Displaying one location line in the brief results is a limitation of Primo. With </a:t>
            </a:r>
            <a:r>
              <a:rPr lang="en-US" sz="2400" dirty="0" err="1"/>
              <a:t>ExLibris</a:t>
            </a:r>
            <a:r>
              <a:rPr lang="en-US" sz="2400" dirty="0"/>
              <a:t>’ assistance, a tweak was made to display all location lines in the brief results, however by doing so, all formatting was lost and the locations ran together in one block.</a:t>
            </a:r>
          </a:p>
          <a:p>
            <a:pPr marL="109728" indent="0">
              <a:buNone/>
            </a:pPr>
            <a:endParaRPr lang="en-US" sz="2400" dirty="0"/>
          </a:p>
          <a:p>
            <a:pPr marL="109728" indent="0">
              <a:buNone/>
            </a:pPr>
            <a:r>
              <a:rPr lang="en-US" sz="2400" dirty="0">
                <a:cs typeface="Lucida Sans Unicode"/>
              </a:rPr>
              <a:t>An </a:t>
            </a:r>
            <a:r>
              <a:rPr lang="en-US" sz="2400" dirty="0"/>
              <a:t>enhancement request was submitted via ELUNA for functionality that will allow for the display of more than one location line.  It received several votes in the 2013 enhancement round, but didn’t make the cutoff. We’ll continue to pursue this as a request.</a:t>
            </a:r>
          </a:p>
        </p:txBody>
      </p:sp>
      <p:sp>
        <p:nvSpPr>
          <p:cNvPr id="3" name="Title 2"/>
          <p:cNvSpPr>
            <a:spLocks noGrp="1"/>
          </p:cNvSpPr>
          <p:nvPr>
            <p:ph type="title"/>
          </p:nvPr>
        </p:nvSpPr>
        <p:spPr/>
        <p:txBody>
          <a:bodyPr>
            <a:normAutofit fontScale="90000"/>
          </a:bodyPr>
          <a:lstStyle/>
          <a:p>
            <a:r>
              <a:rPr lang="en-US" sz="3600" i="1" dirty="0" smtClean="0"/>
              <a:t>Answer – Only One Location Displays on Results Screen</a:t>
            </a:r>
            <a:endParaRPr lang="en-US" sz="3600" i="1" dirty="0"/>
          </a:p>
        </p:txBody>
      </p:sp>
    </p:spTree>
    <p:extLst>
      <p:ext uri="{BB962C8B-B14F-4D97-AF65-F5344CB8AC3E}">
        <p14:creationId xmlns:p14="http://schemas.microsoft.com/office/powerpoint/2010/main" val="3534416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‘Can Primo create and display a list of new titles in the library?’</a:t>
            </a:r>
            <a:endParaRPr lang="en-US" sz="2400" dirty="0"/>
          </a:p>
        </p:txBody>
      </p:sp>
      <p:sp>
        <p:nvSpPr>
          <p:cNvPr id="3" name="Title 2"/>
          <p:cNvSpPr>
            <a:spLocks noGrp="1"/>
          </p:cNvSpPr>
          <p:nvPr>
            <p:ph type="title"/>
          </p:nvPr>
        </p:nvSpPr>
        <p:spPr/>
        <p:txBody>
          <a:bodyPr>
            <a:normAutofit/>
          </a:bodyPr>
          <a:lstStyle/>
          <a:p>
            <a:r>
              <a:rPr lang="en-US" sz="3600" i="1" dirty="0" smtClean="0"/>
              <a:t>Question – New Titles List</a:t>
            </a:r>
            <a:endParaRPr lang="en-US" sz="3600" i="1" dirty="0"/>
          </a:p>
        </p:txBody>
      </p:sp>
    </p:spTree>
    <p:extLst>
      <p:ext uri="{BB962C8B-B14F-4D97-AF65-F5344CB8AC3E}">
        <p14:creationId xmlns:p14="http://schemas.microsoft.com/office/powerpoint/2010/main" val="3339721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sz="2400" dirty="0"/>
          </a:p>
        </p:txBody>
      </p:sp>
      <p:sp>
        <p:nvSpPr>
          <p:cNvPr id="3" name="Title 2"/>
          <p:cNvSpPr>
            <a:spLocks noGrp="1"/>
          </p:cNvSpPr>
          <p:nvPr>
            <p:ph type="title"/>
          </p:nvPr>
        </p:nvSpPr>
        <p:spPr/>
        <p:txBody>
          <a:bodyPr>
            <a:normAutofit/>
          </a:bodyPr>
          <a:lstStyle/>
          <a:p>
            <a:r>
              <a:rPr lang="en-US" sz="3600" i="1" dirty="0" smtClean="0"/>
              <a:t>Answer – New Titles List</a:t>
            </a:r>
            <a:endParaRPr lang="en-US" sz="3600" i="1" dirty="0"/>
          </a:p>
        </p:txBody>
      </p:sp>
    </p:spTree>
    <p:extLst>
      <p:ext uri="{BB962C8B-B14F-4D97-AF65-F5344CB8AC3E}">
        <p14:creationId xmlns:p14="http://schemas.microsoft.com/office/powerpoint/2010/main" val="3825188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 “</a:t>
            </a:r>
            <a:r>
              <a:rPr lang="en-US" sz="2400" dirty="0"/>
              <a:t>Online access: physical copies may also be </a:t>
            </a:r>
            <a:r>
              <a:rPr lang="en-US" sz="2400" dirty="0" smtClean="0"/>
              <a:t>available” </a:t>
            </a:r>
            <a:r>
              <a:rPr lang="en-US" sz="2400" dirty="0"/>
              <a:t>that </a:t>
            </a:r>
            <a:r>
              <a:rPr lang="en-US" sz="2400" dirty="0" smtClean="0"/>
              <a:t>displays in the location line is confusing.’</a:t>
            </a:r>
            <a:endParaRPr lang="en-US" sz="2400" dirty="0"/>
          </a:p>
        </p:txBody>
      </p:sp>
      <p:sp>
        <p:nvSpPr>
          <p:cNvPr id="3" name="Title 2"/>
          <p:cNvSpPr>
            <a:spLocks noGrp="1"/>
          </p:cNvSpPr>
          <p:nvPr>
            <p:ph type="title"/>
          </p:nvPr>
        </p:nvSpPr>
        <p:spPr/>
        <p:txBody>
          <a:bodyPr>
            <a:normAutofit/>
          </a:bodyPr>
          <a:lstStyle/>
          <a:p>
            <a:r>
              <a:rPr lang="en-US" sz="3600" i="1" dirty="0" smtClean="0"/>
              <a:t>Question – Online vs. Physical Items</a:t>
            </a:r>
            <a:endParaRPr lang="en-US" sz="3600" i="1" dirty="0"/>
          </a:p>
        </p:txBody>
      </p:sp>
    </p:spTree>
    <p:extLst>
      <p:ext uri="{BB962C8B-B14F-4D97-AF65-F5344CB8AC3E}">
        <p14:creationId xmlns:p14="http://schemas.microsoft.com/office/powerpoint/2010/main" val="101983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59491"/>
          </a:xfrm>
        </p:spPr>
        <p:txBody>
          <a:bodyPr>
            <a:normAutofit fontScale="92500" lnSpcReduction="10000"/>
          </a:bodyPr>
          <a:lstStyle/>
          <a:p>
            <a:pPr marL="109728" indent="0">
              <a:buNone/>
            </a:pPr>
            <a:r>
              <a:rPr lang="en-US" sz="2400" dirty="0" smtClean="0"/>
              <a:t>This message </a:t>
            </a:r>
            <a:r>
              <a:rPr lang="en-US" sz="2400" dirty="0"/>
              <a:t>appears when there’s an online link AND an item attached to the record.  </a:t>
            </a:r>
            <a:endParaRPr lang="en-US" sz="2400" dirty="0" smtClean="0"/>
          </a:p>
          <a:p>
            <a:pPr marL="109728" indent="0">
              <a:buNone/>
            </a:pPr>
            <a:endParaRPr lang="en-US" sz="1000" dirty="0"/>
          </a:p>
          <a:p>
            <a:pPr marL="109728" indent="0">
              <a:buNone/>
            </a:pPr>
            <a:r>
              <a:rPr lang="en-US" sz="2400" dirty="0" smtClean="0"/>
              <a:t>The issue is </a:t>
            </a:r>
            <a:r>
              <a:rPr lang="en-US" sz="2400" dirty="0"/>
              <a:t>that </a:t>
            </a:r>
            <a:r>
              <a:rPr lang="en-US" sz="2400" dirty="0" smtClean="0"/>
              <a:t>in the ALEPH database, E-books </a:t>
            </a:r>
            <a:r>
              <a:rPr lang="en-US" sz="2400" dirty="0"/>
              <a:t>almost all have item </a:t>
            </a:r>
            <a:r>
              <a:rPr lang="en-US" sz="2400" dirty="0" smtClean="0"/>
              <a:t>records– </a:t>
            </a:r>
            <a:r>
              <a:rPr lang="en-US" sz="2400" dirty="0"/>
              <a:t>dummy item records, but item records nonetheless.  The message initially stated: ‘Online Access. The library also has physical </a:t>
            </a:r>
            <a:r>
              <a:rPr lang="en-US" sz="2400" dirty="0" smtClean="0"/>
              <a:t>copies.’ When Primo </a:t>
            </a:r>
            <a:r>
              <a:rPr lang="en-US" sz="2400" dirty="0"/>
              <a:t>sees an item record, </a:t>
            </a:r>
            <a:r>
              <a:rPr lang="en-US" sz="2400" dirty="0" smtClean="0"/>
              <a:t>it assumes a physical </a:t>
            </a:r>
            <a:r>
              <a:rPr lang="en-US" sz="2400" dirty="0"/>
              <a:t>item </a:t>
            </a:r>
            <a:r>
              <a:rPr lang="en-US" sz="2400" dirty="0" smtClean="0"/>
              <a:t>exists.</a:t>
            </a:r>
            <a:r>
              <a:rPr lang="en-US" sz="2400" dirty="0"/>
              <a:t>  It was altered to say </a:t>
            </a:r>
            <a:r>
              <a:rPr lang="en-US" sz="2400" dirty="0" smtClean="0"/>
              <a:t>‘may </a:t>
            </a:r>
            <a:r>
              <a:rPr lang="en-US" sz="2400" dirty="0"/>
              <a:t>also be </a:t>
            </a:r>
            <a:r>
              <a:rPr lang="en-US" sz="2400" dirty="0" smtClean="0"/>
              <a:t>available’ </a:t>
            </a:r>
            <a:r>
              <a:rPr lang="en-US" sz="2400" dirty="0"/>
              <a:t>because while the majority of online records </a:t>
            </a:r>
            <a:r>
              <a:rPr lang="en-US" sz="2400" dirty="0" smtClean="0"/>
              <a:t>are </a:t>
            </a:r>
            <a:r>
              <a:rPr lang="en-US" sz="2400" dirty="0"/>
              <a:t>solely online items, there </a:t>
            </a:r>
            <a:r>
              <a:rPr lang="en-US" sz="2400" dirty="0" smtClean="0"/>
              <a:t>are </a:t>
            </a:r>
            <a:r>
              <a:rPr lang="en-US" sz="2400" dirty="0"/>
              <a:t>also many records where both the online and physical item were cataloged on the same record.  </a:t>
            </a:r>
            <a:r>
              <a:rPr lang="en-US" sz="2400" dirty="0" smtClean="0"/>
              <a:t>We need </a:t>
            </a:r>
            <a:r>
              <a:rPr lang="en-US" sz="2400" dirty="0"/>
              <a:t>something to prompt the patron to </a:t>
            </a:r>
            <a:r>
              <a:rPr lang="en-US" sz="2400" dirty="0" smtClean="0"/>
              <a:t>check for copies.</a:t>
            </a:r>
            <a:r>
              <a:rPr lang="en-US" sz="2400" dirty="0"/>
              <a:t> </a:t>
            </a:r>
          </a:p>
        </p:txBody>
      </p:sp>
      <p:sp>
        <p:nvSpPr>
          <p:cNvPr id="3" name="Title 2"/>
          <p:cNvSpPr>
            <a:spLocks noGrp="1"/>
          </p:cNvSpPr>
          <p:nvPr>
            <p:ph type="title"/>
          </p:nvPr>
        </p:nvSpPr>
        <p:spPr/>
        <p:txBody>
          <a:bodyPr>
            <a:normAutofit/>
          </a:bodyPr>
          <a:lstStyle/>
          <a:p>
            <a:r>
              <a:rPr lang="en-US" sz="3600" i="1" dirty="0" smtClean="0"/>
              <a:t>Answer– Online vs. Physical Items</a:t>
            </a:r>
            <a:endParaRPr lang="en-US" sz="3600" i="1" dirty="0"/>
          </a:p>
        </p:txBody>
      </p:sp>
    </p:spTree>
    <p:extLst>
      <p:ext uri="{BB962C8B-B14F-4D97-AF65-F5344CB8AC3E}">
        <p14:creationId xmlns:p14="http://schemas.microsoft.com/office/powerpoint/2010/main" val="3532336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‘I would be interested in discussing issues connecting to online sources via Primo.’</a:t>
            </a:r>
          </a:p>
          <a:p>
            <a:pPr marL="109728" indent="0">
              <a:buNone/>
            </a:pPr>
            <a:endParaRPr lang="en-US" sz="2400" dirty="0"/>
          </a:p>
          <a:p>
            <a:pPr marL="109728" indent="0">
              <a:buNone/>
            </a:pPr>
            <a:r>
              <a:rPr lang="en-US" sz="2400" dirty="0" smtClean="0"/>
              <a:t>‘As a part of the discussion on May 19</a:t>
            </a:r>
            <a:r>
              <a:rPr lang="en-US" sz="2400" baseline="30000" dirty="0" smtClean="0"/>
              <a:t>th</a:t>
            </a:r>
            <a:r>
              <a:rPr lang="en-US" sz="2400" dirty="0" smtClean="0"/>
              <a:t>, I would like to see issues addressed that deal with PRIMO access to online materials. We have a complicated process here and I am very curious how it appears and works for other libraries.’</a:t>
            </a:r>
            <a:endParaRPr lang="en-US" sz="2400" dirty="0"/>
          </a:p>
        </p:txBody>
      </p:sp>
      <p:sp>
        <p:nvSpPr>
          <p:cNvPr id="3" name="Title 2"/>
          <p:cNvSpPr>
            <a:spLocks noGrp="1"/>
          </p:cNvSpPr>
          <p:nvPr>
            <p:ph type="title"/>
          </p:nvPr>
        </p:nvSpPr>
        <p:spPr/>
        <p:txBody>
          <a:bodyPr>
            <a:normAutofit/>
          </a:bodyPr>
          <a:lstStyle/>
          <a:p>
            <a:r>
              <a:rPr lang="en-US" sz="3600" i="1" dirty="0" smtClean="0"/>
              <a:t>Question – Connecting to Resources</a:t>
            </a:r>
            <a:endParaRPr lang="en-US" sz="3600" i="1" dirty="0"/>
          </a:p>
        </p:txBody>
      </p:sp>
    </p:spTree>
    <p:extLst>
      <p:ext uri="{BB962C8B-B14F-4D97-AF65-F5344CB8AC3E}">
        <p14:creationId xmlns:p14="http://schemas.microsoft.com/office/powerpoint/2010/main" val="1248384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During the investigation of this question, it was discovered that this particular library has several e-books in Aleph that had a bad </a:t>
            </a:r>
            <a:r>
              <a:rPr lang="en-US" sz="2400" dirty="0" err="1" smtClean="0"/>
              <a:t>url</a:t>
            </a:r>
            <a:r>
              <a:rPr lang="en-US" sz="2400" dirty="0" smtClean="0"/>
              <a:t>.  Once this issue was resolved, the online linking was no longer a problem.</a:t>
            </a:r>
            <a:endParaRPr lang="en-US" sz="2400" dirty="0"/>
          </a:p>
        </p:txBody>
      </p:sp>
      <p:sp>
        <p:nvSpPr>
          <p:cNvPr id="3" name="Title 2"/>
          <p:cNvSpPr>
            <a:spLocks noGrp="1"/>
          </p:cNvSpPr>
          <p:nvPr>
            <p:ph type="title"/>
          </p:nvPr>
        </p:nvSpPr>
        <p:spPr/>
        <p:txBody>
          <a:bodyPr>
            <a:normAutofit/>
          </a:bodyPr>
          <a:lstStyle/>
          <a:p>
            <a:r>
              <a:rPr lang="en-US" sz="3600" i="1" dirty="0" smtClean="0"/>
              <a:t>Answer – Connecting to Resources</a:t>
            </a:r>
            <a:endParaRPr lang="en-US" sz="3600" i="1" dirty="0"/>
          </a:p>
        </p:txBody>
      </p:sp>
    </p:spTree>
    <p:extLst>
      <p:ext uri="{BB962C8B-B14F-4D97-AF65-F5344CB8AC3E}">
        <p14:creationId xmlns:p14="http://schemas.microsoft.com/office/powerpoint/2010/main" val="139629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‘Can we now also search by OCLC number?’</a:t>
            </a:r>
            <a:endParaRPr lang="en-US" sz="2400" dirty="0"/>
          </a:p>
        </p:txBody>
      </p:sp>
      <p:sp>
        <p:nvSpPr>
          <p:cNvPr id="3" name="Title 2"/>
          <p:cNvSpPr>
            <a:spLocks noGrp="1"/>
          </p:cNvSpPr>
          <p:nvPr>
            <p:ph type="title"/>
          </p:nvPr>
        </p:nvSpPr>
        <p:spPr/>
        <p:txBody>
          <a:bodyPr>
            <a:normAutofit/>
          </a:bodyPr>
          <a:lstStyle/>
          <a:p>
            <a:r>
              <a:rPr lang="en-US" sz="3600" i="1" dirty="0" smtClean="0"/>
              <a:t>Question – Searching by OCLC #</a:t>
            </a:r>
            <a:endParaRPr lang="en-US" sz="3600" i="1" dirty="0"/>
          </a:p>
        </p:txBody>
      </p:sp>
    </p:spTree>
    <p:extLst>
      <p:ext uri="{BB962C8B-B14F-4D97-AF65-F5344CB8AC3E}">
        <p14:creationId xmlns:p14="http://schemas.microsoft.com/office/powerpoint/2010/main" val="3006327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The OCLC number now works as a way to link back to Primo via </a:t>
            </a:r>
            <a:r>
              <a:rPr lang="en-US" sz="2400" dirty="0" err="1" smtClean="0"/>
              <a:t>FirstSearch</a:t>
            </a:r>
            <a:r>
              <a:rPr lang="en-US" sz="2400" dirty="0" smtClean="0"/>
              <a:t>, however it is not currently indexed or searchable within the Primo interface.</a:t>
            </a:r>
            <a:endParaRPr lang="en-US" sz="2400" dirty="0"/>
          </a:p>
        </p:txBody>
      </p:sp>
      <p:sp>
        <p:nvSpPr>
          <p:cNvPr id="3" name="Title 2"/>
          <p:cNvSpPr>
            <a:spLocks noGrp="1"/>
          </p:cNvSpPr>
          <p:nvPr>
            <p:ph type="title"/>
          </p:nvPr>
        </p:nvSpPr>
        <p:spPr/>
        <p:txBody>
          <a:bodyPr>
            <a:normAutofit/>
          </a:bodyPr>
          <a:lstStyle/>
          <a:p>
            <a:r>
              <a:rPr lang="en-US" sz="3600" i="1" dirty="0" smtClean="0"/>
              <a:t>Answer – Searching by OCLC #</a:t>
            </a:r>
            <a:endParaRPr lang="en-US" sz="3600" i="1" dirty="0"/>
          </a:p>
        </p:txBody>
      </p:sp>
    </p:spTree>
    <p:extLst>
      <p:ext uri="{BB962C8B-B14F-4D97-AF65-F5344CB8AC3E}">
        <p14:creationId xmlns:p14="http://schemas.microsoft.com/office/powerpoint/2010/main" val="2004705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‘In classic ODIN, when we were looking at our own journal holdings, we could limit the search to a particular year and volume. I don’t see this in Primo yet. Is that something that could be added?’</a:t>
            </a:r>
            <a:endParaRPr lang="en-US" sz="2400" dirty="0"/>
          </a:p>
        </p:txBody>
      </p:sp>
      <p:sp>
        <p:nvSpPr>
          <p:cNvPr id="3" name="Title 2"/>
          <p:cNvSpPr>
            <a:spLocks noGrp="1"/>
          </p:cNvSpPr>
          <p:nvPr>
            <p:ph type="title"/>
          </p:nvPr>
        </p:nvSpPr>
        <p:spPr/>
        <p:txBody>
          <a:bodyPr>
            <a:normAutofit fontScale="90000"/>
          </a:bodyPr>
          <a:lstStyle/>
          <a:p>
            <a:r>
              <a:rPr lang="en-US" sz="3600" i="1" dirty="0" smtClean="0"/>
              <a:t>Question – </a:t>
            </a:r>
            <a:r>
              <a:rPr lang="en-US" sz="3600" i="1" dirty="0"/>
              <a:t>Limiting </a:t>
            </a:r>
            <a:r>
              <a:rPr lang="en-US" sz="3600" i="1" dirty="0" smtClean="0"/>
              <a:t>Holdings </a:t>
            </a:r>
            <a:r>
              <a:rPr lang="en-US" sz="3600" i="1" dirty="0"/>
              <a:t>by </a:t>
            </a:r>
            <a:r>
              <a:rPr lang="en-US" sz="3600" i="1" dirty="0" smtClean="0"/>
              <a:t>Date</a:t>
            </a:r>
            <a:endParaRPr lang="en-US" sz="3600" i="1" dirty="0"/>
          </a:p>
        </p:txBody>
      </p:sp>
    </p:spTree>
    <p:extLst>
      <p:ext uri="{BB962C8B-B14F-4D97-AF65-F5344CB8AC3E}">
        <p14:creationId xmlns:p14="http://schemas.microsoft.com/office/powerpoint/2010/main" val="21695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sz="2400" dirty="0"/>
          </a:p>
        </p:txBody>
      </p:sp>
      <p:sp>
        <p:nvSpPr>
          <p:cNvPr id="3" name="Title 2"/>
          <p:cNvSpPr>
            <a:spLocks noGrp="1"/>
          </p:cNvSpPr>
          <p:nvPr>
            <p:ph type="title"/>
          </p:nvPr>
        </p:nvSpPr>
        <p:spPr/>
        <p:txBody>
          <a:bodyPr>
            <a:normAutofit/>
          </a:bodyPr>
          <a:lstStyle/>
          <a:p>
            <a:r>
              <a:rPr lang="en-US" sz="3600" i="1" dirty="0" smtClean="0"/>
              <a:t>Answer – Limiting Holdings by Date</a:t>
            </a:r>
            <a:endParaRPr lang="en-US" sz="3600" i="1" dirty="0"/>
          </a:p>
        </p:txBody>
      </p:sp>
    </p:spTree>
    <p:extLst>
      <p:ext uri="{BB962C8B-B14F-4D97-AF65-F5344CB8AC3E}">
        <p14:creationId xmlns:p14="http://schemas.microsoft.com/office/powerpoint/2010/main" val="107711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t>‘Hold requests go on the first item, not on an available item when using the ‘Request’ tab.’</a:t>
            </a:r>
            <a:endParaRPr lang="en-US" sz="2400" dirty="0"/>
          </a:p>
        </p:txBody>
      </p:sp>
      <p:sp>
        <p:nvSpPr>
          <p:cNvPr id="3" name="Title 2"/>
          <p:cNvSpPr>
            <a:spLocks noGrp="1"/>
          </p:cNvSpPr>
          <p:nvPr>
            <p:ph type="title"/>
          </p:nvPr>
        </p:nvSpPr>
        <p:spPr/>
        <p:txBody>
          <a:bodyPr>
            <a:normAutofit/>
          </a:bodyPr>
          <a:lstStyle/>
          <a:p>
            <a:r>
              <a:rPr lang="en-US" sz="3600" i="1" dirty="0" smtClean="0"/>
              <a:t>Question – Holds on Available Items</a:t>
            </a:r>
            <a:endParaRPr lang="en-US" sz="3600" i="1" dirty="0"/>
          </a:p>
        </p:txBody>
      </p:sp>
    </p:spTree>
    <p:extLst>
      <p:ext uri="{BB962C8B-B14F-4D97-AF65-F5344CB8AC3E}">
        <p14:creationId xmlns:p14="http://schemas.microsoft.com/office/powerpoint/2010/main" val="1855466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3820934"/>
          </a:xfrm>
        </p:spPr>
        <p:txBody>
          <a:bodyPr>
            <a:normAutofit lnSpcReduction="10000"/>
          </a:bodyPr>
          <a:lstStyle/>
          <a:p>
            <a:pPr marL="109728" indent="0">
              <a:buNone/>
            </a:pPr>
            <a:r>
              <a:rPr lang="en-US" sz="2400" dirty="0">
                <a:cs typeface="Lucida Sans Unicode"/>
              </a:rPr>
              <a:t>The behavior of the hold is controlled within the ILS (in this case ALEPH).  The ODIN CLassic functions in the same manner.  </a:t>
            </a:r>
          </a:p>
          <a:p>
            <a:pPr marL="109728" indent="0">
              <a:buNone/>
            </a:pPr>
            <a:endParaRPr lang="en-US" sz="2400" dirty="0">
              <a:cs typeface="Lucida Sans Unicode"/>
            </a:endParaRPr>
          </a:p>
          <a:p>
            <a:pPr marL="109728" indent="0">
              <a:buNone/>
            </a:pPr>
            <a:r>
              <a:rPr lang="en-US" sz="2400" dirty="0">
                <a:cs typeface="Lucida Sans Unicode"/>
              </a:rPr>
              <a:t>Since the patron is placing a hold on the first item on the list, the system will wait for that item to become available.  If the patron should want the first available copy of an item, they should "click Locations tab to display all items" and place their hold on an available item within the list.  </a:t>
            </a:r>
          </a:p>
        </p:txBody>
      </p:sp>
      <p:sp>
        <p:nvSpPr>
          <p:cNvPr id="3" name="Title 2"/>
          <p:cNvSpPr>
            <a:spLocks noGrp="1"/>
          </p:cNvSpPr>
          <p:nvPr>
            <p:ph type="title"/>
          </p:nvPr>
        </p:nvSpPr>
        <p:spPr/>
        <p:txBody>
          <a:bodyPr>
            <a:normAutofit/>
          </a:bodyPr>
          <a:lstStyle/>
          <a:p>
            <a:r>
              <a:rPr lang="en-US" sz="3600" i="1" dirty="0" smtClean="0"/>
              <a:t>Answer – Holds on Available Items</a:t>
            </a:r>
            <a:endParaRPr lang="en-US" sz="3600" i="1" dirty="0"/>
          </a:p>
        </p:txBody>
      </p:sp>
    </p:spTree>
    <p:extLst>
      <p:ext uri="{BB962C8B-B14F-4D97-AF65-F5344CB8AC3E}">
        <p14:creationId xmlns:p14="http://schemas.microsoft.com/office/powerpoint/2010/main" val="31290149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F0F5BB62FA0DD4BB5BEB3C241D8A7B6" ma:contentTypeVersion="0" ma:contentTypeDescription="Create a new document." ma:contentTypeScope="" ma:versionID="b95c53df00f3f2738920a2089a42343e">
  <xsd:schema xmlns:xsd="http://www.w3.org/2001/XMLSchema" xmlns:xs="http://www.w3.org/2001/XMLSchema" xmlns:p="http://schemas.microsoft.com/office/2006/metadata/properties" targetNamespace="http://schemas.microsoft.com/office/2006/metadata/properties" ma:root="true" ma:fieldsID="dbec52d60d7f426244e42e870d2185e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8F83D4-D8F7-40C4-A1BB-A946C5F9DDB7}">
  <ds:schemaRefs>
    <ds:schemaRef ds:uri="http://schemas.microsoft.com/sharepoint/v3/contenttype/forms"/>
  </ds:schemaRefs>
</ds:datastoreItem>
</file>

<file path=customXml/itemProps2.xml><?xml version="1.0" encoding="utf-8"?>
<ds:datastoreItem xmlns:ds="http://schemas.openxmlformats.org/officeDocument/2006/customXml" ds:itemID="{4F1539A4-9D70-4754-A1D4-75B6829E0F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DF1ACC5-0BBF-4BDA-AA5F-D165F3AEB494}">
  <ds:schemaRefs>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Concourse</Template>
  <TotalTime>46</TotalTime>
  <Words>710</Words>
  <Application>Microsoft Office PowerPoint</Application>
  <PresentationFormat>On-screen Show (4:3)</PresentationFormat>
  <Paragraphs>60</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Lucida Sans Unicode</vt:lpstr>
      <vt:lpstr>Verdana</vt:lpstr>
      <vt:lpstr>Wingdings 2</vt:lpstr>
      <vt:lpstr>Wingdings 3</vt:lpstr>
      <vt:lpstr>Concourse</vt:lpstr>
      <vt:lpstr>Primo Work Day QUESTIONS SUBMITTED VIA REGISTRATION FORM</vt:lpstr>
      <vt:lpstr>Question – Connecting to Resources</vt:lpstr>
      <vt:lpstr>Answer – Connecting to Resources</vt:lpstr>
      <vt:lpstr>Question – Searching by OCLC #</vt:lpstr>
      <vt:lpstr>Answer – Searching by OCLC #</vt:lpstr>
      <vt:lpstr>Question – Limiting Holdings by Date</vt:lpstr>
      <vt:lpstr>Answer – Limiting Holdings by Date</vt:lpstr>
      <vt:lpstr>Question – Holds on Available Items</vt:lpstr>
      <vt:lpstr>Answer – Holds on Available Items</vt:lpstr>
      <vt:lpstr>Question – ILL Option for Unavailable Items on Hold</vt:lpstr>
      <vt:lpstr>Answer – ILL Option for Unavailable Items on Hold</vt:lpstr>
      <vt:lpstr>Question – One Location Displays on Results Screen</vt:lpstr>
      <vt:lpstr>Answer – Only One Location Displays on Results Screen</vt:lpstr>
      <vt:lpstr>Question – New Titles List</vt:lpstr>
      <vt:lpstr>Answer – New Titles List</vt:lpstr>
      <vt:lpstr>Question – Online vs. Physical Items</vt:lpstr>
      <vt:lpstr>Answer– Online vs. Physical Items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Primo Work Day QUESTIONS SUBMITTED VIA REGISTRATION FORM</dc:title>
  <dc:creator>Allbee,Linda Lee</dc:creator>
  <cp:lastModifiedBy>Wolf, Lynn</cp:lastModifiedBy>
  <cp:revision>6</cp:revision>
  <dcterms:created xsi:type="dcterms:W3CDTF">2014-05-09T14:22:24Z</dcterms:created>
  <dcterms:modified xsi:type="dcterms:W3CDTF">2018-03-20T19:07:58Z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0x010100EF0F5BB62FA0DD4BB5BEB3C241D8A7B6</vt:lpwstr>
  </property>
</Properties>
</file>