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79" r:id="rId3"/>
    <p:sldId id="257" r:id="rId4"/>
    <p:sldId id="258" r:id="rId5"/>
    <p:sldId id="259" r:id="rId6"/>
    <p:sldId id="263" r:id="rId7"/>
    <p:sldId id="265" r:id="rId8"/>
    <p:sldId id="266" r:id="rId9"/>
    <p:sldId id="284" r:id="rId10"/>
    <p:sldId id="267" r:id="rId11"/>
    <p:sldId id="268" r:id="rId12"/>
    <p:sldId id="262" r:id="rId13"/>
    <p:sldId id="269" r:id="rId14"/>
    <p:sldId id="285" r:id="rId15"/>
    <p:sldId id="287" r:id="rId16"/>
    <p:sldId id="270" r:id="rId17"/>
    <p:sldId id="260" r:id="rId18"/>
    <p:sldId id="280" r:id="rId19"/>
    <p:sldId id="281" r:id="rId20"/>
    <p:sldId id="261" r:id="rId21"/>
    <p:sldId id="271" r:id="rId22"/>
    <p:sldId id="273" r:id="rId23"/>
    <p:sldId id="272" r:id="rId24"/>
    <p:sldId id="274" r:id="rId25"/>
    <p:sldId id="278" r:id="rId26"/>
    <p:sldId id="275" r:id="rId27"/>
    <p:sldId id="276" r:id="rId28"/>
    <p:sldId id="296" r:id="rId29"/>
    <p:sldId id="282" r:id="rId30"/>
    <p:sldId id="283" r:id="rId31"/>
    <p:sldId id="288" r:id="rId32"/>
    <p:sldId id="289" r:id="rId33"/>
    <p:sldId id="290" r:id="rId34"/>
    <p:sldId id="291" r:id="rId35"/>
    <p:sldId id="292" r:id="rId36"/>
    <p:sldId id="293" r:id="rId37"/>
    <p:sldId id="294" r:id="rId38"/>
    <p:sldId id="295" r:id="rId39"/>
    <p:sldId id="297" r:id="rId40"/>
    <p:sldId id="29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3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0A5C864-6BC3-4E2F-89E9-DC0F1E82553D}" type="datetimeFigureOut">
              <a:rPr lang="en-US" smtClean="0"/>
              <a:t>3/20/2018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708843-E032-485D-9469-AE348A339459}" type="slidenum">
              <a:rPr lang="en-US" smtClean="0"/>
              <a:t>‹#›</a:t>
            </a:fld>
            <a:endParaRPr lang="en-US"/>
          </a:p>
        </p:txBody>
      </p:sp>
    </p:spTree>
    <p:extLst>
      <p:ext uri="{BB962C8B-B14F-4D97-AF65-F5344CB8AC3E}">
        <p14:creationId xmlns:p14="http://schemas.microsoft.com/office/powerpoint/2010/main" val="6233602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2E2CFB-E9A6-47F4-BD84-ADE3067D6B8F}"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412465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E2CFB-E9A6-47F4-BD84-ADE3067D6B8F}"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139373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E2CFB-E9A6-47F4-BD84-ADE3067D6B8F}"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149492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E2CFB-E9A6-47F4-BD84-ADE3067D6B8F}"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320577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E2CFB-E9A6-47F4-BD84-ADE3067D6B8F}"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206611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2E2CFB-E9A6-47F4-BD84-ADE3067D6B8F}"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107472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2E2CFB-E9A6-47F4-BD84-ADE3067D6B8F}"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274784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E2CFB-E9A6-47F4-BD84-ADE3067D6B8F}"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266815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E2CFB-E9A6-47F4-BD84-ADE3067D6B8F}"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420502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E2CFB-E9A6-47F4-BD84-ADE3067D6B8F}"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28147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E2CFB-E9A6-47F4-BD84-ADE3067D6B8F}"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026BC-3A2F-4D44-9374-72D5ACE8B6AE}" type="slidenum">
              <a:rPr lang="en-US" smtClean="0"/>
              <a:t>‹#›</a:t>
            </a:fld>
            <a:endParaRPr lang="en-US"/>
          </a:p>
        </p:txBody>
      </p:sp>
    </p:spTree>
    <p:extLst>
      <p:ext uri="{BB962C8B-B14F-4D97-AF65-F5344CB8AC3E}">
        <p14:creationId xmlns:p14="http://schemas.microsoft.com/office/powerpoint/2010/main" val="27305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E2CFB-E9A6-47F4-BD84-ADE3067D6B8F}" type="datetimeFigureOut">
              <a:rPr lang="en-US" smtClean="0"/>
              <a:t>3/20/2018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26BC-3A2F-4D44-9374-72D5ACE8B6AE}" type="slidenum">
              <a:rPr lang="en-US" smtClean="0"/>
              <a:t>‹#›</a:t>
            </a:fld>
            <a:endParaRPr lang="en-US"/>
          </a:p>
        </p:txBody>
      </p:sp>
    </p:spTree>
    <p:extLst>
      <p:ext uri="{BB962C8B-B14F-4D97-AF65-F5344CB8AC3E}">
        <p14:creationId xmlns:p14="http://schemas.microsoft.com/office/powerpoint/2010/main" val="617428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Primo:  Back Office Configurations</a:t>
            </a:r>
            <a:endParaRPr lang="en-US" dirty="0"/>
          </a:p>
        </p:txBody>
      </p:sp>
      <p:sp>
        <p:nvSpPr>
          <p:cNvPr id="3" name="Subtitle 2"/>
          <p:cNvSpPr>
            <a:spLocks noGrp="1"/>
          </p:cNvSpPr>
          <p:nvPr>
            <p:ph type="subTitle" idx="1"/>
          </p:nvPr>
        </p:nvSpPr>
        <p:spPr/>
        <p:txBody>
          <a:bodyPr/>
          <a:lstStyle/>
          <a:p>
            <a:r>
              <a:rPr lang="en-US" dirty="0" smtClean="0"/>
              <a:t>Primo Work Day</a:t>
            </a:r>
          </a:p>
          <a:p>
            <a:r>
              <a:rPr lang="en-US" dirty="0" smtClean="0"/>
              <a:t>May 19, 2014</a:t>
            </a:r>
          </a:p>
          <a:p>
            <a:r>
              <a:rPr lang="en-US" dirty="0" smtClean="0"/>
              <a:t>Lynn Wolf</a:t>
            </a:r>
          </a:p>
          <a:p>
            <a:endParaRPr lang="en-US" dirty="0"/>
          </a:p>
        </p:txBody>
      </p:sp>
    </p:spTree>
    <p:extLst>
      <p:ext uri="{BB962C8B-B14F-4D97-AF65-F5344CB8AC3E}">
        <p14:creationId xmlns:p14="http://schemas.microsoft.com/office/powerpoint/2010/main" val="228908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Format options for a search box -- basic search, multiple scopes (dropdown), multiple tabs or combination of scopes and tabs.</a:t>
            </a:r>
            <a:endParaRPr lang="en-US" sz="2400"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0612" y="1777206"/>
            <a:ext cx="69627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54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smtClean="0"/>
              <a:t>Example of Multiple Scopes:</a:t>
            </a:r>
            <a:br>
              <a:rPr lang="en-US" dirty="0" smtClean="0"/>
            </a:br>
            <a:r>
              <a:rPr lang="en-US" dirty="0" smtClean="0"/>
              <a:t>ODIN view – dropdown contains each ADM as well as all our ALEPH libraries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1259" y="2438400"/>
            <a:ext cx="7061482" cy="368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67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Multiple Tabs:</a:t>
            </a:r>
            <a:br>
              <a:rPr lang="en-US" dirty="0" smtClean="0"/>
            </a:br>
            <a:r>
              <a:rPr lang="en-US" dirty="0" smtClean="0"/>
              <a:t>North Dakota State Library</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775" y="2829719"/>
            <a:ext cx="74104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noAutofit/>
          </a:bodyPr>
          <a:lstStyle/>
          <a:p>
            <a:r>
              <a:rPr lang="en-US" sz="4000" dirty="0" smtClean="0"/>
              <a:t>Example of combination:</a:t>
            </a:r>
            <a:br>
              <a:rPr lang="en-US" sz="4000" dirty="0" smtClean="0"/>
            </a:br>
            <a:r>
              <a:rPr lang="en-US" sz="4000" dirty="0" smtClean="0"/>
              <a:t>Minot State Library includes a dropdown in their Books+ tab</a:t>
            </a:r>
            <a:endParaRPr lang="en-US" sz="4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775" y="3196431"/>
            <a:ext cx="74104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Search Limiters</a:t>
            </a:r>
            <a:endParaRPr lang="en-US" sz="3600" dirty="0"/>
          </a:p>
        </p:txBody>
      </p:sp>
      <p:sp>
        <p:nvSpPr>
          <p:cNvPr id="4" name="Text Placeholder 3"/>
          <p:cNvSpPr>
            <a:spLocks noGrp="1"/>
          </p:cNvSpPr>
          <p:nvPr>
            <p:ph type="body" sz="half" idx="2"/>
          </p:nvPr>
        </p:nvSpPr>
        <p:spPr/>
        <p:txBody>
          <a:bodyPr>
            <a:normAutofit/>
          </a:bodyPr>
          <a:lstStyle/>
          <a:p>
            <a:r>
              <a:rPr lang="en-US" sz="2400" dirty="0" smtClean="0"/>
              <a:t>Allows pre-filter of search results.  </a:t>
            </a:r>
          </a:p>
          <a:p>
            <a:endParaRPr lang="en-US" sz="2400" dirty="0" smtClean="0"/>
          </a:p>
          <a:p>
            <a:r>
              <a:rPr lang="en-US" sz="2400" dirty="0" smtClean="0"/>
              <a:t>Precision operator allows limiting search:</a:t>
            </a:r>
          </a:p>
          <a:p>
            <a:r>
              <a:rPr lang="en-US" sz="2400" dirty="0" smtClean="0"/>
              <a:t>-- That contain my query words</a:t>
            </a:r>
          </a:p>
          <a:p>
            <a:r>
              <a:rPr lang="en-US" sz="2400" dirty="0" smtClean="0"/>
              <a:t>-- with my exact phrase</a:t>
            </a:r>
          </a:p>
          <a:p>
            <a:r>
              <a:rPr lang="en-US" sz="2400" dirty="0" smtClean="0"/>
              <a:t>-- starts with</a:t>
            </a:r>
          </a:p>
          <a:p>
            <a:endParaRPr lang="en-US" sz="2400" dirty="0" smtClean="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2339137"/>
            <a:ext cx="5111750" cy="172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nt-Up Arrow 4"/>
          <p:cNvSpPr/>
          <p:nvPr/>
        </p:nvSpPr>
        <p:spPr>
          <a:xfrm>
            <a:off x="3962400" y="3352800"/>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20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Search Limiters</a:t>
            </a:r>
            <a:endParaRPr lang="en-US" sz="3600" dirty="0"/>
          </a:p>
        </p:txBody>
      </p:sp>
      <p:sp>
        <p:nvSpPr>
          <p:cNvPr id="4" name="Text Placeholder 3"/>
          <p:cNvSpPr>
            <a:spLocks noGrp="1"/>
          </p:cNvSpPr>
          <p:nvPr>
            <p:ph type="body" sz="half" idx="2"/>
          </p:nvPr>
        </p:nvSpPr>
        <p:spPr/>
        <p:txBody>
          <a:bodyPr/>
          <a:lstStyle/>
          <a:p>
            <a:r>
              <a:rPr lang="en-US" sz="1800" dirty="0" smtClean="0"/>
              <a:t>The second </a:t>
            </a:r>
            <a:r>
              <a:rPr lang="en-US" sz="1800" dirty="0" err="1" smtClean="0"/>
              <a:t>prefilter</a:t>
            </a:r>
            <a:r>
              <a:rPr lang="en-US" sz="1800" dirty="0" smtClean="0"/>
              <a:t> option involves limiting within certain fields.</a:t>
            </a:r>
          </a:p>
          <a:p>
            <a:endParaRPr lang="en-US" sz="1800" dirty="0"/>
          </a:p>
          <a:p>
            <a:r>
              <a:rPr lang="en-US" sz="1800" dirty="0" smtClean="0"/>
              <a:t>Most </a:t>
            </a:r>
            <a:r>
              <a:rPr lang="en-US" sz="1800" dirty="0"/>
              <a:t>views </a:t>
            </a:r>
            <a:r>
              <a:rPr lang="en-US" sz="1800" dirty="0" smtClean="0"/>
              <a:t>have filters to limit search by:</a:t>
            </a:r>
            <a:endParaRPr lang="en-US" sz="1800" dirty="0"/>
          </a:p>
          <a:p>
            <a:pPr marL="342900" indent="-342900">
              <a:buFontTx/>
              <a:buChar char="-"/>
            </a:pPr>
            <a:r>
              <a:rPr lang="en-US" sz="1800" dirty="0"/>
              <a:t>Anywhere in record (default)</a:t>
            </a:r>
          </a:p>
          <a:p>
            <a:pPr marL="342900" indent="-342900">
              <a:buFontTx/>
              <a:buChar char="-"/>
            </a:pPr>
            <a:r>
              <a:rPr lang="en-US" sz="1800" dirty="0"/>
              <a:t>In the title</a:t>
            </a:r>
          </a:p>
          <a:p>
            <a:pPr marL="342900" indent="-342900">
              <a:buFontTx/>
              <a:buChar char="-"/>
            </a:pPr>
            <a:r>
              <a:rPr lang="en-US" sz="1800" dirty="0"/>
              <a:t>As author/creator</a:t>
            </a:r>
          </a:p>
          <a:p>
            <a:pPr marL="342900" indent="-342900">
              <a:buFontTx/>
              <a:buChar char="-"/>
            </a:pPr>
            <a:r>
              <a:rPr lang="en-US" sz="1800" dirty="0"/>
              <a:t>In subject</a:t>
            </a:r>
          </a:p>
          <a:p>
            <a:r>
              <a:rPr lang="en-US" sz="1800" dirty="0"/>
              <a:t>With some views also adding:</a:t>
            </a:r>
          </a:p>
          <a:p>
            <a:pPr marL="342900" indent="-342900">
              <a:buFontTx/>
              <a:buChar char="-"/>
            </a:pPr>
            <a:r>
              <a:rPr lang="en-US" sz="1800" dirty="0"/>
              <a:t>ISBN</a:t>
            </a:r>
          </a:p>
          <a:p>
            <a:pPr marL="342900" indent="-342900">
              <a:buFontTx/>
              <a:buChar char="-"/>
            </a:pPr>
            <a:r>
              <a:rPr lang="en-US" sz="1800" dirty="0"/>
              <a:t>ISSN</a:t>
            </a:r>
          </a:p>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2481636"/>
            <a:ext cx="5111750" cy="143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nt-Up Arrow 4"/>
          <p:cNvSpPr/>
          <p:nvPr/>
        </p:nvSpPr>
        <p:spPr>
          <a:xfrm>
            <a:off x="4953000" y="3276600"/>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459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Limiters:</a:t>
            </a:r>
            <a:br>
              <a:rPr lang="en-US" dirty="0" smtClean="0"/>
            </a:br>
            <a:endParaRPr lang="en-US" dirty="0"/>
          </a:p>
        </p:txBody>
      </p:sp>
      <p:sp>
        <p:nvSpPr>
          <p:cNvPr id="3" name="Text Placeholder 2"/>
          <p:cNvSpPr>
            <a:spLocks noGrp="1"/>
          </p:cNvSpPr>
          <p:nvPr>
            <p:ph type="body" idx="1"/>
          </p:nvPr>
        </p:nvSpPr>
        <p:spPr/>
        <p:txBody>
          <a:bodyPr/>
          <a:lstStyle/>
          <a:p>
            <a:r>
              <a:rPr lang="en-US" dirty="0" smtClean="0"/>
              <a:t>BSF - No search limiters </a:t>
            </a:r>
            <a:endParaRPr lang="en-US" dirty="0"/>
          </a:p>
        </p:txBody>
      </p:sp>
      <p:sp>
        <p:nvSpPr>
          <p:cNvPr id="5" name="Text Placeholder 4"/>
          <p:cNvSpPr>
            <a:spLocks noGrp="1"/>
          </p:cNvSpPr>
          <p:nvPr>
            <p:ph type="body" sz="quarter" idx="3"/>
          </p:nvPr>
        </p:nvSpPr>
        <p:spPr/>
        <p:txBody>
          <a:bodyPr>
            <a:normAutofit/>
          </a:bodyPr>
          <a:lstStyle/>
          <a:p>
            <a:r>
              <a:rPr lang="en-US" dirty="0" smtClean="0"/>
              <a:t>DIP – multiple Search Limiters</a:t>
            </a:r>
            <a:endParaRPr lang="en-US"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3351390"/>
            <a:ext cx="4040188" cy="159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3302796"/>
            <a:ext cx="4041775" cy="169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55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Front End Views</a:t>
            </a:r>
            <a:br>
              <a:rPr lang="en-US" dirty="0" smtClean="0"/>
            </a:br>
            <a:r>
              <a:rPr lang="en-US" dirty="0" smtClean="0"/>
              <a:t>Data Building Blocks</a:t>
            </a:r>
            <a:endParaRPr lang="en-US" dirty="0"/>
          </a:p>
        </p:txBody>
      </p:sp>
      <p:sp>
        <p:nvSpPr>
          <p:cNvPr id="3" name="Content Placeholder 2"/>
          <p:cNvSpPr>
            <a:spLocks noGrp="1"/>
          </p:cNvSpPr>
          <p:nvPr>
            <p:ph idx="1"/>
          </p:nvPr>
        </p:nvSpPr>
        <p:spPr/>
        <p:txBody>
          <a:bodyPr/>
          <a:lstStyle/>
          <a:p>
            <a:r>
              <a:rPr lang="en-US" dirty="0" smtClean="0"/>
              <a:t>A “scope” is a way to group records.  There are scopes defined for individual libraries, Primo Central resources, Content DM, </a:t>
            </a:r>
            <a:r>
              <a:rPr lang="en-US" dirty="0" err="1" smtClean="0"/>
              <a:t>DSpace</a:t>
            </a:r>
            <a:r>
              <a:rPr lang="en-US" dirty="0" smtClean="0"/>
              <a:t> and all of ODIN ALEPH resources.</a:t>
            </a:r>
          </a:p>
          <a:p>
            <a:r>
              <a:rPr lang="en-US" dirty="0" smtClean="0"/>
              <a:t>Each tab within a view can have one or more scopes.</a:t>
            </a:r>
          </a:p>
          <a:p>
            <a:endParaRPr lang="en-US" dirty="0"/>
          </a:p>
        </p:txBody>
      </p:sp>
    </p:spTree>
    <p:extLst>
      <p:ext uri="{BB962C8B-B14F-4D97-AF65-F5344CB8AC3E}">
        <p14:creationId xmlns:p14="http://schemas.microsoft.com/office/powerpoint/2010/main" val="229116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Scopes</a:t>
            </a:r>
            <a:endParaRPr lang="en-US" dirty="0"/>
          </a:p>
        </p:txBody>
      </p:sp>
      <p:sp>
        <p:nvSpPr>
          <p:cNvPr id="3" name="Content Placeholder 2"/>
          <p:cNvSpPr>
            <a:spLocks noGrp="1"/>
          </p:cNvSpPr>
          <p:nvPr>
            <p:ph idx="1"/>
          </p:nvPr>
        </p:nvSpPr>
        <p:spPr/>
        <p:txBody>
          <a:bodyPr/>
          <a:lstStyle/>
          <a:p>
            <a:r>
              <a:rPr lang="en-US" dirty="0" smtClean="0"/>
              <a:t>A search scope groups records so that a search can be restricted to only those records.  </a:t>
            </a:r>
          </a:p>
          <a:p>
            <a:r>
              <a:rPr lang="en-US" dirty="0" smtClean="0"/>
              <a:t>Search scopes can consist of:</a:t>
            </a:r>
          </a:p>
          <a:p>
            <a:pPr lvl="1"/>
            <a:r>
              <a:rPr lang="en-US" dirty="0" smtClean="0"/>
              <a:t>Individual libraries</a:t>
            </a:r>
          </a:p>
          <a:p>
            <a:pPr lvl="1"/>
            <a:r>
              <a:rPr lang="en-US" dirty="0" smtClean="0"/>
              <a:t>Individual </a:t>
            </a:r>
            <a:r>
              <a:rPr lang="en-US" dirty="0" err="1" smtClean="0"/>
              <a:t>sublibraries</a:t>
            </a:r>
            <a:r>
              <a:rPr lang="en-US" dirty="0" smtClean="0"/>
              <a:t> </a:t>
            </a:r>
          </a:p>
          <a:p>
            <a:pPr lvl="1"/>
            <a:r>
              <a:rPr lang="en-US" dirty="0" smtClean="0"/>
              <a:t>Collection from remote data source (such as </a:t>
            </a:r>
            <a:r>
              <a:rPr lang="en-US" dirty="0" err="1" smtClean="0"/>
              <a:t>ContentDM</a:t>
            </a:r>
            <a:r>
              <a:rPr lang="en-US" dirty="0" smtClean="0"/>
              <a:t> or </a:t>
            </a:r>
            <a:r>
              <a:rPr lang="en-US" dirty="0" err="1" smtClean="0"/>
              <a:t>DSpace</a:t>
            </a:r>
            <a:r>
              <a:rPr lang="en-US" dirty="0" smtClean="0"/>
              <a:t>)</a:t>
            </a:r>
          </a:p>
          <a:p>
            <a:pPr lvl="1"/>
            <a:endParaRPr lang="en-US" dirty="0" smtClean="0"/>
          </a:p>
          <a:p>
            <a:pPr lvl="1"/>
            <a:endParaRPr lang="en-US" dirty="0"/>
          </a:p>
        </p:txBody>
      </p:sp>
    </p:spTree>
    <p:extLst>
      <p:ext uri="{BB962C8B-B14F-4D97-AF65-F5344CB8AC3E}">
        <p14:creationId xmlns:p14="http://schemas.microsoft.com/office/powerpoint/2010/main" val="471678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between views, </a:t>
            </a:r>
            <a:br>
              <a:rPr lang="en-US" dirty="0" smtClean="0"/>
            </a:br>
            <a:r>
              <a:rPr lang="en-US" dirty="0" smtClean="0"/>
              <a:t>tabs and scopes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112" y="2529681"/>
            <a:ext cx="58197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91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We will touch briefly on what Back Office is and what it controls.</a:t>
            </a:r>
          </a:p>
          <a:p>
            <a:r>
              <a:rPr lang="en-US" dirty="0" smtClean="0"/>
              <a:t>We will look at some of the basic configuration options available to your library.</a:t>
            </a:r>
          </a:p>
          <a:p>
            <a:r>
              <a:rPr lang="en-US" dirty="0" smtClean="0"/>
              <a:t>Basic working documents will be the Ex </a:t>
            </a:r>
            <a:r>
              <a:rPr lang="en-US" dirty="0" err="1" smtClean="0"/>
              <a:t>Libris</a:t>
            </a:r>
            <a:r>
              <a:rPr lang="en-US" dirty="0" smtClean="0"/>
              <a:t> Primo Implementation Workbook Phase 2 and the Back Office Guide Version 4.x</a:t>
            </a:r>
            <a:endParaRPr lang="en-US" dirty="0"/>
          </a:p>
        </p:txBody>
      </p:sp>
    </p:spTree>
    <p:extLst>
      <p:ext uri="{BB962C8B-B14F-4D97-AF65-F5344CB8AC3E}">
        <p14:creationId xmlns:p14="http://schemas.microsoft.com/office/powerpoint/2010/main" val="1266903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fontScale="90000"/>
          </a:bodyPr>
          <a:lstStyle/>
          <a:p>
            <a:pPr algn="l"/>
            <a:r>
              <a:rPr lang="en-US" sz="2800" dirty="0" smtClean="0">
                <a:latin typeface="+mn-lt"/>
              </a:rPr>
              <a:t>In the example below, NDI has 4 different TABS</a:t>
            </a:r>
            <a:br>
              <a:rPr lang="en-US" sz="2800" dirty="0" smtClean="0">
                <a:latin typeface="+mn-lt"/>
              </a:rPr>
            </a:br>
            <a:r>
              <a:rPr lang="en-US" sz="2800" dirty="0" smtClean="0">
                <a:latin typeface="+mn-lt"/>
              </a:rPr>
              <a:t>-- “All Library Resources” includes ALEPH NDI records and the Primo Central Index (PCI) scope</a:t>
            </a:r>
            <a:br>
              <a:rPr lang="en-US" sz="2800" dirty="0" smtClean="0">
                <a:latin typeface="+mn-lt"/>
              </a:rPr>
            </a:br>
            <a:r>
              <a:rPr lang="en-US" sz="2800" dirty="0" smtClean="0">
                <a:latin typeface="+mn-lt"/>
              </a:rPr>
              <a:t>-- “</a:t>
            </a:r>
            <a:r>
              <a:rPr lang="en-US" sz="2800" dirty="0" err="1" smtClean="0">
                <a:latin typeface="+mn-lt"/>
              </a:rPr>
              <a:t>Stoxen</a:t>
            </a:r>
            <a:r>
              <a:rPr lang="en-US" sz="2800" dirty="0" smtClean="0">
                <a:latin typeface="+mn-lt"/>
              </a:rPr>
              <a:t> Library Catalog” contains records from the ALEPH catalog with own code of NDI</a:t>
            </a:r>
            <a:br>
              <a:rPr lang="en-US" sz="2800" dirty="0" smtClean="0">
                <a:latin typeface="+mn-lt"/>
              </a:rPr>
            </a:br>
            <a:r>
              <a:rPr lang="en-US" sz="2800" dirty="0" smtClean="0">
                <a:latin typeface="+mn-lt"/>
              </a:rPr>
              <a:t>-- “Articles+” contains records from PCI</a:t>
            </a:r>
            <a:br>
              <a:rPr lang="en-US" sz="2800" dirty="0" smtClean="0">
                <a:latin typeface="+mn-lt"/>
              </a:rPr>
            </a:br>
            <a:r>
              <a:rPr lang="en-US" sz="2800" dirty="0" smtClean="0">
                <a:latin typeface="+mn-lt"/>
              </a:rPr>
              <a:t>-- “All ODIN Libraries” includes all ODIN ALEPH libraries</a:t>
            </a:r>
            <a:br>
              <a:rPr lang="en-US" sz="2800" dirty="0" smtClean="0">
                <a:latin typeface="+mn-lt"/>
              </a:rPr>
            </a:br>
            <a:endParaRPr lang="en-US" sz="2800" dirty="0">
              <a:latin typeface="+mn-lt"/>
            </a:endParaRPr>
          </a:p>
        </p:txBody>
      </p:sp>
      <p:pic>
        <p:nvPicPr>
          <p:cNvPr id="307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695564"/>
            <a:ext cx="8229600" cy="193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39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905000"/>
          </a:xfrm>
        </p:spPr>
        <p:txBody>
          <a:bodyPr>
            <a:normAutofit fontScale="90000"/>
          </a:bodyPr>
          <a:lstStyle/>
          <a:p>
            <a:r>
              <a:rPr lang="en-US" dirty="0" smtClean="0"/>
              <a:t>Advanced Search screen can contain multiple search lines and multiple options for each line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0590" y="2971800"/>
            <a:ext cx="7822820" cy="315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015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sp>
        <p:nvSpPr>
          <p:cNvPr id="3" name="Content Placeholder 2"/>
          <p:cNvSpPr>
            <a:spLocks noGrp="1"/>
          </p:cNvSpPr>
          <p:nvPr>
            <p:ph idx="1"/>
          </p:nvPr>
        </p:nvSpPr>
        <p:spPr/>
        <p:txBody>
          <a:bodyPr/>
          <a:lstStyle/>
          <a:p>
            <a:r>
              <a:rPr lang="en-US" dirty="0" smtClean="0"/>
              <a:t>Facets – intended to help users refine results list</a:t>
            </a:r>
          </a:p>
          <a:p>
            <a:r>
              <a:rPr lang="en-US" dirty="0" smtClean="0"/>
              <a:t>Brief Results Tab Labels – enables patron to Request, see Locations, View Online, see Details, or More from SFX</a:t>
            </a:r>
          </a:p>
          <a:p>
            <a:r>
              <a:rPr lang="en-US" dirty="0" smtClean="0"/>
              <a:t>Details Tab – contains specific fields from the record</a:t>
            </a:r>
            <a:endParaRPr lang="en-US" dirty="0"/>
          </a:p>
        </p:txBody>
      </p:sp>
    </p:spTree>
    <p:extLst>
      <p:ext uri="{BB962C8B-B14F-4D97-AF65-F5344CB8AC3E}">
        <p14:creationId xmlns:p14="http://schemas.microsoft.com/office/powerpoint/2010/main" val="112546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Facets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4810" y="1600200"/>
            <a:ext cx="41343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2695617" y="1981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33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 of Facets</a:t>
            </a:r>
            <a:endParaRPr lang="en-US" dirty="0"/>
          </a:p>
        </p:txBody>
      </p:sp>
      <p:sp>
        <p:nvSpPr>
          <p:cNvPr id="3" name="Text Placeholder 2"/>
          <p:cNvSpPr>
            <a:spLocks noGrp="1"/>
          </p:cNvSpPr>
          <p:nvPr>
            <p:ph type="body" idx="1"/>
          </p:nvPr>
        </p:nvSpPr>
        <p:spPr/>
        <p:txBody>
          <a:bodyPr>
            <a:normAutofit fontScale="55000" lnSpcReduction="20000"/>
          </a:bodyPr>
          <a:lstStyle/>
          <a:p>
            <a:r>
              <a:rPr lang="en-US" dirty="0" smtClean="0"/>
              <a:t>GFH – default list of facets include Topic, Author/Creator, Collection, Library, Year, Resource Type and Language</a:t>
            </a:r>
            <a:endParaRPr lang="en-US" dirty="0"/>
          </a:p>
        </p:txBody>
      </p:sp>
      <p:sp>
        <p:nvSpPr>
          <p:cNvPr id="5" name="Text Placeholder 4"/>
          <p:cNvSpPr>
            <a:spLocks noGrp="1"/>
          </p:cNvSpPr>
          <p:nvPr>
            <p:ph type="body" sz="quarter" idx="3"/>
          </p:nvPr>
        </p:nvSpPr>
        <p:spPr/>
        <p:txBody>
          <a:bodyPr>
            <a:normAutofit fontScale="55000" lnSpcReduction="20000"/>
          </a:bodyPr>
          <a:lstStyle/>
          <a:p>
            <a:r>
              <a:rPr lang="en-US" dirty="0" smtClean="0"/>
              <a:t>NDS – facets order and content modified moving Library to top of list and including Genre/Form,  and Classification LCC</a:t>
            </a:r>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331986"/>
            <a:ext cx="4040188" cy="363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384947"/>
            <a:ext cx="4041775" cy="353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90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Brief Results Tab Labels</a:t>
            </a:r>
            <a:endParaRPr lang="en-US" sz="3600" dirty="0"/>
          </a:p>
        </p:txBody>
      </p:sp>
      <p:sp>
        <p:nvSpPr>
          <p:cNvPr id="4" name="Text Placeholder 3"/>
          <p:cNvSpPr>
            <a:spLocks noGrp="1"/>
          </p:cNvSpPr>
          <p:nvPr>
            <p:ph type="body" sz="half" idx="2"/>
          </p:nvPr>
        </p:nvSpPr>
        <p:spPr/>
        <p:txBody>
          <a:bodyPr>
            <a:normAutofit lnSpcReduction="10000"/>
          </a:bodyPr>
          <a:lstStyle/>
          <a:p>
            <a:endParaRPr lang="en-US" b="1" dirty="0" smtClean="0"/>
          </a:p>
          <a:p>
            <a:r>
              <a:rPr lang="en-US" b="1" dirty="0" smtClean="0"/>
              <a:t>Request</a:t>
            </a:r>
            <a:r>
              <a:rPr lang="en-US" dirty="0" smtClean="0"/>
              <a:t> – Displays for physical items and opens a new window to the OPAC.  Also referred to Find/Request</a:t>
            </a:r>
          </a:p>
          <a:p>
            <a:endParaRPr lang="en-US" dirty="0" smtClean="0"/>
          </a:p>
          <a:p>
            <a:r>
              <a:rPr lang="en-US" b="1" dirty="0" smtClean="0"/>
              <a:t>Locations</a:t>
            </a:r>
            <a:r>
              <a:rPr lang="en-US" dirty="0" smtClean="0"/>
              <a:t> – Displays physical items</a:t>
            </a:r>
          </a:p>
          <a:p>
            <a:endParaRPr lang="en-US" dirty="0"/>
          </a:p>
          <a:p>
            <a:r>
              <a:rPr lang="en-US" b="1" dirty="0" smtClean="0"/>
              <a:t>View Online </a:t>
            </a:r>
            <a:r>
              <a:rPr lang="en-US" dirty="0" smtClean="0"/>
              <a:t>– Displays for online items:  opens to full view</a:t>
            </a:r>
          </a:p>
          <a:p>
            <a:endParaRPr lang="en-US" dirty="0"/>
          </a:p>
          <a:p>
            <a:r>
              <a:rPr lang="en-US" b="1" dirty="0" smtClean="0"/>
              <a:t>Details</a:t>
            </a:r>
            <a:r>
              <a:rPr lang="en-US" dirty="0" smtClean="0"/>
              <a:t> – Displays full metadata record for all items (next slide will cover the default fields used)</a:t>
            </a:r>
          </a:p>
          <a:p>
            <a:endParaRPr lang="en-US" dirty="0"/>
          </a:p>
          <a:p>
            <a:r>
              <a:rPr lang="en-US" b="1" dirty="0" smtClean="0"/>
              <a:t>Reviews &amp; Tags </a:t>
            </a:r>
            <a:r>
              <a:rPr lang="en-US" dirty="0" smtClean="0"/>
              <a:t>– Can create reviews and create tags to categorize search records.</a:t>
            </a:r>
          </a:p>
          <a:p>
            <a:endParaRPr lang="en-US" dirty="0" smtClean="0"/>
          </a:p>
          <a:p>
            <a:r>
              <a:rPr lang="en-US" b="1" dirty="0" smtClean="0"/>
              <a:t>More</a:t>
            </a:r>
            <a:r>
              <a:rPr lang="en-US" dirty="0" smtClean="0"/>
              <a:t> – Displays delivery options from SFX menu</a:t>
            </a:r>
            <a:endParaRPr lang="en-US" dirty="0"/>
          </a:p>
          <a:p>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535119"/>
            <a:ext cx="5111750" cy="3328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90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Details Tab</a:t>
            </a:r>
            <a:endParaRPr lang="en-US" sz="4800" dirty="0"/>
          </a:p>
        </p:txBody>
      </p:sp>
      <p:sp>
        <p:nvSpPr>
          <p:cNvPr id="4" name="Text Placeholder 3"/>
          <p:cNvSpPr>
            <a:spLocks noGrp="1"/>
          </p:cNvSpPr>
          <p:nvPr>
            <p:ph type="body" sz="half" idx="2"/>
          </p:nvPr>
        </p:nvSpPr>
        <p:spPr/>
        <p:txBody>
          <a:bodyPr>
            <a:normAutofit/>
          </a:bodyPr>
          <a:lstStyle/>
          <a:p>
            <a:r>
              <a:rPr lang="en-US" sz="2400" dirty="0" smtClean="0"/>
              <a:t>To the right is the default list of what fields are defined to appear within the details tab.  </a:t>
            </a:r>
          </a:p>
          <a:p>
            <a:endParaRPr lang="en-US" sz="2400" dirty="0"/>
          </a:p>
          <a:p>
            <a:r>
              <a:rPr lang="en-US" sz="2400" dirty="0" smtClean="0"/>
              <a:t>** The fields will be displayed if they are present in the bib record.</a:t>
            </a:r>
            <a:endParaRPr lang="en-US" sz="2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8506" y="273050"/>
            <a:ext cx="2644838" cy="585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141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same title cataloged by different libraries</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82172"/>
            <a:ext cx="4038600" cy="296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493855"/>
            <a:ext cx="4038600" cy="273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373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Back Office Functionality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addition to:</a:t>
            </a:r>
          </a:p>
          <a:p>
            <a:pPr lvl="1"/>
            <a:r>
              <a:rPr lang="en-US" dirty="0" smtClean="0"/>
              <a:t>creating/maintaining views</a:t>
            </a:r>
          </a:p>
          <a:p>
            <a:pPr lvl="1"/>
            <a:r>
              <a:rPr lang="en-US" dirty="0" smtClean="0"/>
              <a:t>managing harvesting pipes and indexing processes</a:t>
            </a:r>
          </a:p>
          <a:p>
            <a:pPr lvl="1"/>
            <a:r>
              <a:rPr lang="en-US" dirty="0" smtClean="0"/>
              <a:t>monitoring the system status </a:t>
            </a:r>
          </a:p>
          <a:p>
            <a:pPr marL="457200" lvl="1" indent="0">
              <a:buNone/>
            </a:pPr>
            <a:endParaRPr lang="en-US" dirty="0"/>
          </a:p>
          <a:p>
            <a:pPr marL="457200" lvl="1" indent="0">
              <a:buNone/>
            </a:pPr>
            <a:r>
              <a:rPr lang="en-US" dirty="0" smtClean="0"/>
              <a:t>Back Office is the interface used to:</a:t>
            </a:r>
          </a:p>
          <a:p>
            <a:pPr marL="457200" lvl="1" indent="0">
              <a:buNone/>
            </a:pPr>
            <a:r>
              <a:rPr lang="en-US" dirty="0" smtClean="0"/>
              <a:t>-- adjust code tables (controls display text)</a:t>
            </a:r>
          </a:p>
          <a:p>
            <a:pPr marL="457200" lvl="1" indent="0">
              <a:buNone/>
            </a:pPr>
            <a:r>
              <a:rPr lang="en-US" dirty="0" smtClean="0"/>
              <a:t>-- change mapping tables (configure parts of system)</a:t>
            </a:r>
          </a:p>
          <a:p>
            <a:pPr marL="457200" lvl="1" indent="0">
              <a:buNone/>
            </a:pPr>
            <a:r>
              <a:rPr lang="en-US" dirty="0" smtClean="0"/>
              <a:t>-- update normalization rules  (converts original source data into Primo Normalized XML – PNX records)</a:t>
            </a:r>
            <a:endParaRPr lang="en-US" dirty="0"/>
          </a:p>
        </p:txBody>
      </p:sp>
    </p:spTree>
    <p:extLst>
      <p:ext uri="{BB962C8B-B14F-4D97-AF65-F5344CB8AC3E}">
        <p14:creationId xmlns:p14="http://schemas.microsoft.com/office/powerpoint/2010/main" val="3251838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Publishing is the method used to harvest records from different data sources for use in the Primo interface. </a:t>
            </a:r>
            <a:r>
              <a:rPr lang="en-US" dirty="0"/>
              <a:t>Normal </a:t>
            </a:r>
            <a:r>
              <a:rPr lang="en-US" dirty="0" smtClean="0"/>
              <a:t>ALEPH daily </a:t>
            </a:r>
            <a:r>
              <a:rPr lang="en-US" dirty="0"/>
              <a:t>runtime is 10-20 </a:t>
            </a:r>
            <a:r>
              <a:rPr lang="en-US" dirty="0" smtClean="0"/>
              <a:t>minutes however a complete ALEPH database extract takes 30+ hours. </a:t>
            </a:r>
          </a:p>
          <a:p>
            <a:r>
              <a:rPr lang="en-US" dirty="0" smtClean="0"/>
              <a:t>Each source (currently ALEPH, ALMA, </a:t>
            </a:r>
            <a:r>
              <a:rPr lang="en-US" dirty="0" err="1" smtClean="0"/>
              <a:t>ContentDM</a:t>
            </a:r>
            <a:r>
              <a:rPr lang="en-US" dirty="0" smtClean="0"/>
              <a:t>, </a:t>
            </a:r>
            <a:r>
              <a:rPr lang="en-US" dirty="0" err="1" smtClean="0"/>
              <a:t>Dspace</a:t>
            </a:r>
            <a:r>
              <a:rPr lang="en-US" dirty="0" smtClean="0"/>
              <a:t>) has a separate pipe that retrieves and processes the harvested records.   These pipes can run from 1 minute up to 8-10 hours or more.</a:t>
            </a:r>
          </a:p>
          <a:p>
            <a:r>
              <a:rPr lang="en-US" dirty="0" smtClean="0"/>
              <a:t>After the pipe completes, records run through indexing.  Normal daily runtime is around 1 hour however it can take in excess of 20 hours depending on record count.</a:t>
            </a:r>
          </a:p>
        </p:txBody>
      </p:sp>
    </p:spTree>
    <p:extLst>
      <p:ext uri="{BB962C8B-B14F-4D97-AF65-F5344CB8AC3E}">
        <p14:creationId xmlns:p14="http://schemas.microsoft.com/office/powerpoint/2010/main" val="139301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Primo Back Office:  What is it?</a:t>
            </a:r>
            <a:endParaRPr lang="en-US" dirty="0"/>
          </a:p>
        </p:txBody>
      </p:sp>
      <p:sp>
        <p:nvSpPr>
          <p:cNvPr id="3" name="Content Placeholder 2"/>
          <p:cNvSpPr>
            <a:spLocks noGrp="1"/>
          </p:cNvSpPr>
          <p:nvPr>
            <p:ph idx="1"/>
          </p:nvPr>
        </p:nvSpPr>
        <p:spPr>
          <a:xfrm>
            <a:off x="457200" y="1600200"/>
            <a:ext cx="8229600" cy="4343399"/>
          </a:xfrm>
        </p:spPr>
        <p:txBody>
          <a:bodyPr/>
          <a:lstStyle/>
          <a:p>
            <a:r>
              <a:rPr lang="en-US" dirty="0" smtClean="0"/>
              <a:t>Primo Back Office is the administration tool used to:</a:t>
            </a:r>
          </a:p>
          <a:p>
            <a:pPr lvl="1"/>
            <a:r>
              <a:rPr lang="en-US" dirty="0" smtClean="0"/>
              <a:t>Configure and manage the Front End views</a:t>
            </a:r>
          </a:p>
          <a:p>
            <a:pPr lvl="1"/>
            <a:r>
              <a:rPr lang="en-US" dirty="0" smtClean="0"/>
              <a:t>Configure and manage the publishing platform pipe flows</a:t>
            </a:r>
          </a:p>
          <a:p>
            <a:pPr lvl="1"/>
            <a:r>
              <a:rPr lang="en-US" dirty="0" smtClean="0"/>
              <a:t>Monitor Primo system status</a:t>
            </a:r>
          </a:p>
        </p:txBody>
      </p:sp>
    </p:spTree>
    <p:extLst>
      <p:ext uri="{BB962C8B-B14F-4D97-AF65-F5344CB8AC3E}">
        <p14:creationId xmlns:p14="http://schemas.microsoft.com/office/powerpoint/2010/main" val="3439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Monitor System Status</a:t>
            </a:r>
            <a:endParaRPr lang="en-US" sz="3600" dirty="0"/>
          </a:p>
        </p:txBody>
      </p:sp>
      <p:sp>
        <p:nvSpPr>
          <p:cNvPr id="4" name="Text Placeholder 3"/>
          <p:cNvSpPr>
            <a:spLocks noGrp="1"/>
          </p:cNvSpPr>
          <p:nvPr>
            <p:ph type="body" sz="half" idx="2"/>
          </p:nvPr>
        </p:nvSpPr>
        <p:spPr/>
        <p:txBody>
          <a:bodyPr>
            <a:normAutofit/>
          </a:bodyPr>
          <a:lstStyle/>
          <a:p>
            <a:endParaRPr lang="en-US" dirty="0" smtClean="0"/>
          </a:p>
          <a:p>
            <a:endParaRPr lang="en-US" dirty="0"/>
          </a:p>
          <a:p>
            <a:r>
              <a:rPr lang="en-US" dirty="0" smtClean="0"/>
              <a:t>This is an example of the Dashboard Monitor from the Back Office home page.  </a:t>
            </a:r>
          </a:p>
          <a:p>
            <a:endParaRPr lang="en-US" dirty="0"/>
          </a:p>
          <a:p>
            <a:r>
              <a:rPr lang="en-US" dirty="0" smtClean="0"/>
              <a:t>The graph indicates number of searches done in the past 6 hours and the average amount of records returned for those searches.</a:t>
            </a:r>
          </a:p>
          <a:p>
            <a:endParaRPr lang="en-US" dirty="0"/>
          </a:p>
          <a:p>
            <a:r>
              <a:rPr lang="en-US" dirty="0" smtClean="0"/>
              <a:t>The status indicators display an overall status of the system’s processes, pipes, search engines, file system, CPU load and database.</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2052149"/>
            <a:ext cx="5111750" cy="229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209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p:txBody>
          <a:bodyPr/>
          <a:lstStyle/>
          <a:p>
            <a:r>
              <a:rPr lang="en-US" dirty="0" smtClean="0"/>
              <a:t>Recently we upgraded PRODUCTION from 4.4 to 4.6.  </a:t>
            </a:r>
            <a:endParaRPr lang="en-US" dirty="0"/>
          </a:p>
          <a:p>
            <a:r>
              <a:rPr lang="en-US" dirty="0" smtClean="0"/>
              <a:t>There were several major enhancements that we had been waiting for in these releases.  </a:t>
            </a:r>
          </a:p>
          <a:p>
            <a:r>
              <a:rPr lang="en-US" dirty="0" smtClean="0"/>
              <a:t>A few enhancements require additional system work before you will be able to see full functionality.</a:t>
            </a:r>
            <a:endParaRPr lang="en-US" dirty="0"/>
          </a:p>
        </p:txBody>
      </p:sp>
    </p:spTree>
    <p:extLst>
      <p:ext uri="{BB962C8B-B14F-4D97-AF65-F5344CB8AC3E}">
        <p14:creationId xmlns:p14="http://schemas.microsoft.com/office/powerpoint/2010/main" val="1551359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SP4.5</a:t>
            </a:r>
            <a:endParaRPr lang="en-US" dirty="0"/>
          </a:p>
        </p:txBody>
      </p:sp>
      <p:pic>
        <p:nvPicPr>
          <p:cNvPr id="409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956208"/>
            <a:ext cx="4038600" cy="181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860692"/>
            <a:ext cx="4038600" cy="200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42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SP4.5</a:t>
            </a:r>
            <a:endParaRPr lang="en-US" dirty="0"/>
          </a:p>
        </p:txBody>
      </p:sp>
      <p:sp>
        <p:nvSpPr>
          <p:cNvPr id="3" name="Content Placeholder 2"/>
          <p:cNvSpPr>
            <a:spLocks noGrp="1"/>
          </p:cNvSpPr>
          <p:nvPr>
            <p:ph sz="half" idx="1"/>
          </p:nvPr>
        </p:nvSpPr>
        <p:spPr/>
        <p:txBody>
          <a:bodyPr>
            <a:normAutofit/>
          </a:bodyPr>
          <a:lstStyle/>
          <a:p>
            <a:pPr marL="0" indent="0">
              <a:buNone/>
            </a:pPr>
            <a:r>
              <a:rPr lang="en-US" sz="1400" dirty="0"/>
              <a:t>In My Account/Fines &amp;&amp; Fees, the Fines Balance total only included one decimal – this has been </a:t>
            </a:r>
            <a:r>
              <a:rPr lang="en-US" sz="1400" dirty="0" smtClean="0"/>
              <a:t>fixed</a:t>
            </a:r>
          </a:p>
          <a:p>
            <a:pPr marL="0" indent="0">
              <a:buNone/>
            </a:pPr>
            <a:endParaRPr lang="en-US" sz="1400" dirty="0"/>
          </a:p>
          <a:p>
            <a:pPr marL="0" indent="0">
              <a:buNone/>
            </a:pPr>
            <a:r>
              <a:rPr lang="en-US" sz="1400" dirty="0"/>
              <a:t>Limiting to resource type: Books when conducting an Everything search sometimes included book reviews – this was deemed to be an issue with </a:t>
            </a:r>
            <a:r>
              <a:rPr lang="en-US" sz="1400" dirty="0" err="1"/>
              <a:t>Ebsco</a:t>
            </a:r>
            <a:r>
              <a:rPr lang="en-US" sz="1400" dirty="0"/>
              <a:t> data and has been fixed (tested – can no longer recreate the issue</a:t>
            </a:r>
            <a:r>
              <a:rPr lang="en-US" sz="1400" dirty="0" smtClean="0"/>
              <a:t>)</a:t>
            </a:r>
          </a:p>
          <a:p>
            <a:pPr marL="0" indent="0">
              <a:buNone/>
            </a:pPr>
            <a:endParaRPr lang="en-US" sz="1400" dirty="0"/>
          </a:p>
          <a:p>
            <a:pPr marL="0" indent="0">
              <a:buNone/>
            </a:pPr>
            <a:r>
              <a:rPr lang="en-US" sz="1400" dirty="0"/>
              <a:t>When switching between tabs using the Advanced Search option, only the search query was retained from tab to tab; now all search parameters are retained</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82283"/>
            <a:ext cx="4038600" cy="216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216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Enhancements from SP4.5 that are still being worked on</a:t>
            </a:r>
            <a:endParaRPr lang="en-US" dirty="0"/>
          </a:p>
        </p:txBody>
      </p:sp>
      <p:sp>
        <p:nvSpPr>
          <p:cNvPr id="3" name="Content Placeholder 2"/>
          <p:cNvSpPr>
            <a:spLocks noGrp="1"/>
          </p:cNvSpPr>
          <p:nvPr>
            <p:ph idx="1"/>
          </p:nvPr>
        </p:nvSpPr>
        <p:spPr/>
        <p:txBody>
          <a:bodyPr>
            <a:normAutofit lnSpcReduction="10000"/>
          </a:bodyPr>
          <a:lstStyle/>
          <a:p>
            <a:r>
              <a:rPr lang="en-US" dirty="0" smtClean="0"/>
              <a:t>Background work needed for Material Types being searched via the limiter on the Advanced Search screen.</a:t>
            </a:r>
          </a:p>
          <a:p>
            <a:r>
              <a:rPr lang="en-US" dirty="0" smtClean="0"/>
              <a:t>Some browse functionality was updated and fixed however additional work is needed before feature is ready to put into production.  Soon author, title and subject browse functionality will be available.  Call number browse will be implemented at later date.</a:t>
            </a:r>
            <a:endParaRPr lang="en-US" dirty="0"/>
          </a:p>
        </p:txBody>
      </p:sp>
    </p:spTree>
    <p:extLst>
      <p:ext uri="{BB962C8B-B14F-4D97-AF65-F5344CB8AC3E}">
        <p14:creationId xmlns:p14="http://schemas.microsoft.com/office/powerpoint/2010/main" val="3752519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SP4.6</a:t>
            </a:r>
            <a:endParaRPr lang="en-US" dirty="0"/>
          </a:p>
        </p:txBody>
      </p:sp>
      <p:sp>
        <p:nvSpPr>
          <p:cNvPr id="3" name="Content Placeholder 2"/>
          <p:cNvSpPr>
            <a:spLocks noGrp="1"/>
          </p:cNvSpPr>
          <p:nvPr>
            <p:ph idx="1"/>
          </p:nvPr>
        </p:nvSpPr>
        <p:spPr/>
        <p:txBody>
          <a:bodyPr>
            <a:normAutofit/>
          </a:bodyPr>
          <a:lstStyle/>
          <a:p>
            <a:r>
              <a:rPr lang="en-US" sz="2000" dirty="0"/>
              <a:t>An ODIN submitted enhancement asking for ability to create citations for bibliography (APA, MLA, etc.) has been added to the ‘Send to’ drop down menu in the details tab of records</a:t>
            </a:r>
            <a:r>
              <a:rPr lang="en-US" sz="2000" dirty="0" smtClean="0"/>
              <a:t>.</a:t>
            </a:r>
          </a:p>
          <a:p>
            <a:endParaRPr lang="en-US" sz="2000" dirty="0"/>
          </a:p>
          <a:p>
            <a:r>
              <a:rPr lang="en-US" sz="2000" dirty="0"/>
              <a:t>The last column in My Account | Loans List was incorrectly names ‘column8’ if patron had no loans to display. This has been fixed.</a:t>
            </a:r>
          </a:p>
          <a:p>
            <a:endParaRPr lang="en-US" sz="2000" dirty="0" smtClean="0"/>
          </a:p>
          <a:p>
            <a:r>
              <a:rPr lang="en-US" sz="2000" dirty="0"/>
              <a:t>Primo treats words with O’ (such as O’Leary) as a stop word and indexes them as two separate words – causing issues if the word is searched without the apostrophe (</a:t>
            </a:r>
            <a:r>
              <a:rPr lang="en-US" sz="2000" dirty="0" err="1"/>
              <a:t>Oleary</a:t>
            </a:r>
            <a:r>
              <a:rPr lang="en-US" sz="2000" dirty="0"/>
              <a:t>). This has be resolved so searches without an apostrophe will be searched both with and without the apostrophe, using a file of common names that start with O’.</a:t>
            </a:r>
          </a:p>
        </p:txBody>
      </p:sp>
    </p:spTree>
    <p:extLst>
      <p:ext uri="{BB962C8B-B14F-4D97-AF65-F5344CB8AC3E}">
        <p14:creationId xmlns:p14="http://schemas.microsoft.com/office/powerpoint/2010/main" val="3814708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new versions are rolled out</a:t>
            </a:r>
            <a:endParaRPr lang="en-US" dirty="0"/>
          </a:p>
        </p:txBody>
      </p:sp>
      <p:sp>
        <p:nvSpPr>
          <p:cNvPr id="3" name="Content Placeholder 2"/>
          <p:cNvSpPr>
            <a:spLocks noGrp="1"/>
          </p:cNvSpPr>
          <p:nvPr>
            <p:ph idx="1"/>
          </p:nvPr>
        </p:nvSpPr>
        <p:spPr/>
        <p:txBody>
          <a:bodyPr/>
          <a:lstStyle/>
          <a:p>
            <a:r>
              <a:rPr lang="en-US" dirty="0" smtClean="0"/>
              <a:t>Generally a new SP (or version upgrade) is available every few months.  </a:t>
            </a:r>
          </a:p>
          <a:p>
            <a:r>
              <a:rPr lang="en-US" dirty="0" smtClean="0"/>
              <a:t>When announced, ODIN requested install on our SANDBOX (TEST) environment.  </a:t>
            </a:r>
          </a:p>
          <a:p>
            <a:r>
              <a:rPr lang="en-US" dirty="0" smtClean="0"/>
              <a:t>Once that is installed by Support, ODIN Staff implements, evaluates, and tests functionality.  </a:t>
            </a:r>
          </a:p>
          <a:p>
            <a:r>
              <a:rPr lang="en-US" dirty="0" smtClean="0"/>
              <a:t>Any changes or adjustments are made before released to libraries for testing.</a:t>
            </a:r>
            <a:endParaRPr lang="en-US" dirty="0"/>
          </a:p>
        </p:txBody>
      </p:sp>
    </p:spTree>
    <p:extLst>
      <p:ext uri="{BB962C8B-B14F-4D97-AF65-F5344CB8AC3E}">
        <p14:creationId xmlns:p14="http://schemas.microsoft.com/office/powerpoint/2010/main" val="157386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new versions are rolled out</a:t>
            </a:r>
            <a:endParaRPr lang="en-US" dirty="0"/>
          </a:p>
        </p:txBody>
      </p:sp>
      <p:sp>
        <p:nvSpPr>
          <p:cNvPr id="3" name="Content Placeholder 2"/>
          <p:cNvSpPr>
            <a:spLocks noGrp="1"/>
          </p:cNvSpPr>
          <p:nvPr>
            <p:ph idx="1"/>
          </p:nvPr>
        </p:nvSpPr>
        <p:spPr/>
        <p:txBody>
          <a:bodyPr>
            <a:normAutofit lnSpcReduction="10000"/>
          </a:bodyPr>
          <a:lstStyle/>
          <a:p>
            <a:r>
              <a:rPr lang="en-US" dirty="0" smtClean="0"/>
              <a:t>Unless specifically noted in the email notification that SANDBOX is ready for testing, ODIN Office believes the upgrade is functional and will not adversely affect our libraries.</a:t>
            </a:r>
          </a:p>
          <a:p>
            <a:r>
              <a:rPr lang="en-US" dirty="0" smtClean="0"/>
              <a:t>*** We rely on your evaluation prior to upgrading PRODUCTION ***  </a:t>
            </a:r>
          </a:p>
          <a:p>
            <a:r>
              <a:rPr lang="en-US" dirty="0" smtClean="0"/>
              <a:t>If further issues are identified on SANDBOX, the PRODUCTION upgrade may be delayed until those issues are resolved.</a:t>
            </a:r>
            <a:endParaRPr lang="en-US" dirty="0"/>
          </a:p>
        </p:txBody>
      </p:sp>
    </p:spTree>
    <p:extLst>
      <p:ext uri="{BB962C8B-B14F-4D97-AF65-F5344CB8AC3E}">
        <p14:creationId xmlns:p14="http://schemas.microsoft.com/office/powerpoint/2010/main" val="2364905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upgrade</a:t>
            </a:r>
            <a:endParaRPr lang="en-US" dirty="0"/>
          </a:p>
        </p:txBody>
      </p:sp>
      <p:sp>
        <p:nvSpPr>
          <p:cNvPr id="3" name="Content Placeholder 2"/>
          <p:cNvSpPr>
            <a:spLocks noGrp="1"/>
          </p:cNvSpPr>
          <p:nvPr>
            <p:ph idx="1"/>
          </p:nvPr>
        </p:nvSpPr>
        <p:spPr/>
        <p:txBody>
          <a:bodyPr/>
          <a:lstStyle/>
          <a:p>
            <a:r>
              <a:rPr lang="en-US" dirty="0" smtClean="0"/>
              <a:t>It was announced at ELUNA that the next upgrade for PRIMO (SP4.7) would be released in the May/June timeframe.</a:t>
            </a:r>
            <a:endParaRPr lang="en-US" dirty="0"/>
          </a:p>
        </p:txBody>
      </p:sp>
    </p:spTree>
    <p:extLst>
      <p:ext uri="{BB962C8B-B14F-4D97-AF65-F5344CB8AC3E}">
        <p14:creationId xmlns:p14="http://schemas.microsoft.com/office/powerpoint/2010/main" val="3432993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or Comments?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234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ODIN PRODUCTION</a:t>
            </a:r>
            <a:br>
              <a:rPr lang="en-US" dirty="0" smtClean="0"/>
            </a:br>
            <a:r>
              <a:rPr lang="en-US" dirty="0" smtClean="0"/>
              <a:t>Primo Back Office Home Page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002" y="1600200"/>
            <a:ext cx="772399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663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attending!</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Please make sure to submit a Help Ticket if you have any questions or experience any problems.  We cannot try to resolve a problem if we are unaware of it.</a:t>
            </a:r>
            <a:endParaRPr lang="en-US" dirty="0"/>
          </a:p>
        </p:txBody>
      </p:sp>
    </p:spTree>
    <p:extLst>
      <p:ext uri="{BB962C8B-B14F-4D97-AF65-F5344CB8AC3E}">
        <p14:creationId xmlns:p14="http://schemas.microsoft.com/office/powerpoint/2010/main" val="312565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Configure and manage</a:t>
            </a:r>
            <a:br>
              <a:rPr lang="en-US" dirty="0" smtClean="0"/>
            </a:br>
            <a:r>
              <a:rPr lang="en-US" dirty="0" smtClean="0"/>
              <a:t>Front End Views</a:t>
            </a:r>
            <a:endParaRPr lang="en-US" dirty="0"/>
          </a:p>
        </p:txBody>
      </p:sp>
      <p:sp>
        <p:nvSpPr>
          <p:cNvPr id="3" name="Content Placeholder 2"/>
          <p:cNvSpPr>
            <a:spLocks noGrp="1"/>
          </p:cNvSpPr>
          <p:nvPr>
            <p:ph idx="1"/>
          </p:nvPr>
        </p:nvSpPr>
        <p:spPr/>
        <p:txBody>
          <a:bodyPr/>
          <a:lstStyle/>
          <a:p>
            <a:r>
              <a:rPr lang="en-US" dirty="0" smtClean="0"/>
              <a:t>The user interface with Primo is called a view.</a:t>
            </a:r>
          </a:p>
          <a:p>
            <a:r>
              <a:rPr lang="en-US" dirty="0" smtClean="0"/>
              <a:t>Each ADM has their own view which is customized through the Back Office.</a:t>
            </a:r>
          </a:p>
          <a:p>
            <a:r>
              <a:rPr lang="en-US" dirty="0" smtClean="0"/>
              <a:t>There are 62 views plus the ODIN </a:t>
            </a:r>
            <a:r>
              <a:rPr lang="en-US" dirty="0" err="1" smtClean="0"/>
              <a:t>Consortial</a:t>
            </a:r>
            <a:r>
              <a:rPr lang="en-US" dirty="0" smtClean="0"/>
              <a:t> View in our ODIN Primo environment for a variety of data sources.</a:t>
            </a:r>
          </a:p>
        </p:txBody>
      </p:sp>
    </p:spTree>
    <p:extLst>
      <p:ext uri="{BB962C8B-B14F-4D97-AF65-F5344CB8AC3E}">
        <p14:creationId xmlns:p14="http://schemas.microsoft.com/office/powerpoint/2010/main" val="360621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Front End Views</a:t>
            </a:r>
            <a:br>
              <a:rPr lang="en-US" dirty="0" smtClean="0"/>
            </a:br>
            <a:r>
              <a:rPr lang="en-US" dirty="0" smtClean="0"/>
              <a:t>Home Page Tiles</a:t>
            </a:r>
            <a:endParaRPr lang="en-US" dirty="0"/>
          </a:p>
        </p:txBody>
      </p:sp>
      <p:sp>
        <p:nvSpPr>
          <p:cNvPr id="3" name="Content Placeholder 2"/>
          <p:cNvSpPr>
            <a:spLocks noGrp="1"/>
          </p:cNvSpPr>
          <p:nvPr>
            <p:ph sz="half" idx="1"/>
          </p:nvPr>
        </p:nvSpPr>
        <p:spPr>
          <a:xfrm>
            <a:off x="457200" y="1600200"/>
            <a:ext cx="3048000" cy="4525963"/>
          </a:xfrm>
        </p:spPr>
        <p:txBody>
          <a:bodyPr/>
          <a:lstStyle/>
          <a:p>
            <a:r>
              <a:rPr lang="en-US" dirty="0" smtClean="0"/>
              <a:t>Each view has a Home Page which serves as the user interface and presents basic information, links, and search box.</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29000" y="1752600"/>
            <a:ext cx="51816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03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Tiles</a:t>
            </a:r>
            <a:endParaRPr lang="en-US" dirty="0"/>
          </a:p>
        </p:txBody>
      </p:sp>
      <p:sp>
        <p:nvSpPr>
          <p:cNvPr id="3" name="Content Placeholder 2"/>
          <p:cNvSpPr>
            <a:spLocks noGrp="1"/>
          </p:cNvSpPr>
          <p:nvPr>
            <p:ph idx="1"/>
          </p:nvPr>
        </p:nvSpPr>
        <p:spPr/>
        <p:txBody>
          <a:bodyPr>
            <a:normAutofit fontScale="92500"/>
          </a:bodyPr>
          <a:lstStyle/>
          <a:p>
            <a:r>
              <a:rPr lang="en-US" dirty="0" smtClean="0"/>
              <a:t>Header section – library’s logo</a:t>
            </a:r>
          </a:p>
          <a:p>
            <a:r>
              <a:rPr lang="en-US" dirty="0" smtClean="0"/>
              <a:t>Help files – typically includes links for New Search, Journal List, Library Home, Contact, and Help.  Note: there are some variations among libraries</a:t>
            </a:r>
          </a:p>
          <a:p>
            <a:r>
              <a:rPr lang="en-US" dirty="0" smtClean="0"/>
              <a:t>Featured, News and Services - not currently used</a:t>
            </a:r>
          </a:p>
          <a:p>
            <a:r>
              <a:rPr lang="en-US" dirty="0" smtClean="0"/>
              <a:t>Footer – typically includes links for Home, FAQ and Contact Us.  Again, some variations among libraries</a:t>
            </a:r>
            <a:endParaRPr lang="en-US" dirty="0"/>
          </a:p>
        </p:txBody>
      </p:sp>
    </p:spTree>
    <p:extLst>
      <p:ext uri="{BB962C8B-B14F-4D97-AF65-F5344CB8AC3E}">
        <p14:creationId xmlns:p14="http://schemas.microsoft.com/office/powerpoint/2010/main" val="260083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Home Page</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Leach Public Library – few options in header and footer</a:t>
            </a:r>
            <a:endParaRPr lang="en-US" dirty="0"/>
          </a:p>
        </p:txBody>
      </p:sp>
      <p:sp>
        <p:nvSpPr>
          <p:cNvPr id="5" name="Text Placeholder 4"/>
          <p:cNvSpPr>
            <a:spLocks noGrp="1"/>
          </p:cNvSpPr>
          <p:nvPr>
            <p:ph type="body" sz="quarter" idx="3"/>
          </p:nvPr>
        </p:nvSpPr>
        <p:spPr/>
        <p:txBody>
          <a:bodyPr>
            <a:normAutofit fontScale="85000" lnSpcReduction="20000"/>
          </a:bodyPr>
          <a:lstStyle/>
          <a:p>
            <a:r>
              <a:rPr lang="en-US" dirty="0" smtClean="0"/>
              <a:t>Bismarck State College – more options especially in header</a:t>
            </a:r>
            <a:endParaRPr lang="en-US" dirty="0"/>
          </a:p>
        </p:txBody>
      </p:sp>
      <p:pic>
        <p:nvPicPr>
          <p:cNvPr id="5123" name="Picture 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3482959"/>
            <a:ext cx="4041775" cy="133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42471"/>
            <a:ext cx="4040188" cy="121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74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Search Box</a:t>
            </a:r>
            <a:endParaRPr lang="en-US" sz="4400" dirty="0"/>
          </a:p>
        </p:txBody>
      </p:sp>
      <p:sp>
        <p:nvSpPr>
          <p:cNvPr id="4" name="Text Placeholder 3"/>
          <p:cNvSpPr>
            <a:spLocks noGrp="1"/>
          </p:cNvSpPr>
          <p:nvPr>
            <p:ph type="body" sz="half" idx="2"/>
          </p:nvPr>
        </p:nvSpPr>
        <p:spPr/>
        <p:txBody>
          <a:bodyPr>
            <a:normAutofit/>
          </a:bodyPr>
          <a:lstStyle/>
          <a:p>
            <a:endParaRPr lang="en-US" sz="2800" dirty="0" smtClean="0"/>
          </a:p>
          <a:p>
            <a:endParaRPr lang="en-US" sz="2800" dirty="0" smtClean="0"/>
          </a:p>
          <a:p>
            <a:r>
              <a:rPr lang="en-US" sz="2800" dirty="0" smtClean="0"/>
              <a:t>Allows patron to enter search terms.  </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2260765"/>
            <a:ext cx="5111750" cy="187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nt-Up Arrow 4"/>
          <p:cNvSpPr/>
          <p:nvPr/>
        </p:nvSpPr>
        <p:spPr>
          <a:xfrm>
            <a:off x="4038600" y="3124200"/>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196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1501</Words>
  <Application>Microsoft Office PowerPoint</Application>
  <PresentationFormat>On-screen Show (4:3)</PresentationFormat>
  <Paragraphs>151</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Primo:  Back Office Configurations</vt:lpstr>
      <vt:lpstr>Overview</vt:lpstr>
      <vt:lpstr>Primo Back Office:  What is it?</vt:lpstr>
      <vt:lpstr>Example of ODIN PRODUCTION Primo Back Office Home Page</vt:lpstr>
      <vt:lpstr>Configure and manage Front End Views</vt:lpstr>
      <vt:lpstr>Front End Views Home Page Tiles</vt:lpstr>
      <vt:lpstr>Home Page Tiles</vt:lpstr>
      <vt:lpstr>Comparison of Home Page</vt:lpstr>
      <vt:lpstr>Search Box</vt:lpstr>
      <vt:lpstr>Format options for a search box -- basic search, multiple scopes (dropdown), multiple tabs or combination of scopes and tabs.</vt:lpstr>
      <vt:lpstr>Example of Multiple Scopes: ODIN view – dropdown contains each ADM as well as all our ALEPH libraries</vt:lpstr>
      <vt:lpstr>Example of Multiple Tabs: North Dakota State Library</vt:lpstr>
      <vt:lpstr>Example of combination: Minot State Library includes a dropdown in their Books+ tab</vt:lpstr>
      <vt:lpstr>Search Limiters</vt:lpstr>
      <vt:lpstr>Search Limiters</vt:lpstr>
      <vt:lpstr>Search Limiters: </vt:lpstr>
      <vt:lpstr>Front End Views Data Building Blocks</vt:lpstr>
      <vt:lpstr>Scopes</vt:lpstr>
      <vt:lpstr>Relationship between views,  tabs and scopes</vt:lpstr>
      <vt:lpstr>In the example below, NDI has 4 different TABS -- “All Library Resources” includes ALEPH NDI records and the Primo Central Index (PCI) scope -- “Stoxen Library Catalog” contains records from the ALEPH catalog with own code of NDI -- “Articles+” contains records from PCI -- “All ODIN Libraries” includes all ODIN ALEPH libraries </vt:lpstr>
      <vt:lpstr>Advanced Search screen can contain multiple search lines and multiple options for each line</vt:lpstr>
      <vt:lpstr>Search Results</vt:lpstr>
      <vt:lpstr>Facets</vt:lpstr>
      <vt:lpstr>Order of Facets</vt:lpstr>
      <vt:lpstr>Brief Results Tab Labels</vt:lpstr>
      <vt:lpstr>Details Tab</vt:lpstr>
      <vt:lpstr>Example of same title cataloged by different libraries</vt:lpstr>
      <vt:lpstr>Other Back Office Functionality</vt:lpstr>
      <vt:lpstr>Publishing</vt:lpstr>
      <vt:lpstr>Monitor System Status</vt:lpstr>
      <vt:lpstr>What’s new?</vt:lpstr>
      <vt:lpstr>New in SP4.5</vt:lpstr>
      <vt:lpstr>New in SP4.5</vt:lpstr>
      <vt:lpstr>Enhancements from SP4.5 that are still being worked on</vt:lpstr>
      <vt:lpstr>New in SP4.6</vt:lpstr>
      <vt:lpstr>How new versions are rolled out</vt:lpstr>
      <vt:lpstr>How new versions are rolled out</vt:lpstr>
      <vt:lpstr>Next upgrade</vt:lpstr>
      <vt:lpstr>Questions or Comments?</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Primo:  Back Office Configurations</dc:title>
  <dc:creator>lwolf</dc:creator>
  <cp:lastModifiedBy>Wolf, Lynn</cp:lastModifiedBy>
  <cp:revision>57</cp:revision>
  <cp:lastPrinted>2014-05-15T20:04:02Z</cp:lastPrinted>
  <dcterms:created xsi:type="dcterms:W3CDTF">2014-05-14T13:21:18Z</dcterms:created>
  <dcterms:modified xsi:type="dcterms:W3CDTF">2018-03-20T19:46:21Z</dcterms:modified>
</cp:coreProperties>
</file>