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6" r:id="rId2"/>
    <p:sldId id="269" r:id="rId3"/>
    <p:sldId id="271" r:id="rId4"/>
    <p:sldId id="270" r:id="rId5"/>
    <p:sldId id="272" r:id="rId6"/>
    <p:sldId id="273" r:id="rId7"/>
    <p:sldId id="291" r:id="rId8"/>
    <p:sldId id="274" r:id="rId9"/>
    <p:sldId id="275" r:id="rId10"/>
    <p:sldId id="290" r:id="rId11"/>
    <p:sldId id="293" r:id="rId12"/>
    <p:sldId id="287" r:id="rId13"/>
    <p:sldId id="294" r:id="rId14"/>
    <p:sldId id="292" r:id="rId15"/>
    <p:sldId id="289" r:id="rId16"/>
    <p:sldId id="295" r:id="rId17"/>
    <p:sldId id="288" r:id="rId18"/>
    <p:sldId id="276" r:id="rId19"/>
    <p:sldId id="277" r:id="rId20"/>
    <p:sldId id="278" r:id="rId21"/>
    <p:sldId id="268" r:id="rId22"/>
    <p:sldId id="267"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61" autoAdjust="0"/>
    <p:restoredTop sz="94660"/>
  </p:normalViewPr>
  <p:slideViewPr>
    <p:cSldViewPr>
      <p:cViewPr varScale="1">
        <p:scale>
          <a:sx n="84" d="100"/>
          <a:sy n="84" d="100"/>
        </p:scale>
        <p:origin x="-1416" y="-6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Freeform 6"/>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0">
                <a:schemeClr val="accent1"/>
              </a:gs>
              <a:gs pos="14000">
                <a:schemeClr val="accent1">
                  <a:lumMod val="60000"/>
                  <a:lumOff val="40000"/>
                </a:schemeClr>
              </a:gs>
              <a:gs pos="83000">
                <a:schemeClr val="accent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b="1" kern="1200" dirty="0">
              <a:solidFill>
                <a:schemeClr val="lt1"/>
              </a:solidFill>
              <a:latin typeface="+mn-lt"/>
              <a:ea typeface="+mn-ea"/>
              <a:cs typeface="+mn-cs"/>
            </a:endParaRPr>
          </a:p>
        </p:txBody>
      </p:sp>
      <p:sp>
        <p:nvSpPr>
          <p:cNvPr id="8" name="Freeform 7"/>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41000">
                <a:schemeClr val="accent1">
                  <a:alpha val="0"/>
                </a:schemeClr>
              </a:gs>
              <a:gs pos="57000">
                <a:schemeClr val="accent1">
                  <a:lumMod val="40000"/>
                  <a:lumOff val="60000"/>
                </a:schemeClr>
              </a:gs>
              <a:gs pos="100000">
                <a:schemeClr val="accent1">
                  <a:alpha val="0"/>
                </a:schemeClr>
              </a:gs>
            </a:gsLst>
            <a:lin ang="6000000" scaled="0"/>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b="1" kern="1200" dirty="0">
              <a:solidFill>
                <a:schemeClr val="lt1"/>
              </a:solidFill>
              <a:latin typeface="+mn-lt"/>
              <a:ea typeface="+mn-ea"/>
              <a:cs typeface="+mn-cs"/>
            </a:endParaRPr>
          </a:p>
        </p:txBody>
      </p:sp>
      <p:sp>
        <p:nvSpPr>
          <p:cNvPr id="9" name="Freeform 8"/>
          <p:cNvSpPr/>
          <p:nvPr/>
        </p:nvSpPr>
        <p:spPr>
          <a:xfrm>
            <a:off x="0" y="5545932"/>
            <a:ext cx="9146383" cy="1314449"/>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33337 h 1214437"/>
              <a:gd name="connsiteX1" fmla="*/ 6305550 w 9134475"/>
              <a:gd name="connsiteY1" fmla="*/ 1100137 h 1214437"/>
              <a:gd name="connsiteX2" fmla="*/ 9044270 w 9134475"/>
              <a:gd name="connsiteY2" fmla="*/ 0 h 1214437"/>
              <a:gd name="connsiteX3" fmla="*/ 9134475 w 9134475"/>
              <a:gd name="connsiteY3" fmla="*/ 1214437 h 1214437"/>
              <a:gd name="connsiteX4" fmla="*/ 0 w 9134475"/>
              <a:gd name="connsiteY4" fmla="*/ 1214437 h 1214437"/>
              <a:gd name="connsiteX5" fmla="*/ 0 w 9134475"/>
              <a:gd name="connsiteY5" fmla="*/ 33337 h 1214437"/>
              <a:gd name="connsiteX0" fmla="*/ 0 w 9134475"/>
              <a:gd name="connsiteY0" fmla="*/ 130968 h 1312068"/>
              <a:gd name="connsiteX1" fmla="*/ 6305550 w 9134475"/>
              <a:gd name="connsiteY1" fmla="*/ 1197768 h 1312068"/>
              <a:gd name="connsiteX2" fmla="*/ 9113111 w 9134475"/>
              <a:gd name="connsiteY2" fmla="*/ 0 h 1312068"/>
              <a:gd name="connsiteX3" fmla="*/ 9134475 w 9134475"/>
              <a:gd name="connsiteY3" fmla="*/ 1312068 h 1312068"/>
              <a:gd name="connsiteX4" fmla="*/ 0 w 9134475"/>
              <a:gd name="connsiteY4" fmla="*/ 1312068 h 1312068"/>
              <a:gd name="connsiteX5" fmla="*/ 0 w 9134475"/>
              <a:gd name="connsiteY5" fmla="*/ 130968 h 1312068"/>
              <a:gd name="connsiteX0" fmla="*/ 0 w 9113111"/>
              <a:gd name="connsiteY0" fmla="*/ 130968 h 1312068"/>
              <a:gd name="connsiteX1" fmla="*/ 6305550 w 9113111"/>
              <a:gd name="connsiteY1" fmla="*/ 1197768 h 1312068"/>
              <a:gd name="connsiteX2" fmla="*/ 9113111 w 9113111"/>
              <a:gd name="connsiteY2" fmla="*/ 0 h 1312068"/>
              <a:gd name="connsiteX3" fmla="*/ 8958813 w 9113111"/>
              <a:gd name="connsiteY3" fmla="*/ 1009649 h 1312068"/>
              <a:gd name="connsiteX4" fmla="*/ 0 w 9113111"/>
              <a:gd name="connsiteY4" fmla="*/ 1312068 h 1312068"/>
              <a:gd name="connsiteX5" fmla="*/ 0 w 9113111"/>
              <a:gd name="connsiteY5" fmla="*/ 130968 h 1312068"/>
              <a:gd name="connsiteX0" fmla="*/ 0 w 9117860"/>
              <a:gd name="connsiteY0" fmla="*/ 130968 h 1314449"/>
              <a:gd name="connsiteX1" fmla="*/ 6305550 w 9117860"/>
              <a:gd name="connsiteY1" fmla="*/ 1197768 h 1314449"/>
              <a:gd name="connsiteX2" fmla="*/ 9113111 w 9117860"/>
              <a:gd name="connsiteY2" fmla="*/ 0 h 1314449"/>
              <a:gd name="connsiteX3" fmla="*/ 9117860 w 9117860"/>
              <a:gd name="connsiteY3" fmla="*/ 1314449 h 1314449"/>
              <a:gd name="connsiteX4" fmla="*/ 0 w 9117860"/>
              <a:gd name="connsiteY4" fmla="*/ 1312068 h 1314449"/>
              <a:gd name="connsiteX5" fmla="*/ 0 w 9117860"/>
              <a:gd name="connsiteY5" fmla="*/ 130968 h 1314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7860" h="1314449">
                <a:moveTo>
                  <a:pt x="0" y="130968"/>
                </a:moveTo>
                <a:lnTo>
                  <a:pt x="6305550" y="1197768"/>
                </a:lnTo>
                <a:lnTo>
                  <a:pt x="9113111" y="0"/>
                </a:lnTo>
                <a:lnTo>
                  <a:pt x="9117860" y="1314449"/>
                </a:lnTo>
                <a:lnTo>
                  <a:pt x="0" y="1312068"/>
                </a:lnTo>
                <a:lnTo>
                  <a:pt x="0" y="130968"/>
                </a:lnTo>
                <a:close/>
              </a:path>
            </a:pathLst>
          </a:custGeom>
          <a:gradFill>
            <a:gsLst>
              <a:gs pos="0">
                <a:schemeClr val="accent3">
                  <a:lumMod val="40000"/>
                  <a:lumOff val="60000"/>
                </a:schemeClr>
              </a:gs>
              <a:gs pos="50000">
                <a:schemeClr val="accent3"/>
              </a:gs>
              <a:gs pos="100000">
                <a:schemeClr val="accent3">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0000"/>
              </a:lnSpc>
            </a:pPr>
            <a:endParaRPr lang="en-US" b="1" dirty="0"/>
          </a:p>
        </p:txBody>
      </p:sp>
      <p:sp>
        <p:nvSpPr>
          <p:cNvPr id="2" name="Title 1"/>
          <p:cNvSpPr>
            <a:spLocks noGrp="1"/>
          </p:cNvSpPr>
          <p:nvPr>
            <p:ph type="ctrTitle"/>
          </p:nvPr>
        </p:nvSpPr>
        <p:spPr>
          <a:xfrm>
            <a:off x="4572000" y="1676400"/>
            <a:ext cx="3886200" cy="1524000"/>
          </a:xfrm>
        </p:spPr>
        <p:txBody>
          <a:bodyPr anchor="b" anchorCtr="0"/>
          <a:lstStyle>
            <a:lvl1pPr algn="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0" y="3203574"/>
            <a:ext cx="3886200" cy="1825625"/>
          </a:xfrm>
        </p:spPr>
        <p:txBody>
          <a:bodyPr>
            <a:normAutofit/>
          </a:bodyPr>
          <a:lstStyle>
            <a:lvl1pPr marL="0" indent="0" algn="l">
              <a:buNone/>
              <a:defRPr sz="200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Rectangle 9"/>
          <p:cNvSpPr/>
          <p:nvPr/>
        </p:nvSpPr>
        <p:spPr>
          <a:xfrm>
            <a:off x="0" y="5262465"/>
            <a:ext cx="9144000" cy="7464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10"/>
          <p:cNvSpPr/>
          <p:nvPr/>
        </p:nvSpPr>
        <p:spPr>
          <a:xfrm>
            <a:off x="130" y="5502670"/>
            <a:ext cx="9144066" cy="1271150"/>
          </a:xfrm>
          <a:custGeom>
            <a:avLst/>
            <a:gdLst>
              <a:gd name="connsiteX0" fmla="*/ 9331 w 9144000"/>
              <a:gd name="connsiteY0" fmla="*/ 111968 h 1278294"/>
              <a:gd name="connsiteX1" fmla="*/ 6288833 w 9144000"/>
              <a:gd name="connsiteY1" fmla="*/ 1194319 h 1278294"/>
              <a:gd name="connsiteX2" fmla="*/ 9144000 w 9144000"/>
              <a:gd name="connsiteY2" fmla="*/ 0 h 1278294"/>
              <a:gd name="connsiteX3" fmla="*/ 9144000 w 9144000"/>
              <a:gd name="connsiteY3" fmla="*/ 83976 h 1278294"/>
              <a:gd name="connsiteX4" fmla="*/ 6279502 w 9144000"/>
              <a:gd name="connsiteY4" fmla="*/ 1278294 h 1278294"/>
              <a:gd name="connsiteX5" fmla="*/ 0 w 9144000"/>
              <a:gd name="connsiteY5" fmla="*/ 195943 h 1278294"/>
              <a:gd name="connsiteX6" fmla="*/ 9331 w 9144000"/>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71644 w 9134669"/>
              <a:gd name="connsiteY5" fmla="*/ 388824 h 1278294"/>
              <a:gd name="connsiteX6" fmla="*/ 0 w 9134669"/>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94 w 9134669"/>
              <a:gd name="connsiteY5" fmla="*/ 195943 h 1278294"/>
              <a:gd name="connsiteX6" fmla="*/ 0 w 9134669"/>
              <a:gd name="connsiteY6" fmla="*/ 111968 h 1278294"/>
              <a:gd name="connsiteX0" fmla="*/ 49877 w 9134540"/>
              <a:gd name="connsiteY0" fmla="*/ 42912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49877 w 9134540"/>
              <a:gd name="connsiteY6" fmla="*/ 42912 h 1278294"/>
              <a:gd name="connsiteX0" fmla="*/ 2252 w 9134540"/>
              <a:gd name="connsiteY0" fmla="*/ 116731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279373 w 9134540"/>
              <a:gd name="connsiteY1" fmla="*/ 1234801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307948 w 9134540"/>
              <a:gd name="connsiteY1" fmla="*/ 1189558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28287"/>
              <a:gd name="connsiteX1" fmla="*/ 6307948 w 9134540"/>
              <a:gd name="connsiteY1" fmla="*/ 1189558 h 1228287"/>
              <a:gd name="connsiteX2" fmla="*/ 9134540 w 9134540"/>
              <a:gd name="connsiteY2" fmla="*/ 0 h 1228287"/>
              <a:gd name="connsiteX3" fmla="*/ 9134540 w 9134540"/>
              <a:gd name="connsiteY3" fmla="*/ 83976 h 1228287"/>
              <a:gd name="connsiteX4" fmla="*/ 6270042 w 9134540"/>
              <a:gd name="connsiteY4" fmla="*/ 1228287 h 1228287"/>
              <a:gd name="connsiteX5" fmla="*/ 65 w 9134540"/>
              <a:gd name="connsiteY5" fmla="*/ 195943 h 1228287"/>
              <a:gd name="connsiteX6" fmla="*/ 2252 w 9134540"/>
              <a:gd name="connsiteY6" fmla="*/ 116731 h 1228287"/>
              <a:gd name="connsiteX0" fmla="*/ 2252 w 9134540"/>
              <a:gd name="connsiteY0" fmla="*/ 116731 h 1266387"/>
              <a:gd name="connsiteX1" fmla="*/ 6307948 w 9134540"/>
              <a:gd name="connsiteY1" fmla="*/ 1189558 h 1266387"/>
              <a:gd name="connsiteX2" fmla="*/ 9134540 w 9134540"/>
              <a:gd name="connsiteY2" fmla="*/ 0 h 1266387"/>
              <a:gd name="connsiteX3" fmla="*/ 9134540 w 9134540"/>
              <a:gd name="connsiteY3" fmla="*/ 83976 h 1266387"/>
              <a:gd name="connsiteX4" fmla="*/ 6315286 w 9134540"/>
              <a:gd name="connsiteY4" fmla="*/ 1266387 h 1266387"/>
              <a:gd name="connsiteX5" fmla="*/ 65 w 9134540"/>
              <a:gd name="connsiteY5" fmla="*/ 195943 h 1266387"/>
              <a:gd name="connsiteX6" fmla="*/ 2252 w 9134540"/>
              <a:gd name="connsiteY6" fmla="*/ 116731 h 1266387"/>
              <a:gd name="connsiteX0" fmla="*/ 2252 w 9134540"/>
              <a:gd name="connsiteY0" fmla="*/ 152450 h 1302106"/>
              <a:gd name="connsiteX1" fmla="*/ 6307948 w 9134540"/>
              <a:gd name="connsiteY1" fmla="*/ 1225277 h 1302106"/>
              <a:gd name="connsiteX2" fmla="*/ 8932134 w 9134540"/>
              <a:gd name="connsiteY2" fmla="*/ 0 h 1302106"/>
              <a:gd name="connsiteX3" fmla="*/ 9134540 w 9134540"/>
              <a:gd name="connsiteY3" fmla="*/ 119695 h 1302106"/>
              <a:gd name="connsiteX4" fmla="*/ 6315286 w 9134540"/>
              <a:gd name="connsiteY4" fmla="*/ 1302106 h 1302106"/>
              <a:gd name="connsiteX5" fmla="*/ 65 w 9134540"/>
              <a:gd name="connsiteY5" fmla="*/ 231662 h 1302106"/>
              <a:gd name="connsiteX6" fmla="*/ 2252 w 9134540"/>
              <a:gd name="connsiteY6" fmla="*/ 152450 h 1302106"/>
              <a:gd name="connsiteX0" fmla="*/ 2252 w 9144066"/>
              <a:gd name="connsiteY0" fmla="*/ 121494 h 1271150"/>
              <a:gd name="connsiteX1" fmla="*/ 6307948 w 9144066"/>
              <a:gd name="connsiteY1" fmla="*/ 1194321 h 1271150"/>
              <a:gd name="connsiteX2" fmla="*/ 9144066 w 9144066"/>
              <a:gd name="connsiteY2" fmla="*/ 0 h 1271150"/>
              <a:gd name="connsiteX3" fmla="*/ 9134540 w 9144066"/>
              <a:gd name="connsiteY3" fmla="*/ 88739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051196 w 9144066"/>
              <a:gd name="connsiteY3" fmla="*/ 236376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141683 w 9144066"/>
              <a:gd name="connsiteY3" fmla="*/ 79214 h 1271150"/>
              <a:gd name="connsiteX4" fmla="*/ 6315286 w 9144066"/>
              <a:gd name="connsiteY4" fmla="*/ 1271150 h 1271150"/>
              <a:gd name="connsiteX5" fmla="*/ 65 w 9144066"/>
              <a:gd name="connsiteY5" fmla="*/ 200706 h 1271150"/>
              <a:gd name="connsiteX6" fmla="*/ 2252 w 9144066"/>
              <a:gd name="connsiteY6" fmla="*/ 121494 h 127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66" h="1271150">
                <a:moveTo>
                  <a:pt x="2252" y="121494"/>
                </a:moveTo>
                <a:lnTo>
                  <a:pt x="6307948" y="1194321"/>
                </a:lnTo>
                <a:lnTo>
                  <a:pt x="9144066" y="0"/>
                </a:lnTo>
                <a:cubicBezTo>
                  <a:pt x="9143272" y="26405"/>
                  <a:pt x="9142477" y="52809"/>
                  <a:pt x="9141683" y="79214"/>
                </a:cubicBezTo>
                <a:lnTo>
                  <a:pt x="6315286" y="1271150"/>
                </a:lnTo>
                <a:lnTo>
                  <a:pt x="65" y="200706"/>
                </a:lnTo>
                <a:cubicBezTo>
                  <a:pt x="0" y="172714"/>
                  <a:pt x="2317" y="149486"/>
                  <a:pt x="2252" y="12149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10"/>
          </p:nvPr>
        </p:nvSpPr>
        <p:spPr/>
        <p:txBody>
          <a:bodyPr/>
          <a:lstStyle/>
          <a:p>
            <a:fld id="{5A0EDDE1-7484-4A17-8029-37BF548BC4D9}" type="datetimeFigureOut">
              <a:rPr lang="en-US" smtClean="0"/>
              <a:t>3/25/2013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normAutofit/>
          </a:bodyPr>
          <a:lstStyle/>
          <a:p>
            <a:fld id="{3954FB63-75B7-4507-AFA5-53535B6EEB13}"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8"/>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9"/>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0EDDE1-7484-4A17-8029-37BF548BC4D9}" type="datetimeFigureOut">
              <a:rPr lang="en-US" smtClean="0"/>
              <a:t>3/25/2013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954FB63-75B7-4507-AFA5-53535B6EEB13}"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Freeform 6"/>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8"/>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9"/>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0EDDE1-7484-4A17-8029-37BF548BC4D9}" type="datetimeFigureOut">
              <a:rPr lang="en-US" smtClean="0"/>
              <a:t>3/25/2013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954FB63-75B7-4507-AFA5-53535B6EEB13}"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Freeform 6"/>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685800" y="1600201"/>
            <a:ext cx="7772400" cy="3733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Freeform 8"/>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9"/>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10"/>
          </p:nvPr>
        </p:nvSpPr>
        <p:spPr/>
        <p:txBody>
          <a:bodyPr/>
          <a:lstStyle/>
          <a:p>
            <a:fld id="{5A0EDDE1-7484-4A17-8029-37BF548BC4D9}" type="datetimeFigureOut">
              <a:rPr lang="en-US" smtClean="0"/>
              <a:t>3/25/2013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954FB63-75B7-4507-AFA5-53535B6EEB13}"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Freeform 6"/>
          <p:cNvSpPr/>
          <p:nvPr/>
        </p:nvSpPr>
        <p:spPr>
          <a:xfrm>
            <a:off x="0" y="5545932"/>
            <a:ext cx="9146383" cy="1314449"/>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33337 h 1214437"/>
              <a:gd name="connsiteX1" fmla="*/ 6305550 w 9134475"/>
              <a:gd name="connsiteY1" fmla="*/ 1100137 h 1214437"/>
              <a:gd name="connsiteX2" fmla="*/ 9044270 w 9134475"/>
              <a:gd name="connsiteY2" fmla="*/ 0 h 1214437"/>
              <a:gd name="connsiteX3" fmla="*/ 9134475 w 9134475"/>
              <a:gd name="connsiteY3" fmla="*/ 1214437 h 1214437"/>
              <a:gd name="connsiteX4" fmla="*/ 0 w 9134475"/>
              <a:gd name="connsiteY4" fmla="*/ 1214437 h 1214437"/>
              <a:gd name="connsiteX5" fmla="*/ 0 w 9134475"/>
              <a:gd name="connsiteY5" fmla="*/ 33337 h 1214437"/>
              <a:gd name="connsiteX0" fmla="*/ 0 w 9134475"/>
              <a:gd name="connsiteY0" fmla="*/ 130968 h 1312068"/>
              <a:gd name="connsiteX1" fmla="*/ 6305550 w 9134475"/>
              <a:gd name="connsiteY1" fmla="*/ 1197768 h 1312068"/>
              <a:gd name="connsiteX2" fmla="*/ 9113111 w 9134475"/>
              <a:gd name="connsiteY2" fmla="*/ 0 h 1312068"/>
              <a:gd name="connsiteX3" fmla="*/ 9134475 w 9134475"/>
              <a:gd name="connsiteY3" fmla="*/ 1312068 h 1312068"/>
              <a:gd name="connsiteX4" fmla="*/ 0 w 9134475"/>
              <a:gd name="connsiteY4" fmla="*/ 1312068 h 1312068"/>
              <a:gd name="connsiteX5" fmla="*/ 0 w 9134475"/>
              <a:gd name="connsiteY5" fmla="*/ 130968 h 1312068"/>
              <a:gd name="connsiteX0" fmla="*/ 0 w 9113111"/>
              <a:gd name="connsiteY0" fmla="*/ 130968 h 1312068"/>
              <a:gd name="connsiteX1" fmla="*/ 6305550 w 9113111"/>
              <a:gd name="connsiteY1" fmla="*/ 1197768 h 1312068"/>
              <a:gd name="connsiteX2" fmla="*/ 9113111 w 9113111"/>
              <a:gd name="connsiteY2" fmla="*/ 0 h 1312068"/>
              <a:gd name="connsiteX3" fmla="*/ 8958813 w 9113111"/>
              <a:gd name="connsiteY3" fmla="*/ 1009649 h 1312068"/>
              <a:gd name="connsiteX4" fmla="*/ 0 w 9113111"/>
              <a:gd name="connsiteY4" fmla="*/ 1312068 h 1312068"/>
              <a:gd name="connsiteX5" fmla="*/ 0 w 9113111"/>
              <a:gd name="connsiteY5" fmla="*/ 130968 h 1312068"/>
              <a:gd name="connsiteX0" fmla="*/ 0 w 9117860"/>
              <a:gd name="connsiteY0" fmla="*/ 130968 h 1314449"/>
              <a:gd name="connsiteX1" fmla="*/ 6305550 w 9117860"/>
              <a:gd name="connsiteY1" fmla="*/ 1197768 h 1314449"/>
              <a:gd name="connsiteX2" fmla="*/ 9113111 w 9117860"/>
              <a:gd name="connsiteY2" fmla="*/ 0 h 1314449"/>
              <a:gd name="connsiteX3" fmla="*/ 9117860 w 9117860"/>
              <a:gd name="connsiteY3" fmla="*/ 1314449 h 1314449"/>
              <a:gd name="connsiteX4" fmla="*/ 0 w 9117860"/>
              <a:gd name="connsiteY4" fmla="*/ 1312068 h 1314449"/>
              <a:gd name="connsiteX5" fmla="*/ 0 w 9117860"/>
              <a:gd name="connsiteY5" fmla="*/ 130968 h 1314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7860" h="1314449">
                <a:moveTo>
                  <a:pt x="0" y="130968"/>
                </a:moveTo>
                <a:lnTo>
                  <a:pt x="6305550" y="1197768"/>
                </a:lnTo>
                <a:lnTo>
                  <a:pt x="9113111" y="0"/>
                </a:lnTo>
                <a:lnTo>
                  <a:pt x="9117860" y="1314449"/>
                </a:lnTo>
                <a:lnTo>
                  <a:pt x="0" y="1312068"/>
                </a:lnTo>
                <a:lnTo>
                  <a:pt x="0" y="130968"/>
                </a:lnTo>
                <a:close/>
              </a:path>
            </a:pathLst>
          </a:custGeom>
          <a:gradFill>
            <a:gsLst>
              <a:gs pos="0">
                <a:schemeClr val="accent1">
                  <a:lumMod val="40000"/>
                  <a:lumOff val="60000"/>
                </a:schemeClr>
              </a:gs>
              <a:gs pos="50000">
                <a:schemeClr val="accent1"/>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dirty="0">
              <a:solidFill>
                <a:schemeClr val="lt1"/>
              </a:solidFill>
              <a:latin typeface="+mn-lt"/>
              <a:ea typeface="+mn-ea"/>
              <a:cs typeface="+mn-cs"/>
            </a:endParaRPr>
          </a:p>
        </p:txBody>
      </p:sp>
      <p:sp>
        <p:nvSpPr>
          <p:cNvPr id="8" name="Freeform 7"/>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0">
                <a:srgbClr val="000000"/>
              </a:gs>
              <a:gs pos="14000">
                <a:srgbClr val="333333"/>
              </a:gs>
              <a:gs pos="83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dirty="0">
              <a:solidFill>
                <a:schemeClr val="lt1"/>
              </a:solidFill>
              <a:latin typeface="+mn-lt"/>
              <a:ea typeface="+mn-ea"/>
              <a:cs typeface="+mn-cs"/>
            </a:endParaRPr>
          </a:p>
        </p:txBody>
      </p:sp>
      <p:sp>
        <p:nvSpPr>
          <p:cNvPr id="9" name="Freeform 8"/>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41000">
                <a:srgbClr val="000000">
                  <a:alpha val="0"/>
                </a:srgbClr>
              </a:gs>
              <a:gs pos="57000">
                <a:srgbClr val="4D4D4D"/>
              </a:gs>
              <a:gs pos="100000">
                <a:srgbClr val="000000">
                  <a:alpha val="0"/>
                </a:srgbClr>
              </a:gs>
            </a:gsLst>
            <a:lin ang="6000000" scaled="0"/>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dirty="0">
              <a:solidFill>
                <a:schemeClr val="lt1"/>
              </a:solidFill>
              <a:latin typeface="+mn-lt"/>
              <a:ea typeface="+mn-ea"/>
              <a:cs typeface="+mn-cs"/>
            </a:endParaRPr>
          </a:p>
        </p:txBody>
      </p:sp>
      <p:sp>
        <p:nvSpPr>
          <p:cNvPr id="2" name="Title 1"/>
          <p:cNvSpPr>
            <a:spLocks noGrp="1"/>
          </p:cNvSpPr>
          <p:nvPr>
            <p:ph type="title"/>
          </p:nvPr>
        </p:nvSpPr>
        <p:spPr>
          <a:xfrm>
            <a:off x="722313" y="3633787"/>
            <a:ext cx="7772400" cy="1362075"/>
          </a:xfrm>
        </p:spPr>
        <p:txBody>
          <a:bodyPr anchor="t"/>
          <a:lstStyle>
            <a:lvl1pPr algn="l">
              <a:defRPr sz="4000" b="0" i="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722313" y="2133600"/>
            <a:ext cx="7772400" cy="1500187"/>
          </a:xfrm>
        </p:spPr>
        <p:txBody>
          <a:bodyPr anchor="b"/>
          <a:lstStyle>
            <a:lvl1pPr marL="0" indent="0">
              <a:buNone/>
              <a:defRPr sz="200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0" name="Rectangle 9"/>
          <p:cNvSpPr/>
          <p:nvPr/>
        </p:nvSpPr>
        <p:spPr>
          <a:xfrm>
            <a:off x="0" y="5262465"/>
            <a:ext cx="9144000" cy="7464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10"/>
          <p:cNvSpPr/>
          <p:nvPr/>
        </p:nvSpPr>
        <p:spPr>
          <a:xfrm>
            <a:off x="130" y="5502670"/>
            <a:ext cx="9144066" cy="1271150"/>
          </a:xfrm>
          <a:custGeom>
            <a:avLst/>
            <a:gdLst>
              <a:gd name="connsiteX0" fmla="*/ 9331 w 9144000"/>
              <a:gd name="connsiteY0" fmla="*/ 111968 h 1278294"/>
              <a:gd name="connsiteX1" fmla="*/ 6288833 w 9144000"/>
              <a:gd name="connsiteY1" fmla="*/ 1194319 h 1278294"/>
              <a:gd name="connsiteX2" fmla="*/ 9144000 w 9144000"/>
              <a:gd name="connsiteY2" fmla="*/ 0 h 1278294"/>
              <a:gd name="connsiteX3" fmla="*/ 9144000 w 9144000"/>
              <a:gd name="connsiteY3" fmla="*/ 83976 h 1278294"/>
              <a:gd name="connsiteX4" fmla="*/ 6279502 w 9144000"/>
              <a:gd name="connsiteY4" fmla="*/ 1278294 h 1278294"/>
              <a:gd name="connsiteX5" fmla="*/ 0 w 9144000"/>
              <a:gd name="connsiteY5" fmla="*/ 195943 h 1278294"/>
              <a:gd name="connsiteX6" fmla="*/ 9331 w 9144000"/>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71644 w 9134669"/>
              <a:gd name="connsiteY5" fmla="*/ 388824 h 1278294"/>
              <a:gd name="connsiteX6" fmla="*/ 0 w 9134669"/>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94 w 9134669"/>
              <a:gd name="connsiteY5" fmla="*/ 195943 h 1278294"/>
              <a:gd name="connsiteX6" fmla="*/ 0 w 9134669"/>
              <a:gd name="connsiteY6" fmla="*/ 111968 h 1278294"/>
              <a:gd name="connsiteX0" fmla="*/ 49877 w 9134540"/>
              <a:gd name="connsiteY0" fmla="*/ 42912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49877 w 9134540"/>
              <a:gd name="connsiteY6" fmla="*/ 42912 h 1278294"/>
              <a:gd name="connsiteX0" fmla="*/ 2252 w 9134540"/>
              <a:gd name="connsiteY0" fmla="*/ 116731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279373 w 9134540"/>
              <a:gd name="connsiteY1" fmla="*/ 1234801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307948 w 9134540"/>
              <a:gd name="connsiteY1" fmla="*/ 1189558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28287"/>
              <a:gd name="connsiteX1" fmla="*/ 6307948 w 9134540"/>
              <a:gd name="connsiteY1" fmla="*/ 1189558 h 1228287"/>
              <a:gd name="connsiteX2" fmla="*/ 9134540 w 9134540"/>
              <a:gd name="connsiteY2" fmla="*/ 0 h 1228287"/>
              <a:gd name="connsiteX3" fmla="*/ 9134540 w 9134540"/>
              <a:gd name="connsiteY3" fmla="*/ 83976 h 1228287"/>
              <a:gd name="connsiteX4" fmla="*/ 6270042 w 9134540"/>
              <a:gd name="connsiteY4" fmla="*/ 1228287 h 1228287"/>
              <a:gd name="connsiteX5" fmla="*/ 65 w 9134540"/>
              <a:gd name="connsiteY5" fmla="*/ 195943 h 1228287"/>
              <a:gd name="connsiteX6" fmla="*/ 2252 w 9134540"/>
              <a:gd name="connsiteY6" fmla="*/ 116731 h 1228287"/>
              <a:gd name="connsiteX0" fmla="*/ 2252 w 9134540"/>
              <a:gd name="connsiteY0" fmla="*/ 116731 h 1266387"/>
              <a:gd name="connsiteX1" fmla="*/ 6307948 w 9134540"/>
              <a:gd name="connsiteY1" fmla="*/ 1189558 h 1266387"/>
              <a:gd name="connsiteX2" fmla="*/ 9134540 w 9134540"/>
              <a:gd name="connsiteY2" fmla="*/ 0 h 1266387"/>
              <a:gd name="connsiteX3" fmla="*/ 9134540 w 9134540"/>
              <a:gd name="connsiteY3" fmla="*/ 83976 h 1266387"/>
              <a:gd name="connsiteX4" fmla="*/ 6315286 w 9134540"/>
              <a:gd name="connsiteY4" fmla="*/ 1266387 h 1266387"/>
              <a:gd name="connsiteX5" fmla="*/ 65 w 9134540"/>
              <a:gd name="connsiteY5" fmla="*/ 195943 h 1266387"/>
              <a:gd name="connsiteX6" fmla="*/ 2252 w 9134540"/>
              <a:gd name="connsiteY6" fmla="*/ 116731 h 1266387"/>
              <a:gd name="connsiteX0" fmla="*/ 2252 w 9134540"/>
              <a:gd name="connsiteY0" fmla="*/ 152450 h 1302106"/>
              <a:gd name="connsiteX1" fmla="*/ 6307948 w 9134540"/>
              <a:gd name="connsiteY1" fmla="*/ 1225277 h 1302106"/>
              <a:gd name="connsiteX2" fmla="*/ 8932134 w 9134540"/>
              <a:gd name="connsiteY2" fmla="*/ 0 h 1302106"/>
              <a:gd name="connsiteX3" fmla="*/ 9134540 w 9134540"/>
              <a:gd name="connsiteY3" fmla="*/ 119695 h 1302106"/>
              <a:gd name="connsiteX4" fmla="*/ 6315286 w 9134540"/>
              <a:gd name="connsiteY4" fmla="*/ 1302106 h 1302106"/>
              <a:gd name="connsiteX5" fmla="*/ 65 w 9134540"/>
              <a:gd name="connsiteY5" fmla="*/ 231662 h 1302106"/>
              <a:gd name="connsiteX6" fmla="*/ 2252 w 9134540"/>
              <a:gd name="connsiteY6" fmla="*/ 152450 h 1302106"/>
              <a:gd name="connsiteX0" fmla="*/ 2252 w 9144066"/>
              <a:gd name="connsiteY0" fmla="*/ 121494 h 1271150"/>
              <a:gd name="connsiteX1" fmla="*/ 6307948 w 9144066"/>
              <a:gd name="connsiteY1" fmla="*/ 1194321 h 1271150"/>
              <a:gd name="connsiteX2" fmla="*/ 9144066 w 9144066"/>
              <a:gd name="connsiteY2" fmla="*/ 0 h 1271150"/>
              <a:gd name="connsiteX3" fmla="*/ 9134540 w 9144066"/>
              <a:gd name="connsiteY3" fmla="*/ 88739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051196 w 9144066"/>
              <a:gd name="connsiteY3" fmla="*/ 236376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141683 w 9144066"/>
              <a:gd name="connsiteY3" fmla="*/ 79214 h 1271150"/>
              <a:gd name="connsiteX4" fmla="*/ 6315286 w 9144066"/>
              <a:gd name="connsiteY4" fmla="*/ 1271150 h 1271150"/>
              <a:gd name="connsiteX5" fmla="*/ 65 w 9144066"/>
              <a:gd name="connsiteY5" fmla="*/ 200706 h 1271150"/>
              <a:gd name="connsiteX6" fmla="*/ 2252 w 9144066"/>
              <a:gd name="connsiteY6" fmla="*/ 121494 h 127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66" h="1271150">
                <a:moveTo>
                  <a:pt x="2252" y="121494"/>
                </a:moveTo>
                <a:lnTo>
                  <a:pt x="6307948" y="1194321"/>
                </a:lnTo>
                <a:lnTo>
                  <a:pt x="9144066" y="0"/>
                </a:lnTo>
                <a:cubicBezTo>
                  <a:pt x="9143272" y="26405"/>
                  <a:pt x="9142477" y="52809"/>
                  <a:pt x="9141683" y="79214"/>
                </a:cubicBezTo>
                <a:lnTo>
                  <a:pt x="6315286" y="1271150"/>
                </a:lnTo>
                <a:lnTo>
                  <a:pt x="65" y="200706"/>
                </a:lnTo>
                <a:cubicBezTo>
                  <a:pt x="0" y="172714"/>
                  <a:pt x="2317" y="149486"/>
                  <a:pt x="2252" y="12149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10"/>
          </p:nvPr>
        </p:nvSpPr>
        <p:spPr/>
        <p:txBody>
          <a:bodyPr/>
          <a:lstStyle/>
          <a:p>
            <a:fld id="{5A0EDDE1-7484-4A17-8029-37BF548BC4D9}" type="datetimeFigureOut">
              <a:rPr lang="en-US" smtClean="0"/>
              <a:t>3/25/2013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954FB63-75B7-4507-AFA5-53535B6EEB13}"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8"/>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10" name="Freeform 9"/>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10"/>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p:cNvSpPr>
            <a:spLocks noGrp="1"/>
          </p:cNvSpPr>
          <p:nvPr>
            <p:ph type="dt" sz="half" idx="10"/>
          </p:nvPr>
        </p:nvSpPr>
        <p:spPr/>
        <p:txBody>
          <a:bodyPr/>
          <a:lstStyle/>
          <a:p>
            <a:fld id="{5A0EDDE1-7484-4A17-8029-37BF548BC4D9}" type="datetimeFigureOut">
              <a:rPr lang="en-US" smtClean="0"/>
              <a:t>3/25/2013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954FB63-75B7-4507-AFA5-53535B6EEB13}" type="slidenum">
              <a:rPr lang="en-US" smtClean="0"/>
              <a:t>‹#›</a:t>
            </a:fld>
            <a:endParaRPr lang="en-US" dirty="0"/>
          </a:p>
        </p:txBody>
      </p:sp>
      <p:sp>
        <p:nvSpPr>
          <p:cNvPr id="13" name="Content Placeholder 12"/>
          <p:cNvSpPr>
            <a:spLocks noGrp="1"/>
          </p:cNvSpPr>
          <p:nvPr>
            <p:ph sz="quarter" idx="13"/>
          </p:nvPr>
        </p:nvSpPr>
        <p:spPr>
          <a:xfrm>
            <a:off x="685800" y="1536192"/>
            <a:ext cx="3657600"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Content Placeholder 14"/>
          <p:cNvSpPr>
            <a:spLocks noGrp="1"/>
          </p:cNvSpPr>
          <p:nvPr>
            <p:ph sz="quarter" idx="14"/>
          </p:nvPr>
        </p:nvSpPr>
        <p:spPr>
          <a:xfrm>
            <a:off x="4800600" y="1536192"/>
            <a:ext cx="3657600"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9"/>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1"/>
              </a:gs>
              <a:gs pos="40000">
                <a:schemeClr val="accent1">
                  <a:lumMod val="40000"/>
                  <a:lumOff val="60000"/>
                </a:schemeClr>
              </a:gs>
              <a:gs pos="4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11" name="Freeform 10"/>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3"/>
              </a:gs>
              <a:gs pos="52000">
                <a:schemeClr val="accent3">
                  <a:lumMod val="40000"/>
                  <a:lumOff val="60000"/>
                </a:schemeClr>
              </a:gs>
              <a:gs pos="66000">
                <a:schemeClr val="accent3"/>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85800" y="1535113"/>
            <a:ext cx="3657600" cy="639762"/>
          </a:xfrm>
        </p:spPr>
        <p:txBody>
          <a:bodyPr anchor="b">
            <a:normAutofit/>
          </a:bodyPr>
          <a:lstStyle>
            <a:lvl1pPr marL="0" indent="0">
              <a:buNone/>
              <a:defRPr sz="2000" b="0" baseline="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00600" y="1535113"/>
            <a:ext cx="3657600" cy="639762"/>
          </a:xfrm>
        </p:spPr>
        <p:txBody>
          <a:bodyPr anchor="b">
            <a:normAutofit/>
          </a:bodyPr>
          <a:lstStyle>
            <a:lvl1pPr marL="0" indent="0">
              <a:buNone/>
              <a:defRPr sz="20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Freeform 11"/>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Freeform 12"/>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Date Placeholder 6"/>
          <p:cNvSpPr>
            <a:spLocks noGrp="1"/>
          </p:cNvSpPr>
          <p:nvPr>
            <p:ph type="dt" sz="half" idx="10"/>
          </p:nvPr>
        </p:nvSpPr>
        <p:spPr/>
        <p:txBody>
          <a:bodyPr/>
          <a:lstStyle/>
          <a:p>
            <a:fld id="{5A0EDDE1-7484-4A17-8029-37BF548BC4D9}" type="datetimeFigureOut">
              <a:rPr lang="en-US" smtClean="0"/>
              <a:t>3/25/2013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954FB63-75B7-4507-AFA5-53535B6EEB13}" type="slidenum">
              <a:rPr lang="en-US" smtClean="0"/>
              <a:t>‹#›</a:t>
            </a:fld>
            <a:endParaRPr lang="en-US" dirty="0"/>
          </a:p>
        </p:txBody>
      </p:sp>
      <p:sp>
        <p:nvSpPr>
          <p:cNvPr id="15" name="Content Placeholder 14"/>
          <p:cNvSpPr>
            <a:spLocks noGrp="1"/>
          </p:cNvSpPr>
          <p:nvPr>
            <p:ph sz="quarter" idx="13"/>
          </p:nvPr>
        </p:nvSpPr>
        <p:spPr>
          <a:xfrm>
            <a:off x="685800" y="2209800"/>
            <a:ext cx="3657600" cy="3200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7" name="Content Placeholder 16"/>
          <p:cNvSpPr>
            <a:spLocks noGrp="1"/>
          </p:cNvSpPr>
          <p:nvPr>
            <p:ph sz="quarter" idx="14"/>
          </p:nvPr>
        </p:nvSpPr>
        <p:spPr>
          <a:xfrm>
            <a:off x="4800600" y="2209800"/>
            <a:ext cx="3657600" cy="3200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5"/>
          <p:cNvSpPr/>
          <p:nvPr/>
        </p:nvSpPr>
        <p:spPr>
          <a:xfrm>
            <a:off x="1" y="5010151"/>
            <a:ext cx="7439025" cy="157162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Lst>
            <a:ahLst/>
            <a:cxnLst>
              <a:cxn ang="0">
                <a:pos x="connsiteX0" y="connsiteY0"/>
              </a:cxn>
              <a:cxn ang="0">
                <a:pos x="connsiteX1" y="connsiteY1"/>
              </a:cxn>
              <a:cxn ang="0">
                <a:pos x="connsiteX2" y="connsiteY2"/>
              </a:cxn>
              <a:cxn ang="0">
                <a:pos x="connsiteX3" y="connsiteY3"/>
              </a:cxn>
            </a:cxnLst>
            <a:rect l="l" t="t" r="r" b="b"/>
            <a:pathLst>
              <a:path w="7415827" h="1571625">
                <a:moveTo>
                  <a:pt x="0" y="0"/>
                </a:moveTo>
                <a:lnTo>
                  <a:pt x="7415827" y="866775"/>
                </a:lnTo>
                <a:lnTo>
                  <a:pt x="0" y="1571625"/>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Freeform 6"/>
          <p:cNvSpPr/>
          <p:nvPr/>
        </p:nvSpPr>
        <p:spPr>
          <a:xfrm>
            <a:off x="0" y="5731667"/>
            <a:ext cx="9147178"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1"/>
              </a:gs>
              <a:gs pos="50000">
                <a:schemeClr val="accent1">
                  <a:lumMod val="40000"/>
                  <a:lumOff val="60000"/>
                </a:schemeClr>
              </a:gs>
              <a:gs pos="5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8" name="Freeform 7"/>
          <p:cNvSpPr/>
          <p:nvPr/>
        </p:nvSpPr>
        <p:spPr>
          <a:xfrm>
            <a:off x="0" y="4973410"/>
            <a:ext cx="7674867" cy="928299"/>
          </a:xfrm>
          <a:custGeom>
            <a:avLst/>
            <a:gdLst>
              <a:gd name="connsiteX0" fmla="*/ 0 w 7548466"/>
              <a:gd name="connsiteY0" fmla="*/ 0 h 933061"/>
              <a:gd name="connsiteX1" fmla="*/ 9331 w 7548466"/>
              <a:gd name="connsiteY1" fmla="*/ 65314 h 933061"/>
              <a:gd name="connsiteX2" fmla="*/ 7221894 w 7548466"/>
              <a:gd name="connsiteY2" fmla="*/ 933061 h 933061"/>
              <a:gd name="connsiteX3" fmla="*/ 7548466 w 7548466"/>
              <a:gd name="connsiteY3" fmla="*/ 914400 h 933061"/>
              <a:gd name="connsiteX4" fmla="*/ 0 w 7548466"/>
              <a:gd name="connsiteY4" fmla="*/ 0 h 933061"/>
              <a:gd name="connsiteX0" fmla="*/ 131163 w 7539135"/>
              <a:gd name="connsiteY0" fmla="*/ 0 h 1042598"/>
              <a:gd name="connsiteX1" fmla="*/ 0 w 7539135"/>
              <a:gd name="connsiteY1" fmla="*/ 174851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0 w 7407972"/>
              <a:gd name="connsiteY0" fmla="*/ 0 h 1042598"/>
              <a:gd name="connsiteX1" fmla="*/ 85531 w 7407972"/>
              <a:gd name="connsiteY1" fmla="*/ 134370 h 1042598"/>
              <a:gd name="connsiteX2" fmla="*/ 7081400 w 7407972"/>
              <a:gd name="connsiteY2" fmla="*/ 1042598 h 1042598"/>
              <a:gd name="connsiteX3" fmla="*/ 7407972 w 7407972"/>
              <a:gd name="connsiteY3" fmla="*/ 1023937 h 1042598"/>
              <a:gd name="connsiteX4" fmla="*/ 0 w 7407972"/>
              <a:gd name="connsiteY4" fmla="*/ 0 h 1042598"/>
              <a:gd name="connsiteX0" fmla="*/ 131163 w 7539135"/>
              <a:gd name="connsiteY0" fmla="*/ 0 h 1042598"/>
              <a:gd name="connsiteX1" fmla="*/ 0 w 7539135"/>
              <a:gd name="connsiteY1" fmla="*/ 193902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59725 w 7539135"/>
              <a:gd name="connsiteY0" fmla="*/ 0 h 892580"/>
              <a:gd name="connsiteX1" fmla="*/ 0 w 7539135"/>
              <a:gd name="connsiteY1" fmla="*/ 43884 h 892580"/>
              <a:gd name="connsiteX2" fmla="*/ 7212563 w 7539135"/>
              <a:gd name="connsiteY2" fmla="*/ 892580 h 892580"/>
              <a:gd name="connsiteX3" fmla="*/ 7539135 w 7539135"/>
              <a:gd name="connsiteY3" fmla="*/ 873919 h 892580"/>
              <a:gd name="connsiteX4" fmla="*/ 59725 w 7539135"/>
              <a:gd name="connsiteY4" fmla="*/ 0 h 892580"/>
              <a:gd name="connsiteX0" fmla="*/ 194 w 7539135"/>
              <a:gd name="connsiteY0" fmla="*/ 0 h 923536"/>
              <a:gd name="connsiteX1" fmla="*/ 0 w 7539135"/>
              <a:gd name="connsiteY1" fmla="*/ 74840 h 923536"/>
              <a:gd name="connsiteX2" fmla="*/ 7212563 w 7539135"/>
              <a:gd name="connsiteY2" fmla="*/ 923536 h 923536"/>
              <a:gd name="connsiteX3" fmla="*/ 7539135 w 7539135"/>
              <a:gd name="connsiteY3" fmla="*/ 904875 h 923536"/>
              <a:gd name="connsiteX4" fmla="*/ 194 w 7539135"/>
              <a:gd name="connsiteY4" fmla="*/ 0 h 923536"/>
              <a:gd name="connsiteX0" fmla="*/ 194 w 7539135"/>
              <a:gd name="connsiteY0" fmla="*/ 0 h 904875"/>
              <a:gd name="connsiteX1" fmla="*/ 0 w 7539135"/>
              <a:gd name="connsiteY1" fmla="*/ 74840 h 904875"/>
              <a:gd name="connsiteX2" fmla="*/ 7212563 w 7539135"/>
              <a:gd name="connsiteY2" fmla="*/ 883055 h 904875"/>
              <a:gd name="connsiteX3" fmla="*/ 7539135 w 7539135"/>
              <a:gd name="connsiteY3" fmla="*/ 904875 h 904875"/>
              <a:gd name="connsiteX4" fmla="*/ 194 w 7539135"/>
              <a:gd name="connsiteY4" fmla="*/ 0 h 904875"/>
              <a:gd name="connsiteX0" fmla="*/ 194 w 7703442"/>
              <a:gd name="connsiteY0" fmla="*/ 0 h 1016794"/>
              <a:gd name="connsiteX1" fmla="*/ 0 w 7703442"/>
              <a:gd name="connsiteY1" fmla="*/ 74840 h 1016794"/>
              <a:gd name="connsiteX2" fmla="*/ 7212563 w 7703442"/>
              <a:gd name="connsiteY2" fmla="*/ 883055 h 1016794"/>
              <a:gd name="connsiteX3" fmla="*/ 7703442 w 7703442"/>
              <a:gd name="connsiteY3" fmla="*/ 1016794 h 1016794"/>
              <a:gd name="connsiteX4" fmla="*/ 194 w 7703442"/>
              <a:gd name="connsiteY4" fmla="*/ 0 h 1016794"/>
              <a:gd name="connsiteX0" fmla="*/ 194 w 7674867"/>
              <a:gd name="connsiteY0" fmla="*/ 0 h 897731"/>
              <a:gd name="connsiteX1" fmla="*/ 0 w 7674867"/>
              <a:gd name="connsiteY1" fmla="*/ 74840 h 897731"/>
              <a:gd name="connsiteX2" fmla="*/ 7212563 w 7674867"/>
              <a:gd name="connsiteY2" fmla="*/ 883055 h 897731"/>
              <a:gd name="connsiteX3" fmla="*/ 7674867 w 7674867"/>
              <a:gd name="connsiteY3" fmla="*/ 897731 h 897731"/>
              <a:gd name="connsiteX4" fmla="*/ 194 w 7674867"/>
              <a:gd name="connsiteY4" fmla="*/ 0 h 897731"/>
              <a:gd name="connsiteX0" fmla="*/ 194 w 7674867"/>
              <a:gd name="connsiteY0" fmla="*/ 0 h 930680"/>
              <a:gd name="connsiteX1" fmla="*/ 0 w 7674867"/>
              <a:gd name="connsiteY1" fmla="*/ 74840 h 930680"/>
              <a:gd name="connsiteX2" fmla="*/ 7293526 w 7674867"/>
              <a:gd name="connsiteY2" fmla="*/ 930680 h 930680"/>
              <a:gd name="connsiteX3" fmla="*/ 7674867 w 7674867"/>
              <a:gd name="connsiteY3" fmla="*/ 897731 h 930680"/>
              <a:gd name="connsiteX4" fmla="*/ 194 w 7674867"/>
              <a:gd name="connsiteY4" fmla="*/ 0 h 930680"/>
              <a:gd name="connsiteX0" fmla="*/ 194 w 7674867"/>
              <a:gd name="connsiteY0" fmla="*/ 0 h 897731"/>
              <a:gd name="connsiteX1" fmla="*/ 0 w 7674867"/>
              <a:gd name="connsiteY1" fmla="*/ 74840 h 897731"/>
              <a:gd name="connsiteX2" fmla="*/ 7293526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38758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98289 w 7674867"/>
              <a:gd name="connsiteY2" fmla="*/ 661599 h 897731"/>
              <a:gd name="connsiteX3" fmla="*/ 7674867 w 7674867"/>
              <a:gd name="connsiteY3" fmla="*/ 897731 h 897731"/>
              <a:gd name="connsiteX4" fmla="*/ 194 w 7674867"/>
              <a:gd name="connsiteY4" fmla="*/ 0 h 897731"/>
              <a:gd name="connsiteX0" fmla="*/ 194 w 7674867"/>
              <a:gd name="connsiteY0" fmla="*/ 0 h 928299"/>
              <a:gd name="connsiteX1" fmla="*/ 0 w 7674867"/>
              <a:gd name="connsiteY1" fmla="*/ 74840 h 928299"/>
              <a:gd name="connsiteX2" fmla="*/ 7298289 w 7674867"/>
              <a:gd name="connsiteY2" fmla="*/ 928299 h 928299"/>
              <a:gd name="connsiteX3" fmla="*/ 7674867 w 7674867"/>
              <a:gd name="connsiteY3" fmla="*/ 897731 h 928299"/>
              <a:gd name="connsiteX4" fmla="*/ 194 w 7674867"/>
              <a:gd name="connsiteY4" fmla="*/ 0 h 9282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74867" h="928299">
                <a:moveTo>
                  <a:pt x="194" y="0"/>
                </a:moveTo>
                <a:cubicBezTo>
                  <a:pt x="129" y="24947"/>
                  <a:pt x="65" y="49893"/>
                  <a:pt x="0" y="74840"/>
                </a:cubicBezTo>
                <a:lnTo>
                  <a:pt x="7298289" y="928299"/>
                </a:lnTo>
                <a:lnTo>
                  <a:pt x="7674867" y="897731"/>
                </a:lnTo>
                <a:lnTo>
                  <a:pt x="194"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8"/>
          <p:cNvSpPr/>
          <p:nvPr/>
        </p:nvSpPr>
        <p:spPr>
          <a:xfrm>
            <a:off x="-2382" y="5696242"/>
            <a:ext cx="9146382"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Date Placeholder 2"/>
          <p:cNvSpPr>
            <a:spLocks noGrp="1"/>
          </p:cNvSpPr>
          <p:nvPr>
            <p:ph type="dt" sz="half" idx="10"/>
          </p:nvPr>
        </p:nvSpPr>
        <p:spPr/>
        <p:txBody>
          <a:bodyPr/>
          <a:lstStyle/>
          <a:p>
            <a:fld id="{5A0EDDE1-7484-4A17-8029-37BF548BC4D9}" type="datetimeFigureOut">
              <a:rPr lang="en-US" smtClean="0"/>
              <a:t>3/25/2013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954FB63-75B7-4507-AFA5-53535B6EEB13}"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reeform 4"/>
          <p:cNvSpPr/>
          <p:nvPr/>
        </p:nvSpPr>
        <p:spPr>
          <a:xfrm>
            <a:off x="0" y="5731667"/>
            <a:ext cx="9147178"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3"/>
              </a:gs>
              <a:gs pos="50000">
                <a:schemeClr val="accent3">
                  <a:lumMod val="40000"/>
                  <a:lumOff val="60000"/>
                </a:schemeClr>
              </a:gs>
              <a:gs pos="5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6" name="Freeform 5"/>
          <p:cNvSpPr/>
          <p:nvPr/>
        </p:nvSpPr>
        <p:spPr>
          <a:xfrm>
            <a:off x="0" y="5381627"/>
            <a:ext cx="3286124" cy="1207294"/>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6996854"/>
              <a:gd name="connsiteY0" fmla="*/ 0 h 1571625"/>
              <a:gd name="connsiteX1" fmla="*/ 6996854 w 6996854"/>
              <a:gd name="connsiteY1" fmla="*/ 1266825 h 1571625"/>
              <a:gd name="connsiteX2" fmla="*/ 0 w 6996854"/>
              <a:gd name="connsiteY2" fmla="*/ 1571625 h 1571625"/>
              <a:gd name="connsiteX3" fmla="*/ 0 w 6996854"/>
              <a:gd name="connsiteY3" fmla="*/ 0 h 1571625"/>
              <a:gd name="connsiteX0" fmla="*/ 0 w 7583417"/>
              <a:gd name="connsiteY0" fmla="*/ 0 h 800100"/>
              <a:gd name="connsiteX1" fmla="*/ 7583417 w 7583417"/>
              <a:gd name="connsiteY1" fmla="*/ 495300 h 800100"/>
              <a:gd name="connsiteX2" fmla="*/ 586563 w 7583417"/>
              <a:gd name="connsiteY2" fmla="*/ 800100 h 800100"/>
              <a:gd name="connsiteX3" fmla="*/ 0 w 7583417"/>
              <a:gd name="connsiteY3" fmla="*/ 0 h 800100"/>
              <a:gd name="connsiteX0" fmla="*/ 0 w 7017803"/>
              <a:gd name="connsiteY0" fmla="*/ 0 h 1200150"/>
              <a:gd name="connsiteX1" fmla="*/ 7017803 w 7017803"/>
              <a:gd name="connsiteY1" fmla="*/ 895350 h 1200150"/>
              <a:gd name="connsiteX2" fmla="*/ 20949 w 7017803"/>
              <a:gd name="connsiteY2" fmla="*/ 1200150 h 1200150"/>
              <a:gd name="connsiteX3" fmla="*/ 0 w 7017803"/>
              <a:gd name="connsiteY3" fmla="*/ 0 h 1200150"/>
              <a:gd name="connsiteX0" fmla="*/ 0 w 6410292"/>
              <a:gd name="connsiteY0" fmla="*/ 0 h 1752600"/>
              <a:gd name="connsiteX1" fmla="*/ 6410292 w 6410292"/>
              <a:gd name="connsiteY1" fmla="*/ 1752600 h 1752600"/>
              <a:gd name="connsiteX2" fmla="*/ 20949 w 6410292"/>
              <a:gd name="connsiteY2" fmla="*/ 1200150 h 1752600"/>
              <a:gd name="connsiteX3" fmla="*/ 0 w 6410292"/>
              <a:gd name="connsiteY3" fmla="*/ 0 h 1752600"/>
              <a:gd name="connsiteX0" fmla="*/ 0 w 7227290"/>
              <a:gd name="connsiteY0" fmla="*/ 0 h 1200150"/>
              <a:gd name="connsiteX1" fmla="*/ 7227290 w 7227290"/>
              <a:gd name="connsiteY1" fmla="*/ 885825 h 1200150"/>
              <a:gd name="connsiteX2" fmla="*/ 20949 w 7227290"/>
              <a:gd name="connsiteY2" fmla="*/ 1200150 h 1200150"/>
              <a:gd name="connsiteX3" fmla="*/ 0 w 7227290"/>
              <a:gd name="connsiteY3" fmla="*/ 0 h 1200150"/>
              <a:gd name="connsiteX0" fmla="*/ 0 w 7227290"/>
              <a:gd name="connsiteY0" fmla="*/ 0 h 885825"/>
              <a:gd name="connsiteX1" fmla="*/ 7227290 w 7227290"/>
              <a:gd name="connsiteY1" fmla="*/ 885825 h 885825"/>
              <a:gd name="connsiteX2" fmla="*/ 555141 w 7227290"/>
              <a:gd name="connsiteY2" fmla="*/ 862013 h 885825"/>
              <a:gd name="connsiteX3" fmla="*/ 0 w 7227290"/>
              <a:gd name="connsiteY3" fmla="*/ 0 h 885825"/>
              <a:gd name="connsiteX0" fmla="*/ 0 w 7227290"/>
              <a:gd name="connsiteY0" fmla="*/ 0 h 1207294"/>
              <a:gd name="connsiteX1" fmla="*/ 7227290 w 7227290"/>
              <a:gd name="connsiteY1" fmla="*/ 885825 h 1207294"/>
              <a:gd name="connsiteX2" fmla="*/ 0 w 7227290"/>
              <a:gd name="connsiteY2" fmla="*/ 1207294 h 1207294"/>
              <a:gd name="connsiteX3" fmla="*/ 0 w 7227290"/>
              <a:gd name="connsiteY3" fmla="*/ 0 h 1207294"/>
            </a:gdLst>
            <a:ahLst/>
            <a:cxnLst>
              <a:cxn ang="0">
                <a:pos x="connsiteX0" y="connsiteY0"/>
              </a:cxn>
              <a:cxn ang="0">
                <a:pos x="connsiteX1" y="connsiteY1"/>
              </a:cxn>
              <a:cxn ang="0">
                <a:pos x="connsiteX2" y="connsiteY2"/>
              </a:cxn>
              <a:cxn ang="0">
                <a:pos x="connsiteX3" y="connsiteY3"/>
              </a:cxn>
            </a:cxnLst>
            <a:rect l="l" t="t" r="r" b="b"/>
            <a:pathLst>
              <a:path w="7227290" h="1207294">
                <a:moveTo>
                  <a:pt x="0" y="0"/>
                </a:moveTo>
                <a:lnTo>
                  <a:pt x="7227290" y="885825"/>
                </a:lnTo>
                <a:lnTo>
                  <a:pt x="0" y="1207294"/>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Freeform 6"/>
          <p:cNvSpPr/>
          <p:nvPr/>
        </p:nvSpPr>
        <p:spPr>
          <a:xfrm>
            <a:off x="-2382" y="5696242"/>
            <a:ext cx="9146382"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7"/>
          <p:cNvSpPr/>
          <p:nvPr/>
        </p:nvSpPr>
        <p:spPr>
          <a:xfrm>
            <a:off x="-196" y="5347020"/>
            <a:ext cx="3426231" cy="944725"/>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 name="connsiteX0" fmla="*/ 1 w 7605568"/>
              <a:gd name="connsiteY0" fmla="*/ 0 h 897732"/>
              <a:gd name="connsiteX1" fmla="*/ 0 w 7605568"/>
              <a:gd name="connsiteY1" fmla="*/ 75665 h 897732"/>
              <a:gd name="connsiteX2" fmla="*/ 2830674 w 7605568"/>
              <a:gd name="connsiteY2" fmla="*/ 806612 h 897732"/>
              <a:gd name="connsiteX3" fmla="*/ 7605568 w 7605568"/>
              <a:gd name="connsiteY3" fmla="*/ 897732 h 897732"/>
              <a:gd name="connsiteX4" fmla="*/ 1 w 7605568"/>
              <a:gd name="connsiteY4" fmla="*/ 0 h 897732"/>
              <a:gd name="connsiteX0" fmla="*/ 1 w 2930931"/>
              <a:gd name="connsiteY0" fmla="*/ 0 h 806612"/>
              <a:gd name="connsiteX1" fmla="*/ 0 w 2930931"/>
              <a:gd name="connsiteY1" fmla="*/ 75665 h 806612"/>
              <a:gd name="connsiteX2" fmla="*/ 2830674 w 2930931"/>
              <a:gd name="connsiteY2" fmla="*/ 806612 h 806612"/>
              <a:gd name="connsiteX3" fmla="*/ 2930931 w 2930931"/>
              <a:gd name="connsiteY3" fmla="*/ 785765 h 806612"/>
              <a:gd name="connsiteX4" fmla="*/ 1 w 2930931"/>
              <a:gd name="connsiteY4" fmla="*/ 0 h 806612"/>
              <a:gd name="connsiteX0" fmla="*/ 1 w 3204530"/>
              <a:gd name="connsiteY0" fmla="*/ 0 h 944725"/>
              <a:gd name="connsiteX1" fmla="*/ 0 w 3204530"/>
              <a:gd name="connsiteY1" fmla="*/ 75665 h 944725"/>
              <a:gd name="connsiteX2" fmla="*/ 3204530 w 3204530"/>
              <a:gd name="connsiteY2" fmla="*/ 944725 h 944725"/>
              <a:gd name="connsiteX3" fmla="*/ 2930931 w 3204530"/>
              <a:gd name="connsiteY3" fmla="*/ 785765 h 944725"/>
              <a:gd name="connsiteX4" fmla="*/ 1 w 3204530"/>
              <a:gd name="connsiteY4" fmla="*/ 0 h 944725"/>
              <a:gd name="connsiteX0" fmla="*/ 1 w 3426231"/>
              <a:gd name="connsiteY0" fmla="*/ 0 h 944725"/>
              <a:gd name="connsiteX1" fmla="*/ 0 w 3426231"/>
              <a:gd name="connsiteY1" fmla="*/ 75665 h 944725"/>
              <a:gd name="connsiteX2" fmla="*/ 3204530 w 3426231"/>
              <a:gd name="connsiteY2" fmla="*/ 944725 h 944725"/>
              <a:gd name="connsiteX3" fmla="*/ 3426231 w 3426231"/>
              <a:gd name="connsiteY3" fmla="*/ 923877 h 944725"/>
              <a:gd name="connsiteX4" fmla="*/ 1 w 3426231"/>
              <a:gd name="connsiteY4" fmla="*/ 0 h 9447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26231" h="944725">
                <a:moveTo>
                  <a:pt x="1" y="0"/>
                </a:moveTo>
                <a:cubicBezTo>
                  <a:pt x="1" y="25222"/>
                  <a:pt x="0" y="50443"/>
                  <a:pt x="0" y="75665"/>
                </a:cubicBezTo>
                <a:lnTo>
                  <a:pt x="3204530" y="944725"/>
                </a:lnTo>
                <a:lnTo>
                  <a:pt x="3426231" y="923877"/>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Date Placeholder 1"/>
          <p:cNvSpPr>
            <a:spLocks noGrp="1"/>
          </p:cNvSpPr>
          <p:nvPr>
            <p:ph type="dt" sz="half" idx="10"/>
          </p:nvPr>
        </p:nvSpPr>
        <p:spPr/>
        <p:txBody>
          <a:bodyPr/>
          <a:lstStyle/>
          <a:p>
            <a:fld id="{5A0EDDE1-7484-4A17-8029-37BF548BC4D9}" type="datetimeFigureOut">
              <a:rPr lang="en-US" smtClean="0"/>
              <a:t>3/25/2013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954FB63-75B7-4507-AFA5-53535B6EEB13}"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Freeform 7"/>
          <p:cNvSpPr/>
          <p:nvPr/>
        </p:nvSpPr>
        <p:spPr>
          <a:xfrm>
            <a:off x="1" y="5010151"/>
            <a:ext cx="7439025" cy="157162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Lst>
            <a:ahLst/>
            <a:cxnLst>
              <a:cxn ang="0">
                <a:pos x="connsiteX0" y="connsiteY0"/>
              </a:cxn>
              <a:cxn ang="0">
                <a:pos x="connsiteX1" y="connsiteY1"/>
              </a:cxn>
              <a:cxn ang="0">
                <a:pos x="connsiteX2" y="connsiteY2"/>
              </a:cxn>
              <a:cxn ang="0">
                <a:pos x="connsiteX3" y="connsiteY3"/>
              </a:cxn>
            </a:cxnLst>
            <a:rect l="l" t="t" r="r" b="b"/>
            <a:pathLst>
              <a:path w="7415827" h="1571625">
                <a:moveTo>
                  <a:pt x="0" y="0"/>
                </a:moveTo>
                <a:lnTo>
                  <a:pt x="7415827" y="866775"/>
                </a:lnTo>
                <a:lnTo>
                  <a:pt x="0" y="1571625"/>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8"/>
          <p:cNvSpPr/>
          <p:nvPr/>
        </p:nvSpPr>
        <p:spPr>
          <a:xfrm>
            <a:off x="0" y="5731667"/>
            <a:ext cx="9147178"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1"/>
              </a:gs>
              <a:gs pos="50000">
                <a:schemeClr val="accent1">
                  <a:lumMod val="40000"/>
                  <a:lumOff val="60000"/>
                </a:schemeClr>
              </a:gs>
              <a:gs pos="5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2" name="Title 1"/>
          <p:cNvSpPr>
            <a:spLocks noGrp="1"/>
          </p:cNvSpPr>
          <p:nvPr>
            <p:ph type="title"/>
          </p:nvPr>
        </p:nvSpPr>
        <p:spPr>
          <a:xfrm>
            <a:off x="676656" y="609600"/>
            <a:ext cx="3383280" cy="914400"/>
          </a:xfrm>
        </p:spPr>
        <p:txBody>
          <a:bodyPr anchor="b">
            <a:noAutofit/>
          </a:bodyPr>
          <a:lstStyle>
            <a:lvl1pPr algn="l">
              <a:defRPr sz="2200" b="0" i="0" cap="none" baseline="0">
                <a:solidFill>
                  <a:schemeClr val="tx2"/>
                </a:solidFill>
              </a:defRPr>
            </a:lvl1pPr>
          </a:lstStyle>
          <a:p>
            <a:r>
              <a:rPr lang="en-US" smtClean="0"/>
              <a:t>Click to edit Master title style</a:t>
            </a:r>
            <a:endParaRPr lang="en-US" dirty="0"/>
          </a:p>
        </p:txBody>
      </p:sp>
      <p:sp>
        <p:nvSpPr>
          <p:cNvPr id="10" name="Freeform 9"/>
          <p:cNvSpPr/>
          <p:nvPr/>
        </p:nvSpPr>
        <p:spPr>
          <a:xfrm>
            <a:off x="0" y="4973410"/>
            <a:ext cx="7674867" cy="928299"/>
          </a:xfrm>
          <a:custGeom>
            <a:avLst/>
            <a:gdLst>
              <a:gd name="connsiteX0" fmla="*/ 0 w 7548466"/>
              <a:gd name="connsiteY0" fmla="*/ 0 h 933061"/>
              <a:gd name="connsiteX1" fmla="*/ 9331 w 7548466"/>
              <a:gd name="connsiteY1" fmla="*/ 65314 h 933061"/>
              <a:gd name="connsiteX2" fmla="*/ 7221894 w 7548466"/>
              <a:gd name="connsiteY2" fmla="*/ 933061 h 933061"/>
              <a:gd name="connsiteX3" fmla="*/ 7548466 w 7548466"/>
              <a:gd name="connsiteY3" fmla="*/ 914400 h 933061"/>
              <a:gd name="connsiteX4" fmla="*/ 0 w 7548466"/>
              <a:gd name="connsiteY4" fmla="*/ 0 h 933061"/>
              <a:gd name="connsiteX0" fmla="*/ 131163 w 7539135"/>
              <a:gd name="connsiteY0" fmla="*/ 0 h 1042598"/>
              <a:gd name="connsiteX1" fmla="*/ 0 w 7539135"/>
              <a:gd name="connsiteY1" fmla="*/ 174851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0 w 7407972"/>
              <a:gd name="connsiteY0" fmla="*/ 0 h 1042598"/>
              <a:gd name="connsiteX1" fmla="*/ 85531 w 7407972"/>
              <a:gd name="connsiteY1" fmla="*/ 134370 h 1042598"/>
              <a:gd name="connsiteX2" fmla="*/ 7081400 w 7407972"/>
              <a:gd name="connsiteY2" fmla="*/ 1042598 h 1042598"/>
              <a:gd name="connsiteX3" fmla="*/ 7407972 w 7407972"/>
              <a:gd name="connsiteY3" fmla="*/ 1023937 h 1042598"/>
              <a:gd name="connsiteX4" fmla="*/ 0 w 7407972"/>
              <a:gd name="connsiteY4" fmla="*/ 0 h 1042598"/>
              <a:gd name="connsiteX0" fmla="*/ 131163 w 7539135"/>
              <a:gd name="connsiteY0" fmla="*/ 0 h 1042598"/>
              <a:gd name="connsiteX1" fmla="*/ 0 w 7539135"/>
              <a:gd name="connsiteY1" fmla="*/ 193902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59725 w 7539135"/>
              <a:gd name="connsiteY0" fmla="*/ 0 h 892580"/>
              <a:gd name="connsiteX1" fmla="*/ 0 w 7539135"/>
              <a:gd name="connsiteY1" fmla="*/ 43884 h 892580"/>
              <a:gd name="connsiteX2" fmla="*/ 7212563 w 7539135"/>
              <a:gd name="connsiteY2" fmla="*/ 892580 h 892580"/>
              <a:gd name="connsiteX3" fmla="*/ 7539135 w 7539135"/>
              <a:gd name="connsiteY3" fmla="*/ 873919 h 892580"/>
              <a:gd name="connsiteX4" fmla="*/ 59725 w 7539135"/>
              <a:gd name="connsiteY4" fmla="*/ 0 h 892580"/>
              <a:gd name="connsiteX0" fmla="*/ 194 w 7539135"/>
              <a:gd name="connsiteY0" fmla="*/ 0 h 923536"/>
              <a:gd name="connsiteX1" fmla="*/ 0 w 7539135"/>
              <a:gd name="connsiteY1" fmla="*/ 74840 h 923536"/>
              <a:gd name="connsiteX2" fmla="*/ 7212563 w 7539135"/>
              <a:gd name="connsiteY2" fmla="*/ 923536 h 923536"/>
              <a:gd name="connsiteX3" fmla="*/ 7539135 w 7539135"/>
              <a:gd name="connsiteY3" fmla="*/ 904875 h 923536"/>
              <a:gd name="connsiteX4" fmla="*/ 194 w 7539135"/>
              <a:gd name="connsiteY4" fmla="*/ 0 h 923536"/>
              <a:gd name="connsiteX0" fmla="*/ 194 w 7539135"/>
              <a:gd name="connsiteY0" fmla="*/ 0 h 904875"/>
              <a:gd name="connsiteX1" fmla="*/ 0 w 7539135"/>
              <a:gd name="connsiteY1" fmla="*/ 74840 h 904875"/>
              <a:gd name="connsiteX2" fmla="*/ 7212563 w 7539135"/>
              <a:gd name="connsiteY2" fmla="*/ 883055 h 904875"/>
              <a:gd name="connsiteX3" fmla="*/ 7539135 w 7539135"/>
              <a:gd name="connsiteY3" fmla="*/ 904875 h 904875"/>
              <a:gd name="connsiteX4" fmla="*/ 194 w 7539135"/>
              <a:gd name="connsiteY4" fmla="*/ 0 h 904875"/>
              <a:gd name="connsiteX0" fmla="*/ 194 w 7703442"/>
              <a:gd name="connsiteY0" fmla="*/ 0 h 1016794"/>
              <a:gd name="connsiteX1" fmla="*/ 0 w 7703442"/>
              <a:gd name="connsiteY1" fmla="*/ 74840 h 1016794"/>
              <a:gd name="connsiteX2" fmla="*/ 7212563 w 7703442"/>
              <a:gd name="connsiteY2" fmla="*/ 883055 h 1016794"/>
              <a:gd name="connsiteX3" fmla="*/ 7703442 w 7703442"/>
              <a:gd name="connsiteY3" fmla="*/ 1016794 h 1016794"/>
              <a:gd name="connsiteX4" fmla="*/ 194 w 7703442"/>
              <a:gd name="connsiteY4" fmla="*/ 0 h 1016794"/>
              <a:gd name="connsiteX0" fmla="*/ 194 w 7674867"/>
              <a:gd name="connsiteY0" fmla="*/ 0 h 897731"/>
              <a:gd name="connsiteX1" fmla="*/ 0 w 7674867"/>
              <a:gd name="connsiteY1" fmla="*/ 74840 h 897731"/>
              <a:gd name="connsiteX2" fmla="*/ 7212563 w 7674867"/>
              <a:gd name="connsiteY2" fmla="*/ 883055 h 897731"/>
              <a:gd name="connsiteX3" fmla="*/ 7674867 w 7674867"/>
              <a:gd name="connsiteY3" fmla="*/ 897731 h 897731"/>
              <a:gd name="connsiteX4" fmla="*/ 194 w 7674867"/>
              <a:gd name="connsiteY4" fmla="*/ 0 h 897731"/>
              <a:gd name="connsiteX0" fmla="*/ 194 w 7674867"/>
              <a:gd name="connsiteY0" fmla="*/ 0 h 930680"/>
              <a:gd name="connsiteX1" fmla="*/ 0 w 7674867"/>
              <a:gd name="connsiteY1" fmla="*/ 74840 h 930680"/>
              <a:gd name="connsiteX2" fmla="*/ 7293526 w 7674867"/>
              <a:gd name="connsiteY2" fmla="*/ 930680 h 930680"/>
              <a:gd name="connsiteX3" fmla="*/ 7674867 w 7674867"/>
              <a:gd name="connsiteY3" fmla="*/ 897731 h 930680"/>
              <a:gd name="connsiteX4" fmla="*/ 194 w 7674867"/>
              <a:gd name="connsiteY4" fmla="*/ 0 h 930680"/>
              <a:gd name="connsiteX0" fmla="*/ 194 w 7674867"/>
              <a:gd name="connsiteY0" fmla="*/ 0 h 897731"/>
              <a:gd name="connsiteX1" fmla="*/ 0 w 7674867"/>
              <a:gd name="connsiteY1" fmla="*/ 74840 h 897731"/>
              <a:gd name="connsiteX2" fmla="*/ 7293526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38758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98289 w 7674867"/>
              <a:gd name="connsiteY2" fmla="*/ 661599 h 897731"/>
              <a:gd name="connsiteX3" fmla="*/ 7674867 w 7674867"/>
              <a:gd name="connsiteY3" fmla="*/ 897731 h 897731"/>
              <a:gd name="connsiteX4" fmla="*/ 194 w 7674867"/>
              <a:gd name="connsiteY4" fmla="*/ 0 h 897731"/>
              <a:gd name="connsiteX0" fmla="*/ 194 w 7674867"/>
              <a:gd name="connsiteY0" fmla="*/ 0 h 928299"/>
              <a:gd name="connsiteX1" fmla="*/ 0 w 7674867"/>
              <a:gd name="connsiteY1" fmla="*/ 74840 h 928299"/>
              <a:gd name="connsiteX2" fmla="*/ 7298289 w 7674867"/>
              <a:gd name="connsiteY2" fmla="*/ 928299 h 928299"/>
              <a:gd name="connsiteX3" fmla="*/ 7674867 w 7674867"/>
              <a:gd name="connsiteY3" fmla="*/ 897731 h 928299"/>
              <a:gd name="connsiteX4" fmla="*/ 194 w 7674867"/>
              <a:gd name="connsiteY4" fmla="*/ 0 h 9282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74867" h="928299">
                <a:moveTo>
                  <a:pt x="194" y="0"/>
                </a:moveTo>
                <a:cubicBezTo>
                  <a:pt x="129" y="24947"/>
                  <a:pt x="65" y="49893"/>
                  <a:pt x="0" y="74840"/>
                </a:cubicBezTo>
                <a:lnTo>
                  <a:pt x="7298289" y="928299"/>
                </a:lnTo>
                <a:lnTo>
                  <a:pt x="7674867" y="897731"/>
                </a:lnTo>
                <a:lnTo>
                  <a:pt x="194"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10"/>
          <p:cNvSpPr/>
          <p:nvPr/>
        </p:nvSpPr>
        <p:spPr>
          <a:xfrm>
            <a:off x="-2382" y="5696242"/>
            <a:ext cx="9146382"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p:cNvSpPr>
            <a:spLocks noGrp="1"/>
          </p:cNvSpPr>
          <p:nvPr>
            <p:ph type="dt" sz="half" idx="10"/>
          </p:nvPr>
        </p:nvSpPr>
        <p:spPr/>
        <p:txBody>
          <a:bodyPr/>
          <a:lstStyle/>
          <a:p>
            <a:fld id="{5A0EDDE1-7484-4A17-8029-37BF548BC4D9}" type="datetimeFigureOut">
              <a:rPr lang="en-US" smtClean="0"/>
              <a:t>3/25/2013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954FB63-75B7-4507-AFA5-53535B6EEB13}" type="slidenum">
              <a:rPr lang="en-US" smtClean="0"/>
              <a:t>‹#›</a:t>
            </a:fld>
            <a:endParaRPr lang="en-US" dirty="0"/>
          </a:p>
        </p:txBody>
      </p:sp>
      <p:sp>
        <p:nvSpPr>
          <p:cNvPr id="13" name="Content Placeholder 12"/>
          <p:cNvSpPr>
            <a:spLocks noGrp="1"/>
          </p:cNvSpPr>
          <p:nvPr>
            <p:ph sz="quarter" idx="13"/>
          </p:nvPr>
        </p:nvSpPr>
        <p:spPr>
          <a:xfrm>
            <a:off x="4572000" y="609600"/>
            <a:ext cx="3886200"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4" name="Text Placeholder 13"/>
          <p:cNvSpPr>
            <a:spLocks noGrp="1"/>
          </p:cNvSpPr>
          <p:nvPr>
            <p:ph type="body" sz="quarter" idx="14"/>
          </p:nvPr>
        </p:nvSpPr>
        <p:spPr>
          <a:xfrm>
            <a:off x="676274" y="1527048"/>
            <a:ext cx="3383280" cy="3291840"/>
          </a:xfrm>
        </p:spPr>
        <p:txBody>
          <a:bodyPr>
            <a:normAutofit/>
          </a:bodyPr>
          <a:lstStyle>
            <a:lvl1pPr marL="0" indent="0">
              <a:buFontTx/>
              <a:buNone/>
              <a:defRPr sz="1600"/>
            </a:lvl1pPr>
            <a:lvl2pPr>
              <a:buFontTx/>
              <a:buNone/>
              <a:defRPr/>
            </a:lvl2pPr>
            <a:lvl3pPr>
              <a:buFontTx/>
              <a:buNone/>
              <a:defRPr/>
            </a:lvl3pPr>
            <a:lvl4pPr>
              <a:buFontTx/>
              <a:buNone/>
              <a:defRPr/>
            </a:lvl4pPr>
            <a:lvl5pPr>
              <a:buFontTx/>
              <a:buNone/>
              <a:defRPr/>
            </a:lvl5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1"/>
              </a:gs>
              <a:gs pos="40000">
                <a:schemeClr val="accent1">
                  <a:lumMod val="40000"/>
                  <a:lumOff val="60000"/>
                </a:schemeClr>
              </a:gs>
              <a:gs pos="4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9" name="Freeform 8"/>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3"/>
              </a:gs>
              <a:gs pos="52000">
                <a:schemeClr val="accent3">
                  <a:lumMod val="40000"/>
                  <a:lumOff val="60000"/>
                </a:schemeClr>
              </a:gs>
              <a:gs pos="66000">
                <a:schemeClr val="accent3"/>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3" name="Picture Placeholder 2"/>
          <p:cNvSpPr>
            <a:spLocks noGrp="1"/>
          </p:cNvSpPr>
          <p:nvPr>
            <p:ph type="pic" idx="1"/>
          </p:nvPr>
        </p:nvSpPr>
        <p:spPr>
          <a:xfrm>
            <a:off x="4572000" y="609600"/>
            <a:ext cx="3886200" cy="4190999"/>
          </a:xfrm>
          <a:ln w="79375">
            <a:solidFill>
              <a:schemeClr val="tx1"/>
            </a:solidFill>
            <a:miter lim="800000"/>
          </a:ln>
          <a:effectLst>
            <a:outerShdw blurRad="50800" dist="38100" dir="5400000" algn="ctr" rotWithShape="0">
              <a:srgbClr val="000000">
                <a:alpha val="42000"/>
              </a:srgbClr>
            </a:outerShdw>
          </a:effectLst>
        </p:spPr>
        <p:txBody>
          <a:bodyPr>
            <a:normAutofit/>
          </a:bodyPr>
          <a:lstStyle>
            <a:lvl1pPr marL="0" indent="0" algn="ctr">
              <a:buNone/>
              <a:defRPr sz="25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10" name="Freeform 9"/>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10"/>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p:cNvSpPr>
            <a:spLocks noGrp="1"/>
          </p:cNvSpPr>
          <p:nvPr>
            <p:ph type="dt" sz="half" idx="10"/>
          </p:nvPr>
        </p:nvSpPr>
        <p:spPr/>
        <p:txBody>
          <a:bodyPr/>
          <a:lstStyle/>
          <a:p>
            <a:fld id="{5A0EDDE1-7484-4A17-8029-37BF548BC4D9}" type="datetimeFigureOut">
              <a:rPr lang="en-US" smtClean="0"/>
              <a:t>3/25/2013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954FB63-75B7-4507-AFA5-53535B6EEB13}" type="slidenum">
              <a:rPr lang="en-US" smtClean="0"/>
              <a:t>‹#›</a:t>
            </a:fld>
            <a:endParaRPr lang="en-US" dirty="0"/>
          </a:p>
        </p:txBody>
      </p:sp>
      <p:sp>
        <p:nvSpPr>
          <p:cNvPr id="14" name="Title 1"/>
          <p:cNvSpPr>
            <a:spLocks noGrp="1"/>
          </p:cNvSpPr>
          <p:nvPr>
            <p:ph type="title"/>
          </p:nvPr>
        </p:nvSpPr>
        <p:spPr>
          <a:xfrm>
            <a:off x="676656" y="609600"/>
            <a:ext cx="3383280" cy="914400"/>
          </a:xfrm>
        </p:spPr>
        <p:txBody>
          <a:bodyPr anchor="b">
            <a:noAutofit/>
          </a:bodyPr>
          <a:lstStyle>
            <a:lvl1pPr algn="l">
              <a:defRPr sz="2200" b="0" i="0" cap="none" baseline="0">
                <a:solidFill>
                  <a:schemeClr val="tx2"/>
                </a:solidFill>
              </a:defRPr>
            </a:lvl1pPr>
          </a:lstStyle>
          <a:p>
            <a:r>
              <a:rPr lang="en-US" smtClean="0"/>
              <a:t>Click to edit Master title style</a:t>
            </a:r>
            <a:endParaRPr lang="en-US" dirty="0"/>
          </a:p>
        </p:txBody>
      </p:sp>
      <p:sp>
        <p:nvSpPr>
          <p:cNvPr id="15" name="Text Placeholder 14"/>
          <p:cNvSpPr>
            <a:spLocks noGrp="1"/>
          </p:cNvSpPr>
          <p:nvPr>
            <p:ph type="body" sz="quarter" idx="14"/>
          </p:nvPr>
        </p:nvSpPr>
        <p:spPr>
          <a:xfrm>
            <a:off x="676656" y="1524000"/>
            <a:ext cx="3381375" cy="3295650"/>
          </a:xfrm>
        </p:spPr>
        <p:txBody>
          <a:bodyPr>
            <a:normAutofit/>
          </a:bodyPr>
          <a:lstStyle>
            <a:lvl1pPr marL="0" indent="0">
              <a:buFontTx/>
              <a:buNone/>
              <a:defRPr sz="1600"/>
            </a:lvl1pPr>
            <a:lvl2pPr>
              <a:buFontTx/>
              <a:buNone/>
              <a:defRPr/>
            </a:lvl2pPr>
            <a:lvl3pPr>
              <a:buFontTx/>
              <a:buNone/>
              <a:defRPr/>
            </a:lvl3pPr>
            <a:lvl4pPr>
              <a:buFontTx/>
              <a:buNone/>
              <a:defRPr/>
            </a:lvl4pPr>
            <a:lvl5pPr>
              <a:buFontTx/>
              <a:buNone/>
              <a:defRPr/>
            </a:lvl5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blipFill dpi="0" rotWithShape="1">
            <a:blip r:embed="rId13">
              <a:alphaModFix amt="15000"/>
            </a:blip>
            <a:srcRect/>
            <a:tile tx="0" ty="0" sx="76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685800" y="274638"/>
            <a:ext cx="7772400" cy="1143000"/>
          </a:xfrm>
          <a:prstGeom prst="rect">
            <a:avLst/>
          </a:prstGeom>
        </p:spPr>
        <p:txBody>
          <a:bodyPr vert="horz" lIns="0" tIns="45720" rIns="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1600200"/>
            <a:ext cx="7772400" cy="4525963"/>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400800" y="6416675"/>
            <a:ext cx="1981200" cy="365125"/>
          </a:xfrm>
          <a:prstGeom prst="rect">
            <a:avLst/>
          </a:prstGeom>
        </p:spPr>
        <p:txBody>
          <a:bodyPr vert="horz" lIns="0" tIns="45720" rIns="0" bIns="0" rtlCol="0" anchor="b" anchorCtr="0"/>
          <a:lstStyle>
            <a:lvl1pPr algn="r">
              <a:defRPr lang="en-US" sz="900" kern="1200" cap="all" spc="110" baseline="0" smtClean="0">
                <a:solidFill>
                  <a:srgbClr val="4D4D4D"/>
                </a:solidFill>
                <a:latin typeface="+mn-lt"/>
                <a:ea typeface="+mn-ea"/>
                <a:cs typeface="+mn-cs"/>
              </a:defRPr>
            </a:lvl1pPr>
          </a:lstStyle>
          <a:p>
            <a:fld id="{5A0EDDE1-7484-4A17-8029-37BF548BC4D9}" type="datetimeFigureOut">
              <a:rPr lang="en-US" smtClean="0"/>
              <a:t>3/25/2013</a:t>
            </a:fld>
            <a:endParaRPr lang="en-US" dirty="0"/>
          </a:p>
        </p:txBody>
      </p:sp>
      <p:sp>
        <p:nvSpPr>
          <p:cNvPr id="5" name="Footer Placeholder 4"/>
          <p:cNvSpPr>
            <a:spLocks noGrp="1"/>
          </p:cNvSpPr>
          <p:nvPr>
            <p:ph type="ftr" sz="quarter" idx="3"/>
          </p:nvPr>
        </p:nvSpPr>
        <p:spPr>
          <a:xfrm>
            <a:off x="228600" y="6416675"/>
            <a:ext cx="2895600" cy="365125"/>
          </a:xfrm>
          <a:prstGeom prst="rect">
            <a:avLst/>
          </a:prstGeom>
        </p:spPr>
        <p:txBody>
          <a:bodyPr vert="horz" lIns="0" tIns="45720" rIns="0" bIns="0" rtlCol="0" anchor="b" anchorCtr="0"/>
          <a:lstStyle>
            <a:lvl1pPr algn="l">
              <a:defRPr sz="900" cap="all" spc="110" baseline="0">
                <a:solidFill>
                  <a:srgbClr val="4D4D4D"/>
                </a:solidFill>
              </a:defRPr>
            </a:lvl1pPr>
          </a:lstStyle>
          <a:p>
            <a:endParaRPr lang="en-US" dirty="0"/>
          </a:p>
        </p:txBody>
      </p:sp>
      <p:sp>
        <p:nvSpPr>
          <p:cNvPr id="6" name="Slide Number Placeholder 5"/>
          <p:cNvSpPr>
            <a:spLocks noGrp="1"/>
          </p:cNvSpPr>
          <p:nvPr>
            <p:ph type="sldNum" sz="quarter" idx="4"/>
          </p:nvPr>
        </p:nvSpPr>
        <p:spPr>
          <a:xfrm>
            <a:off x="8458200" y="6416675"/>
            <a:ext cx="457200" cy="365125"/>
          </a:xfrm>
          <a:prstGeom prst="rect">
            <a:avLst/>
          </a:prstGeom>
        </p:spPr>
        <p:txBody>
          <a:bodyPr vert="horz" lIns="0" tIns="45720" rIns="0" bIns="0" rtlCol="0" anchor="b" anchorCtr="0"/>
          <a:lstStyle>
            <a:lvl1pPr algn="r">
              <a:defRPr sz="1100" b="1" baseline="0">
                <a:solidFill>
                  <a:srgbClr val="4D4D4D"/>
                </a:solidFill>
              </a:defRPr>
            </a:lvl1pPr>
          </a:lstStyle>
          <a:p>
            <a:fld id="{3954FB63-75B7-4507-AFA5-53535B6EEB13}" type="slidenum">
              <a:rPr lang="en-US" smtClean="0"/>
              <a:t>‹#›</a:t>
            </a:fld>
            <a:endParaRPr lang="en-US" dirty="0"/>
          </a:p>
        </p:txBody>
      </p:sp>
    </p:spTree>
  </p:cSld>
  <p:clrMap bg1="dk1" tx1="lt1" bg2="dk2" tx2="lt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defTabSz="914400" rtl="0" eaLnBrk="1" latinLnBrk="0" hangingPunct="1">
        <a:spcBef>
          <a:spcPct val="0"/>
        </a:spcBef>
        <a:buNone/>
        <a:defRPr sz="3600" kern="1200" cap="all"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lnSpc>
          <a:spcPct val="100000"/>
        </a:lnSpc>
        <a:spcBef>
          <a:spcPts val="700"/>
        </a:spcBef>
        <a:buClr>
          <a:schemeClr val="accent1"/>
        </a:buClr>
        <a:buSzPct val="85000"/>
        <a:buFont typeface="Wingdings 3" pitchFamily="18" charset="2"/>
        <a:buChar char=""/>
        <a:defRPr sz="2000" kern="1200" baseline="0">
          <a:solidFill>
            <a:schemeClr val="tx1"/>
          </a:solidFill>
          <a:latin typeface="+mn-lt"/>
          <a:ea typeface="+mn-ea"/>
          <a:cs typeface="+mn-cs"/>
        </a:defRPr>
      </a:lvl1pPr>
      <a:lvl2pPr marL="742950" indent="-274320" algn="l" defTabSz="914400" rtl="0" eaLnBrk="1" latinLnBrk="0" hangingPunct="1">
        <a:lnSpc>
          <a:spcPct val="100000"/>
        </a:lnSpc>
        <a:spcBef>
          <a:spcPts val="700"/>
        </a:spcBef>
        <a:buClr>
          <a:schemeClr val="accent1"/>
        </a:buClr>
        <a:buSzPct val="85000"/>
        <a:buFont typeface="Wingdings 3" pitchFamily="18" charset="2"/>
        <a:buChar char=""/>
        <a:defRPr sz="1600" kern="1200" baseline="0">
          <a:solidFill>
            <a:schemeClr val="tx1"/>
          </a:solidFill>
          <a:latin typeface="+mn-lt"/>
          <a:ea typeface="+mn-ea"/>
          <a:cs typeface="+mn-cs"/>
        </a:defRPr>
      </a:lvl2pPr>
      <a:lvl3pPr marL="11430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3pPr>
      <a:lvl4pPr marL="16002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4pPr>
      <a:lvl5pPr marL="20574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5pPr>
      <a:lvl6pPr marL="25146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6pPr>
      <a:lvl7pPr marL="29718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7pPr>
      <a:lvl8pPr marL="34290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8pPr>
      <a:lvl9pPr marL="38862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hyperlink" Target="mailto:ellen.kotrba@ndus.edu"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odin.nodak.edu/node/212"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57400" y="2895600"/>
            <a:ext cx="6629400" cy="762000"/>
          </a:xfrm>
        </p:spPr>
        <p:txBody>
          <a:bodyPr>
            <a:normAutofit/>
          </a:bodyPr>
          <a:lstStyle/>
          <a:p>
            <a:r>
              <a:rPr lang="en-US" dirty="0" smtClean="0"/>
              <a:t>PLIF for ACADEMIC LIBRARIES</a:t>
            </a:r>
            <a:endParaRPr lang="en-US" dirty="0"/>
          </a:p>
        </p:txBody>
      </p:sp>
      <p:sp>
        <p:nvSpPr>
          <p:cNvPr id="3" name="Subtitle 2"/>
          <p:cNvSpPr>
            <a:spLocks noGrp="1"/>
          </p:cNvSpPr>
          <p:nvPr>
            <p:ph type="subTitle" idx="1"/>
          </p:nvPr>
        </p:nvSpPr>
        <p:spPr>
          <a:xfrm>
            <a:off x="3581400" y="3962400"/>
            <a:ext cx="3886200" cy="1063626"/>
          </a:xfrm>
        </p:spPr>
        <p:txBody>
          <a:bodyPr>
            <a:normAutofit/>
          </a:bodyPr>
          <a:lstStyle/>
          <a:p>
            <a:r>
              <a:rPr lang="en-US" dirty="0" smtClean="0"/>
              <a:t>Comments to --------</a:t>
            </a:r>
          </a:p>
          <a:p>
            <a:r>
              <a:rPr lang="en-US" dirty="0" smtClean="0">
                <a:hlinkClick r:id="rId2"/>
              </a:rPr>
              <a:t>ellen.kotrba@ndus.edu</a:t>
            </a:r>
            <a:r>
              <a:rPr lang="en-US" dirty="0" smtClean="0"/>
              <a:t> </a:t>
            </a:r>
            <a:endParaRPr lang="en-US" dirty="0"/>
          </a:p>
        </p:txBody>
      </p:sp>
      <p:pic>
        <p:nvPicPr>
          <p:cNvPr id="9221" name="Picture 5" descr="C:\Users\ellen.kotrba\AppData\Local\Microsoft\Windows\Temporary Internet Files\Content.IE5\UGWLIXBC\MC900355081[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43000" y="1300731"/>
            <a:ext cx="7010400" cy="12902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245921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839200" cy="1143000"/>
          </a:xfrm>
        </p:spPr>
        <p:txBody>
          <a:bodyPr>
            <a:normAutofit/>
          </a:bodyPr>
          <a:lstStyle/>
          <a:p>
            <a:r>
              <a:rPr lang="en-US" dirty="0" smtClean="0"/>
              <a:t> </a:t>
            </a:r>
            <a:r>
              <a:rPr lang="en-US" sz="3000" dirty="0" smtClean="0"/>
              <a:t>something to think about as we go along</a:t>
            </a:r>
            <a:endParaRPr lang="en-US" sz="3000" dirty="0"/>
          </a:p>
        </p:txBody>
      </p:sp>
      <p:sp>
        <p:nvSpPr>
          <p:cNvPr id="3" name="Content Placeholder 2"/>
          <p:cNvSpPr>
            <a:spLocks noGrp="1"/>
          </p:cNvSpPr>
          <p:nvPr>
            <p:ph idx="1"/>
          </p:nvPr>
        </p:nvSpPr>
        <p:spPr/>
        <p:txBody>
          <a:bodyPr>
            <a:normAutofit/>
          </a:bodyPr>
          <a:lstStyle/>
          <a:p>
            <a:r>
              <a:rPr lang="en-US" dirty="0" smtClean="0"/>
              <a:t>Currently there is only one PLIF mapping job @ ConnectND for students and one PLIF mapping job @ ConnectND for faculty/staff </a:t>
            </a:r>
          </a:p>
          <a:p>
            <a:pPr lvl="1"/>
            <a:r>
              <a:rPr lang="en-US" dirty="0" smtClean="0"/>
              <a:t>used by all ODIN libraries – Do you think there should be PLIF mapping jobs per academic library?</a:t>
            </a:r>
          </a:p>
          <a:p>
            <a:pPr lvl="1"/>
            <a:r>
              <a:rPr lang="en-US" dirty="0" smtClean="0"/>
              <a:t>UND, UNE, UNF may have to be considered separately</a:t>
            </a:r>
          </a:p>
          <a:p>
            <a:r>
              <a:rPr lang="en-US" dirty="0" smtClean="0"/>
              <a:t>NDUS policies and standards – no clear answers</a:t>
            </a:r>
          </a:p>
          <a:p>
            <a:pPr marL="68580" indent="0">
              <a:buNone/>
            </a:pPr>
            <a:endParaRPr lang="en-US" dirty="0" smtClean="0"/>
          </a:p>
        </p:txBody>
      </p:sp>
    </p:spTree>
    <p:extLst>
      <p:ext uri="{BB962C8B-B14F-4D97-AF65-F5344CB8AC3E}">
        <p14:creationId xmlns:p14="http://schemas.microsoft.com/office/powerpoint/2010/main" val="7622504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9354" y="152400"/>
            <a:ext cx="8915400" cy="731838"/>
          </a:xfrm>
        </p:spPr>
        <p:txBody>
          <a:bodyPr>
            <a:normAutofit/>
          </a:bodyPr>
          <a:lstStyle/>
          <a:p>
            <a:r>
              <a:rPr lang="en-US" dirty="0" smtClean="0"/>
              <a:t>ISSUES raised by Lynn Wolf/ODIN</a:t>
            </a:r>
            <a:endParaRPr lang="en-US" dirty="0"/>
          </a:p>
        </p:txBody>
      </p:sp>
      <p:sp>
        <p:nvSpPr>
          <p:cNvPr id="5" name="Content Placeholder 4"/>
          <p:cNvSpPr>
            <a:spLocks noGrp="1"/>
          </p:cNvSpPr>
          <p:nvPr>
            <p:ph idx="1"/>
          </p:nvPr>
        </p:nvSpPr>
        <p:spPr>
          <a:xfrm>
            <a:off x="685800" y="914400"/>
            <a:ext cx="7772400" cy="4648200"/>
          </a:xfrm>
        </p:spPr>
        <p:txBody>
          <a:bodyPr>
            <a:normAutofit fontScale="92500" lnSpcReduction="20000"/>
          </a:bodyPr>
          <a:lstStyle/>
          <a:p>
            <a:r>
              <a:rPr lang="en-US" dirty="0" smtClean="0"/>
              <a:t>Cell phone numbers</a:t>
            </a:r>
          </a:p>
          <a:p>
            <a:pPr lvl="1"/>
            <a:r>
              <a:rPr lang="en-US" dirty="0" smtClean="0"/>
              <a:t>Is this needed?  Smart phones &amp; email access via cell phones is now available </a:t>
            </a:r>
          </a:p>
          <a:p>
            <a:r>
              <a:rPr lang="en-US" dirty="0" smtClean="0"/>
              <a:t>Structure of Address</a:t>
            </a:r>
          </a:p>
          <a:p>
            <a:pPr lvl="1"/>
            <a:r>
              <a:rPr lang="en-US" dirty="0"/>
              <a:t>e</a:t>
            </a:r>
            <a:r>
              <a:rPr lang="en-US" dirty="0" smtClean="0"/>
              <a:t>x. UND Campus postal services requires Street Name and Stop # for faculty/staff addresses and only the building name &amp; number were included in PLIF</a:t>
            </a:r>
          </a:p>
          <a:p>
            <a:r>
              <a:rPr lang="en-US" dirty="0" smtClean="0"/>
              <a:t>What is preferred address order @ each academic institution?</a:t>
            </a:r>
          </a:p>
          <a:p>
            <a:pPr lvl="1"/>
            <a:r>
              <a:rPr lang="en-US" dirty="0"/>
              <a:t>e</a:t>
            </a:r>
            <a:r>
              <a:rPr lang="en-US" dirty="0" smtClean="0"/>
              <a:t>x. Home, Dorm, Permanent OR Dorm, Permanent, Home OR etc.</a:t>
            </a:r>
          </a:p>
          <a:p>
            <a:pPr lvl="1"/>
            <a:r>
              <a:rPr lang="en-US" dirty="0" smtClean="0"/>
              <a:t>If separate pulls from ConnectND, this could be different for each institution</a:t>
            </a:r>
          </a:p>
          <a:p>
            <a:r>
              <a:rPr lang="en-US" dirty="0" smtClean="0"/>
              <a:t>Are any standards in place to use per student, faculty, staff?</a:t>
            </a:r>
          </a:p>
          <a:p>
            <a:pPr lvl="1"/>
            <a:r>
              <a:rPr lang="en-US" dirty="0"/>
              <a:t>e</a:t>
            </a:r>
            <a:r>
              <a:rPr lang="en-US" dirty="0" smtClean="0"/>
              <a:t>x. mandated by NDUS/CIO</a:t>
            </a:r>
          </a:p>
          <a:p>
            <a:r>
              <a:rPr lang="en-US" dirty="0" smtClean="0"/>
              <a:t>Is data in same fields @ each academic institution?</a:t>
            </a:r>
          </a:p>
          <a:p>
            <a:pPr lvl="1"/>
            <a:r>
              <a:rPr lang="en-US" dirty="0" smtClean="0"/>
              <a:t>If separate pulls from ConnectND, is this an issue – Lynn Wolf says: </a:t>
            </a:r>
            <a:r>
              <a:rPr lang="en-US" dirty="0"/>
              <a:t>it WOULD matter if the staff working with ConnectND within a single campus is not being consistent in how they are entering information (we have seen cases of inconsistent data entry on the ConnectND side).  This also could be affected if any of the information is being entered by the student/staff via Self Service and the format (or lack of format) the patron chooses to follow</a:t>
            </a:r>
            <a:endParaRPr lang="en-US" dirty="0" smtClean="0"/>
          </a:p>
          <a:p>
            <a:endParaRPr lang="en-US" dirty="0" smtClean="0"/>
          </a:p>
          <a:p>
            <a:endParaRPr lang="en-US" dirty="0"/>
          </a:p>
        </p:txBody>
      </p:sp>
    </p:spTree>
    <p:extLst>
      <p:ext uri="{BB962C8B-B14F-4D97-AF65-F5344CB8AC3E}">
        <p14:creationId xmlns:p14="http://schemas.microsoft.com/office/powerpoint/2010/main" val="265641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6200" y="76200"/>
            <a:ext cx="8915400" cy="655638"/>
          </a:xfrm>
        </p:spPr>
        <p:txBody>
          <a:bodyPr>
            <a:normAutofit fontScale="90000"/>
          </a:bodyPr>
          <a:lstStyle/>
          <a:p>
            <a:r>
              <a:rPr lang="en-US" dirty="0" smtClean="0"/>
              <a:t>ISSUES raised by UND-Chester Fritz Library</a:t>
            </a:r>
            <a:endParaRPr lang="en-US" dirty="0"/>
          </a:p>
        </p:txBody>
      </p:sp>
      <p:sp>
        <p:nvSpPr>
          <p:cNvPr id="5" name="Content Placeholder 4"/>
          <p:cNvSpPr>
            <a:spLocks noGrp="1"/>
          </p:cNvSpPr>
          <p:nvPr>
            <p:ph idx="1"/>
          </p:nvPr>
        </p:nvSpPr>
        <p:spPr>
          <a:xfrm>
            <a:off x="228600" y="762000"/>
            <a:ext cx="8763000" cy="4572001"/>
          </a:xfrm>
        </p:spPr>
        <p:txBody>
          <a:bodyPr>
            <a:normAutofit fontScale="92500" lnSpcReduction="20000"/>
          </a:bodyPr>
          <a:lstStyle/>
          <a:p>
            <a:r>
              <a:rPr lang="en-US" dirty="0" smtClean="0"/>
              <a:t>Can UND loads differ from UNE and/or UNF loads?</a:t>
            </a:r>
          </a:p>
          <a:p>
            <a:pPr lvl="1"/>
            <a:r>
              <a:rPr lang="en-US" dirty="0" smtClean="0"/>
              <a:t>ex. one wants addresses, another may not</a:t>
            </a:r>
          </a:p>
          <a:p>
            <a:r>
              <a:rPr lang="en-US" dirty="0" smtClean="0"/>
              <a:t>Address Lines</a:t>
            </a:r>
          </a:p>
          <a:p>
            <a:pPr lvl="1"/>
            <a:r>
              <a:rPr lang="en-US" dirty="0"/>
              <a:t>e</a:t>
            </a:r>
            <a:r>
              <a:rPr lang="en-US" dirty="0" smtClean="0"/>
              <a:t>x. not picking up both address lines from ConnectND</a:t>
            </a:r>
          </a:p>
          <a:p>
            <a:pPr lvl="2"/>
            <a:r>
              <a:rPr lang="en-US" dirty="0" smtClean="0"/>
              <a:t>Chester Fritz Library, Chester Fritz Library Room 242, </a:t>
            </a:r>
            <a:r>
              <a:rPr lang="en-US" dirty="0" smtClean="0">
                <a:solidFill>
                  <a:srgbClr val="FFFF00"/>
                </a:solidFill>
              </a:rPr>
              <a:t>3051 University Avenue Stop 9000</a:t>
            </a:r>
            <a:r>
              <a:rPr lang="en-US" dirty="0" smtClean="0"/>
              <a:t>, Grand Forks, ND 58202-9000 in ConnectND</a:t>
            </a:r>
          </a:p>
          <a:p>
            <a:pPr lvl="2"/>
            <a:r>
              <a:rPr lang="en-US" dirty="0" smtClean="0"/>
              <a:t>Chester Fritz Library, Chester Fritz Library Room 242, Grand Forks, ND 58202-9000</a:t>
            </a:r>
          </a:p>
          <a:p>
            <a:pPr lvl="2"/>
            <a:r>
              <a:rPr lang="en-US" dirty="0" smtClean="0"/>
              <a:t>The 2</a:t>
            </a:r>
            <a:r>
              <a:rPr lang="en-US" baseline="30000" dirty="0" smtClean="0"/>
              <a:t>nd</a:t>
            </a:r>
            <a:r>
              <a:rPr lang="en-US" dirty="0" smtClean="0"/>
              <a:t> address line is being dropped – completely unacceptable</a:t>
            </a:r>
          </a:p>
          <a:p>
            <a:pPr lvl="2"/>
            <a:r>
              <a:rPr lang="en-US" dirty="0" smtClean="0"/>
              <a:t>PLIF format was written </a:t>
            </a:r>
            <a:r>
              <a:rPr lang="en-US" b="1" dirty="0" smtClean="0">
                <a:solidFill>
                  <a:srgbClr val="FFFF00"/>
                </a:solidFill>
              </a:rPr>
              <a:t>BEFORE</a:t>
            </a:r>
            <a:r>
              <a:rPr lang="en-US" dirty="0" smtClean="0"/>
              <a:t> ConnectND</a:t>
            </a:r>
          </a:p>
          <a:p>
            <a:pPr lvl="3"/>
            <a:r>
              <a:rPr lang="en-US" dirty="0"/>
              <a:t>The original PLIF file feed designated 5 lines for address with 1</a:t>
            </a:r>
            <a:r>
              <a:rPr lang="en-US" baseline="30000" dirty="0"/>
              <a:t>st</a:t>
            </a:r>
            <a:r>
              <a:rPr lang="en-US" dirty="0"/>
              <a:t> line being name, 2</a:t>
            </a:r>
            <a:r>
              <a:rPr lang="en-US" baseline="30000" dirty="0"/>
              <a:t>nd</a:t>
            </a:r>
            <a:r>
              <a:rPr lang="en-US" dirty="0"/>
              <a:t> being ADDRESS1, 3</a:t>
            </a:r>
            <a:r>
              <a:rPr lang="en-US" baseline="30000" dirty="0"/>
              <a:t>rd</a:t>
            </a:r>
            <a:r>
              <a:rPr lang="en-US" dirty="0"/>
              <a:t> being ADDRESS2, 4</a:t>
            </a:r>
            <a:r>
              <a:rPr lang="en-US" baseline="30000" dirty="0"/>
              <a:t>th</a:t>
            </a:r>
            <a:r>
              <a:rPr lang="en-US" dirty="0"/>
              <a:t> being CITY and 5</a:t>
            </a:r>
            <a:r>
              <a:rPr lang="en-US" baseline="30000" dirty="0"/>
              <a:t>th</a:t>
            </a:r>
            <a:r>
              <a:rPr lang="en-US" dirty="0"/>
              <a:t> being STATE.  </a:t>
            </a:r>
            <a:endParaRPr lang="en-US" dirty="0" smtClean="0"/>
          </a:p>
          <a:p>
            <a:pPr lvl="3"/>
            <a:r>
              <a:rPr lang="en-US" dirty="0" smtClean="0"/>
              <a:t>Again </a:t>
            </a:r>
            <a:r>
              <a:rPr lang="en-US" dirty="0"/>
              <a:t>because the data is loaded from an extract, the accuracy and consistency is determined by the source of the data</a:t>
            </a:r>
            <a:endParaRPr lang="en-US" dirty="0" smtClean="0"/>
          </a:p>
          <a:p>
            <a:pPr lvl="2"/>
            <a:r>
              <a:rPr lang="en-US" dirty="0" smtClean="0"/>
              <a:t>Request needs to come from ODIN Office</a:t>
            </a:r>
          </a:p>
          <a:p>
            <a:r>
              <a:rPr lang="en-US" dirty="0" smtClean="0"/>
              <a:t>Address type 1 vs. address type 2</a:t>
            </a:r>
          </a:p>
          <a:p>
            <a:pPr lvl="1"/>
            <a:r>
              <a:rPr lang="en-US" dirty="0" smtClean="0"/>
              <a:t>UND uses 01 for permanent address – most of the time, this is parent’s address</a:t>
            </a:r>
          </a:p>
          <a:p>
            <a:pPr lvl="1"/>
            <a:r>
              <a:rPr lang="en-US" dirty="0" smtClean="0"/>
              <a:t>UND uses 02 for local address – dorm or apartment address</a:t>
            </a:r>
          </a:p>
          <a:p>
            <a:pPr lvl="1"/>
            <a:r>
              <a:rPr lang="en-US" dirty="0" smtClean="0"/>
              <a:t>PLIF is designed to pull only one address and populate the 02 address</a:t>
            </a:r>
          </a:p>
        </p:txBody>
      </p:sp>
    </p:spTree>
    <p:extLst>
      <p:ext uri="{BB962C8B-B14F-4D97-AF65-F5344CB8AC3E}">
        <p14:creationId xmlns:p14="http://schemas.microsoft.com/office/powerpoint/2010/main" val="37097562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034" y="304800"/>
            <a:ext cx="8991600" cy="655638"/>
          </a:xfrm>
        </p:spPr>
        <p:txBody>
          <a:bodyPr>
            <a:normAutofit/>
          </a:bodyPr>
          <a:lstStyle/>
          <a:p>
            <a:r>
              <a:rPr lang="en-US" sz="2900" dirty="0" smtClean="0"/>
              <a:t>PLIF logic for Address extraction &amp; Loading</a:t>
            </a:r>
            <a:endParaRPr lang="en-US" sz="2900" dirty="0"/>
          </a:p>
        </p:txBody>
      </p:sp>
      <p:sp>
        <p:nvSpPr>
          <p:cNvPr id="3" name="Content Placeholder 2"/>
          <p:cNvSpPr>
            <a:spLocks noGrp="1"/>
          </p:cNvSpPr>
          <p:nvPr>
            <p:ph idx="1"/>
          </p:nvPr>
        </p:nvSpPr>
        <p:spPr>
          <a:xfrm>
            <a:off x="152400" y="1371600"/>
            <a:ext cx="8915400" cy="4114801"/>
          </a:xfrm>
        </p:spPr>
        <p:txBody>
          <a:bodyPr/>
          <a:lstStyle/>
          <a:p>
            <a:r>
              <a:rPr lang="en-US" dirty="0" smtClean="0"/>
              <a:t>Student Addresses – retain 1</a:t>
            </a:r>
            <a:r>
              <a:rPr lang="en-US" baseline="30000" dirty="0" smtClean="0"/>
              <a:t>st</a:t>
            </a:r>
            <a:r>
              <a:rPr lang="en-US" dirty="0" smtClean="0"/>
              <a:t> non-blank address field found – loaded into type 2 address</a:t>
            </a:r>
          </a:p>
          <a:p>
            <a:pPr lvl="1"/>
            <a:r>
              <a:rPr lang="en-US" dirty="0" smtClean="0"/>
              <a:t>If student is ACTIVE – examine addresses in this sequence – take 1</a:t>
            </a:r>
            <a:r>
              <a:rPr lang="en-US" baseline="30000" dirty="0" smtClean="0"/>
              <a:t>st</a:t>
            </a:r>
            <a:r>
              <a:rPr lang="en-US" dirty="0" smtClean="0"/>
              <a:t> non-blank address</a:t>
            </a:r>
          </a:p>
          <a:p>
            <a:pPr lvl="2"/>
            <a:r>
              <a:rPr lang="en-US" dirty="0" smtClean="0"/>
              <a:t>Dorm | Mail | Home | Permanent | Parent</a:t>
            </a:r>
          </a:p>
          <a:p>
            <a:pPr lvl="1"/>
            <a:r>
              <a:rPr lang="en-US" dirty="0" smtClean="0"/>
              <a:t>If student is INACTIVE – examine addresses in this sequence – take 1</a:t>
            </a:r>
            <a:r>
              <a:rPr lang="en-US" baseline="30000" dirty="0" smtClean="0"/>
              <a:t>st</a:t>
            </a:r>
            <a:r>
              <a:rPr lang="en-US" dirty="0" smtClean="0"/>
              <a:t> non-blank address</a:t>
            </a:r>
          </a:p>
          <a:p>
            <a:pPr lvl="2"/>
            <a:r>
              <a:rPr lang="en-US" dirty="0" smtClean="0"/>
              <a:t>Home | Permanent | Parent</a:t>
            </a:r>
          </a:p>
          <a:p>
            <a:pPr lvl="2"/>
            <a:endParaRPr lang="en-US" dirty="0"/>
          </a:p>
          <a:p>
            <a:pPr lvl="2"/>
            <a:endParaRPr lang="en-US" dirty="0" smtClean="0"/>
          </a:p>
          <a:p>
            <a:r>
              <a:rPr lang="en-US" dirty="0" smtClean="0"/>
              <a:t>Faculty/Staff Addresses – retain 1</a:t>
            </a:r>
            <a:r>
              <a:rPr lang="en-US" baseline="30000" dirty="0" smtClean="0"/>
              <a:t>st</a:t>
            </a:r>
            <a:r>
              <a:rPr lang="en-US" dirty="0" smtClean="0"/>
              <a:t> non-blank address field found – loaded into type 2 address</a:t>
            </a:r>
          </a:p>
          <a:p>
            <a:pPr lvl="1"/>
            <a:r>
              <a:rPr lang="en-US" dirty="0" smtClean="0"/>
              <a:t>If fac/staff is ACTIVE or INACTIVE – examine addresses in this sequence</a:t>
            </a:r>
          </a:p>
          <a:p>
            <a:pPr lvl="2"/>
            <a:r>
              <a:rPr lang="en-US" dirty="0" smtClean="0"/>
              <a:t>Campus (only choice available)</a:t>
            </a:r>
          </a:p>
          <a:p>
            <a:endParaRPr lang="en-US" dirty="0" smtClean="0"/>
          </a:p>
        </p:txBody>
      </p:sp>
    </p:spTree>
    <p:extLst>
      <p:ext uri="{BB962C8B-B14F-4D97-AF65-F5344CB8AC3E}">
        <p14:creationId xmlns:p14="http://schemas.microsoft.com/office/powerpoint/2010/main" val="39726564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2400" y="274638"/>
            <a:ext cx="8915400" cy="1143000"/>
          </a:xfrm>
        </p:spPr>
        <p:txBody>
          <a:bodyPr>
            <a:normAutofit fontScale="90000"/>
          </a:bodyPr>
          <a:lstStyle/>
          <a:p>
            <a:r>
              <a:rPr lang="en-US" dirty="0" smtClean="0"/>
              <a:t>ISSUES raised by UND-Chester Fritz Library</a:t>
            </a:r>
            <a:endParaRPr lang="en-US" dirty="0"/>
          </a:p>
        </p:txBody>
      </p:sp>
      <p:sp>
        <p:nvSpPr>
          <p:cNvPr id="5" name="Content Placeholder 4"/>
          <p:cNvSpPr>
            <a:spLocks noGrp="1"/>
          </p:cNvSpPr>
          <p:nvPr>
            <p:ph idx="1"/>
          </p:nvPr>
        </p:nvSpPr>
        <p:spPr/>
        <p:txBody>
          <a:bodyPr>
            <a:normAutofit/>
          </a:bodyPr>
          <a:lstStyle/>
          <a:p>
            <a:r>
              <a:rPr lang="en-US" dirty="0" smtClean="0"/>
              <a:t>Is there a limit to how many PLIF loads may be loaded per semester?</a:t>
            </a:r>
          </a:p>
          <a:p>
            <a:pPr lvl="1"/>
            <a:r>
              <a:rPr lang="en-US" dirty="0" smtClean="0"/>
              <a:t>Lynn Wolf says: </a:t>
            </a:r>
            <a:r>
              <a:rPr lang="en-US" dirty="0"/>
              <a:t>currently we do not limit number of PLIFs – some libraries request several times a week at start of semester</a:t>
            </a:r>
            <a:endParaRPr lang="en-US" dirty="0" smtClean="0"/>
          </a:p>
          <a:p>
            <a:r>
              <a:rPr lang="en-US" dirty="0" smtClean="0"/>
              <a:t>How is data pulled determined to be current?</a:t>
            </a:r>
          </a:p>
          <a:p>
            <a:pPr lvl="1"/>
            <a:r>
              <a:rPr lang="en-US" dirty="0" smtClean="0"/>
              <a:t>It’s current data from ConnectND – it’s from the “Master Record”</a:t>
            </a:r>
          </a:p>
          <a:p>
            <a:pPr lvl="1"/>
            <a:r>
              <a:rPr lang="en-US" dirty="0" smtClean="0"/>
              <a:t>Data is requested and pulled on same day and loaded shortly thereafter</a:t>
            </a:r>
          </a:p>
          <a:p>
            <a:pPr lvl="1"/>
            <a:r>
              <a:rPr lang="en-US" dirty="0" smtClean="0"/>
              <a:t>Includes the information fields being coded consistently within a single campus and across all campuses</a:t>
            </a:r>
          </a:p>
          <a:p>
            <a:endParaRPr lang="en-US" dirty="0" smtClean="0"/>
          </a:p>
          <a:p>
            <a:endParaRPr lang="en-US" dirty="0"/>
          </a:p>
        </p:txBody>
      </p:sp>
    </p:spTree>
    <p:extLst>
      <p:ext uri="{BB962C8B-B14F-4D97-AF65-F5344CB8AC3E}">
        <p14:creationId xmlns:p14="http://schemas.microsoft.com/office/powerpoint/2010/main" val="4592490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UND Specific questions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Can the “valid from” and “valid to” dates for the address types be changed or will they always be the “current date” and “10 years from the current date”?</a:t>
            </a:r>
          </a:p>
          <a:p>
            <a:pPr lvl="1"/>
            <a:r>
              <a:rPr lang="en-US" dirty="0" smtClean="0"/>
              <a:t>Currently they are hard-coded</a:t>
            </a:r>
          </a:p>
          <a:p>
            <a:pPr lvl="1"/>
            <a:r>
              <a:rPr lang="en-US" dirty="0" smtClean="0"/>
              <a:t>Would require a programming request to ConnectND</a:t>
            </a:r>
          </a:p>
          <a:p>
            <a:pPr lvl="1"/>
            <a:r>
              <a:rPr lang="en-US" dirty="0" smtClean="0"/>
              <a:t>Addresses should be into the future unless it’s a temporary address</a:t>
            </a:r>
          </a:p>
          <a:p>
            <a:r>
              <a:rPr lang="en-US" dirty="0" smtClean="0"/>
              <a:t>Does a PLIF patron status change cause the ALEPH level patron to change?</a:t>
            </a:r>
          </a:p>
          <a:p>
            <a:pPr lvl="1"/>
            <a:r>
              <a:rPr lang="en-US" dirty="0" smtClean="0"/>
              <a:t>Aleph level patron statuses are “different” than local patron status but are uniform across ODINland – see tab31</a:t>
            </a:r>
          </a:p>
          <a:p>
            <a:pPr lvl="1"/>
            <a:r>
              <a:rPr lang="en-US" dirty="0" smtClean="0"/>
              <a:t>Expiration date of ALEPH level patron is always the “most into the future” from whichever local patron has that latest expiration date</a:t>
            </a:r>
          </a:p>
          <a:p>
            <a:pPr lvl="1"/>
            <a:r>
              <a:rPr lang="en-US" dirty="0" smtClean="0"/>
              <a:t>Cust-86 is run daily to keep things up-to-date for the ALEPH level patron</a:t>
            </a:r>
          </a:p>
          <a:p>
            <a:pPr lvl="1"/>
            <a:r>
              <a:rPr lang="en-US" dirty="0" smtClean="0"/>
              <a:t>Cust-85 can be used to identify which libraries a person belongs to – must use Patron ID in this custom service</a:t>
            </a:r>
          </a:p>
        </p:txBody>
      </p:sp>
    </p:spTree>
    <p:extLst>
      <p:ext uri="{BB962C8B-B14F-4D97-AF65-F5344CB8AC3E}">
        <p14:creationId xmlns:p14="http://schemas.microsoft.com/office/powerpoint/2010/main" val="27658318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UND Specific questions</a:t>
            </a:r>
            <a:endParaRPr lang="en-US" dirty="0"/>
          </a:p>
        </p:txBody>
      </p:sp>
      <p:sp>
        <p:nvSpPr>
          <p:cNvPr id="3" name="Content Placeholder 2"/>
          <p:cNvSpPr>
            <a:spLocks noGrp="1"/>
          </p:cNvSpPr>
          <p:nvPr>
            <p:ph idx="1"/>
          </p:nvPr>
        </p:nvSpPr>
        <p:spPr/>
        <p:txBody>
          <a:bodyPr>
            <a:normAutofit/>
          </a:bodyPr>
          <a:lstStyle/>
          <a:p>
            <a:r>
              <a:rPr lang="en-US" dirty="0" smtClean="0"/>
              <a:t>If multiple type 2 addresses exist, is there a way to know which one will get changed?</a:t>
            </a:r>
          </a:p>
          <a:p>
            <a:pPr lvl="1"/>
            <a:r>
              <a:rPr lang="en-US" dirty="0" smtClean="0"/>
              <a:t>Should update only a type 2 with valid dates</a:t>
            </a:r>
          </a:p>
          <a:p>
            <a:pPr lvl="1"/>
            <a:r>
              <a:rPr lang="en-US" dirty="0" smtClean="0"/>
              <a:t>Need to test this</a:t>
            </a:r>
          </a:p>
          <a:p>
            <a:r>
              <a:rPr lang="en-US" dirty="0" smtClean="0"/>
              <a:t>Is there a way to tell if an address will get “added” vs. “changed”?</a:t>
            </a:r>
          </a:p>
          <a:p>
            <a:pPr lvl="1"/>
            <a:r>
              <a:rPr lang="en-US" dirty="0" smtClean="0"/>
              <a:t>There are two action codes</a:t>
            </a:r>
          </a:p>
          <a:p>
            <a:pPr lvl="2"/>
            <a:r>
              <a:rPr lang="en-US" dirty="0" smtClean="0"/>
              <a:t>REWRITE – data is populated &amp; will be updated/overwritten</a:t>
            </a:r>
          </a:p>
          <a:p>
            <a:pPr lvl="2"/>
            <a:r>
              <a:rPr lang="en-US" dirty="0" smtClean="0"/>
              <a:t>INSERT – data is new/not populated &amp; will be inserted</a:t>
            </a:r>
          </a:p>
          <a:p>
            <a:pPr lvl="1"/>
            <a:endParaRPr lang="en-US" dirty="0" smtClean="0"/>
          </a:p>
        </p:txBody>
      </p:sp>
    </p:spTree>
    <p:extLst>
      <p:ext uri="{BB962C8B-B14F-4D97-AF65-F5344CB8AC3E}">
        <p14:creationId xmlns:p14="http://schemas.microsoft.com/office/powerpoint/2010/main" val="20351889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655638"/>
          </a:xfrm>
        </p:spPr>
        <p:txBody>
          <a:bodyPr>
            <a:normAutofit fontScale="90000"/>
          </a:bodyPr>
          <a:lstStyle/>
          <a:p>
            <a:r>
              <a:rPr lang="en-US" dirty="0" smtClean="0"/>
              <a:t>Questions &amp; Issues – All campuses</a:t>
            </a:r>
            <a:endParaRPr lang="en-US" dirty="0"/>
          </a:p>
        </p:txBody>
      </p:sp>
      <p:sp>
        <p:nvSpPr>
          <p:cNvPr id="3" name="Content Placeholder 2"/>
          <p:cNvSpPr>
            <a:spLocks noGrp="1"/>
          </p:cNvSpPr>
          <p:nvPr>
            <p:ph idx="1"/>
          </p:nvPr>
        </p:nvSpPr>
        <p:spPr>
          <a:xfrm>
            <a:off x="609600" y="1143000"/>
            <a:ext cx="7772400" cy="3429000"/>
          </a:xfrm>
        </p:spPr>
        <p:txBody>
          <a:bodyPr>
            <a:normAutofit/>
          </a:bodyPr>
          <a:lstStyle/>
          <a:p>
            <a:r>
              <a:rPr lang="en-US" dirty="0" smtClean="0"/>
              <a:t>Are email address included in a PLIF load?</a:t>
            </a:r>
          </a:p>
          <a:p>
            <a:pPr lvl="1"/>
            <a:r>
              <a:rPr lang="en-US" dirty="0" smtClean="0"/>
              <a:t>Not currently</a:t>
            </a:r>
          </a:p>
          <a:p>
            <a:pPr lvl="1"/>
            <a:r>
              <a:rPr lang="en-US" dirty="0" smtClean="0"/>
              <a:t>Would require a programming request to </a:t>
            </a:r>
            <a:r>
              <a:rPr lang="en-US" dirty="0" smtClean="0"/>
              <a:t>ConnectND</a:t>
            </a:r>
            <a:endParaRPr lang="en-US" dirty="0" smtClean="0"/>
          </a:p>
          <a:p>
            <a:pPr lvl="2"/>
            <a:r>
              <a:rPr lang="en-US" dirty="0" smtClean="0"/>
              <a:t>Do all campuses populate email addresses the same per patron record?</a:t>
            </a:r>
          </a:p>
          <a:p>
            <a:endParaRPr lang="en-US" dirty="0"/>
          </a:p>
        </p:txBody>
      </p:sp>
      <p:sp>
        <p:nvSpPr>
          <p:cNvPr id="4" name="TextBox 3"/>
          <p:cNvSpPr txBox="1"/>
          <p:nvPr/>
        </p:nvSpPr>
        <p:spPr>
          <a:xfrm>
            <a:off x="276131" y="3352800"/>
            <a:ext cx="8719631" cy="2308324"/>
          </a:xfrm>
          <a:prstGeom prst="rect">
            <a:avLst/>
          </a:prstGeom>
          <a:noFill/>
        </p:spPr>
        <p:txBody>
          <a:bodyPr wrap="none" rtlCol="0">
            <a:spAutoFit/>
          </a:bodyPr>
          <a:lstStyle/>
          <a:p>
            <a:pPr lvl="0"/>
            <a:r>
              <a:rPr lang="en-US" dirty="0" smtClean="0"/>
              <a:t>Lynn Wolf indicates this is an issue that affects all PLIF libraries as several </a:t>
            </a:r>
            <a:r>
              <a:rPr lang="en-US" dirty="0"/>
              <a:t>libraries have </a:t>
            </a:r>
            <a:endParaRPr lang="en-US" dirty="0" smtClean="0"/>
          </a:p>
          <a:p>
            <a:pPr lvl="0"/>
            <a:r>
              <a:rPr lang="en-US" dirty="0" smtClean="0"/>
              <a:t>asked </a:t>
            </a:r>
            <a:r>
              <a:rPr lang="en-US" dirty="0"/>
              <a:t>about email addresses being populated.  </a:t>
            </a:r>
            <a:r>
              <a:rPr lang="en-US" dirty="0" smtClean="0"/>
              <a:t>The </a:t>
            </a:r>
            <a:r>
              <a:rPr lang="en-US" dirty="0"/>
              <a:t>source of the data </a:t>
            </a:r>
            <a:r>
              <a:rPr lang="en-US" dirty="0" smtClean="0"/>
              <a:t>(ConnectND</a:t>
            </a:r>
            <a:r>
              <a:rPr lang="en-US" dirty="0"/>
              <a:t>) </a:t>
            </a:r>
            <a:endParaRPr lang="en-US" dirty="0" smtClean="0"/>
          </a:p>
          <a:p>
            <a:pPr lvl="0"/>
            <a:r>
              <a:rPr lang="en-US" dirty="0"/>
              <a:t>n</a:t>
            </a:r>
            <a:r>
              <a:rPr lang="en-US" dirty="0" smtClean="0"/>
              <a:t>eeds to standardize placement of </a:t>
            </a:r>
            <a:r>
              <a:rPr lang="en-US" dirty="0"/>
              <a:t>the email addresses.  Once ConnectND has </a:t>
            </a:r>
            <a:r>
              <a:rPr lang="en-US" dirty="0" smtClean="0"/>
              <a:t>finished</a:t>
            </a:r>
          </a:p>
          <a:p>
            <a:pPr lvl="0"/>
            <a:r>
              <a:rPr lang="en-US" dirty="0" smtClean="0"/>
              <a:t>standardizing </a:t>
            </a:r>
            <a:r>
              <a:rPr lang="en-US" dirty="0"/>
              <a:t>across all institutions, </a:t>
            </a:r>
            <a:r>
              <a:rPr lang="en-US" dirty="0" smtClean="0"/>
              <a:t>a request </a:t>
            </a:r>
            <a:r>
              <a:rPr lang="en-US" dirty="0"/>
              <a:t>will </a:t>
            </a:r>
            <a:r>
              <a:rPr lang="en-US" dirty="0" smtClean="0"/>
              <a:t>need </a:t>
            </a:r>
            <a:r>
              <a:rPr lang="en-US" dirty="0"/>
              <a:t>to be submitted to programming to </a:t>
            </a:r>
            <a:endParaRPr lang="en-US" dirty="0" smtClean="0"/>
          </a:p>
          <a:p>
            <a:pPr lvl="0"/>
            <a:r>
              <a:rPr lang="en-US" dirty="0" smtClean="0"/>
              <a:t>include </a:t>
            </a:r>
            <a:r>
              <a:rPr lang="en-US" dirty="0"/>
              <a:t>email </a:t>
            </a:r>
            <a:r>
              <a:rPr lang="en-US" dirty="0" smtClean="0"/>
              <a:t>addresses.</a:t>
            </a:r>
            <a:r>
              <a:rPr lang="en-US" dirty="0"/>
              <a:t>  Currently, the PLIF </a:t>
            </a:r>
            <a:r>
              <a:rPr lang="en-US" dirty="0" smtClean="0"/>
              <a:t>extracts are </a:t>
            </a:r>
            <a:r>
              <a:rPr lang="en-US" dirty="0"/>
              <a:t>not programmed to include that </a:t>
            </a:r>
            <a:endParaRPr lang="en-US" dirty="0" smtClean="0"/>
          </a:p>
          <a:p>
            <a:pPr lvl="0"/>
            <a:r>
              <a:rPr lang="en-US" dirty="0" smtClean="0"/>
              <a:t>information</a:t>
            </a:r>
            <a:r>
              <a:rPr lang="en-US" dirty="0"/>
              <a:t>.  When we are able to start including </a:t>
            </a:r>
            <a:r>
              <a:rPr lang="en-US" dirty="0" smtClean="0"/>
              <a:t>the </a:t>
            </a:r>
            <a:r>
              <a:rPr lang="en-US" dirty="0"/>
              <a:t>email address, </a:t>
            </a:r>
            <a:r>
              <a:rPr lang="en-US" dirty="0" smtClean="0"/>
              <a:t> it is assumed that</a:t>
            </a:r>
          </a:p>
          <a:p>
            <a:pPr lvl="0"/>
            <a:r>
              <a:rPr lang="en-US" dirty="0" smtClean="0"/>
              <a:t>“the </a:t>
            </a:r>
            <a:r>
              <a:rPr lang="en-US" dirty="0"/>
              <a:t>official email address” </a:t>
            </a:r>
            <a:r>
              <a:rPr lang="en-US" dirty="0" smtClean="0"/>
              <a:t>for a campus will </a:t>
            </a:r>
            <a:r>
              <a:rPr lang="en-US" dirty="0"/>
              <a:t>be used.</a:t>
            </a:r>
          </a:p>
          <a:p>
            <a:endParaRPr lang="en-US" dirty="0"/>
          </a:p>
        </p:txBody>
      </p:sp>
    </p:spTree>
    <p:extLst>
      <p:ext uri="{BB962C8B-B14F-4D97-AF65-F5344CB8AC3E}">
        <p14:creationId xmlns:p14="http://schemas.microsoft.com/office/powerpoint/2010/main" val="391743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458200" cy="1143000"/>
          </a:xfrm>
        </p:spPr>
        <p:txBody>
          <a:bodyPr>
            <a:normAutofit/>
          </a:bodyPr>
          <a:lstStyle/>
          <a:p>
            <a:r>
              <a:rPr lang="en-US" dirty="0" smtClean="0"/>
              <a:t>Questions &amp; Issues – all campuses</a:t>
            </a:r>
            <a:endParaRPr lang="en-US" dirty="0"/>
          </a:p>
        </p:txBody>
      </p:sp>
      <p:sp>
        <p:nvSpPr>
          <p:cNvPr id="3" name="Content Placeholder 2"/>
          <p:cNvSpPr>
            <a:spLocks noGrp="1"/>
          </p:cNvSpPr>
          <p:nvPr>
            <p:ph idx="1"/>
          </p:nvPr>
        </p:nvSpPr>
        <p:spPr/>
        <p:txBody>
          <a:bodyPr>
            <a:normAutofit/>
          </a:bodyPr>
          <a:lstStyle/>
          <a:p>
            <a:r>
              <a:rPr lang="en-US" dirty="0" smtClean="0"/>
              <a:t>Could cell phone numbers be included in a PLIF load</a:t>
            </a:r>
          </a:p>
          <a:p>
            <a:pPr lvl="1"/>
            <a:r>
              <a:rPr lang="en-US" dirty="0"/>
              <a:t>Lynn Wolf indicates this is </a:t>
            </a:r>
            <a:r>
              <a:rPr lang="en-US" dirty="0" smtClean="0"/>
              <a:t>another </a:t>
            </a:r>
            <a:r>
              <a:rPr lang="en-US" dirty="0"/>
              <a:t>issue that affects all PLIF libraries as several libraries </a:t>
            </a:r>
            <a:r>
              <a:rPr lang="en-US" dirty="0" smtClean="0"/>
              <a:t>have asked </a:t>
            </a:r>
            <a:r>
              <a:rPr lang="en-US" dirty="0"/>
              <a:t>about </a:t>
            </a:r>
            <a:r>
              <a:rPr lang="en-US" dirty="0" smtClean="0"/>
              <a:t>cell phone numbers</a:t>
            </a:r>
            <a:r>
              <a:rPr lang="en-US" dirty="0"/>
              <a:t>  The source of the data (ConnectND) </a:t>
            </a:r>
            <a:r>
              <a:rPr lang="en-US" dirty="0" smtClean="0"/>
              <a:t>needs </a:t>
            </a:r>
            <a:r>
              <a:rPr lang="en-US" dirty="0"/>
              <a:t>to standardize placement of the </a:t>
            </a:r>
            <a:r>
              <a:rPr lang="en-US" dirty="0" smtClean="0"/>
              <a:t>cell phone number.</a:t>
            </a:r>
            <a:r>
              <a:rPr lang="en-US" dirty="0"/>
              <a:t>  Once ConnectND has </a:t>
            </a:r>
            <a:r>
              <a:rPr lang="en-US" dirty="0" smtClean="0"/>
              <a:t>finished standardizing </a:t>
            </a:r>
            <a:r>
              <a:rPr lang="en-US" dirty="0"/>
              <a:t>across all institutions, a request will need to be submitted to programming </a:t>
            </a:r>
            <a:r>
              <a:rPr lang="en-US" dirty="0" smtClean="0"/>
              <a:t>to include cell phone numbers.</a:t>
            </a:r>
            <a:r>
              <a:rPr lang="en-US" dirty="0"/>
              <a:t>  Currently, the PLIF extracts are not programmed to include that </a:t>
            </a:r>
            <a:r>
              <a:rPr lang="en-US" dirty="0" smtClean="0"/>
              <a:t>information</a:t>
            </a:r>
            <a:r>
              <a:rPr lang="en-US" dirty="0"/>
              <a:t>. </a:t>
            </a:r>
            <a:endParaRPr lang="en-US" dirty="0" smtClean="0"/>
          </a:p>
          <a:p>
            <a:endParaRPr lang="en-US" dirty="0"/>
          </a:p>
        </p:txBody>
      </p:sp>
    </p:spTree>
    <p:extLst>
      <p:ext uri="{BB962C8B-B14F-4D97-AF65-F5344CB8AC3E}">
        <p14:creationId xmlns:p14="http://schemas.microsoft.com/office/powerpoint/2010/main" val="21950166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Known issues with plif</a:t>
            </a:r>
            <a:br>
              <a:rPr lang="en-US" dirty="0" smtClean="0"/>
            </a:br>
            <a:endParaRPr lang="en-US" dirty="0"/>
          </a:p>
        </p:txBody>
      </p:sp>
      <p:sp>
        <p:nvSpPr>
          <p:cNvPr id="3" name="Content Placeholder 2"/>
          <p:cNvSpPr>
            <a:spLocks noGrp="1"/>
          </p:cNvSpPr>
          <p:nvPr>
            <p:ph idx="1"/>
          </p:nvPr>
        </p:nvSpPr>
        <p:spPr/>
        <p:txBody>
          <a:bodyPr/>
          <a:lstStyle/>
          <a:p>
            <a:r>
              <a:rPr lang="en-US" dirty="0" smtClean="0"/>
              <a:t>Patron index does not get updated properly</a:t>
            </a:r>
          </a:p>
          <a:p>
            <a:pPr lvl="1"/>
            <a:r>
              <a:rPr lang="en-US" dirty="0" smtClean="0"/>
              <a:t>If a patron was originally loaded in one PLIF load but then changes or is included in another PLIF load – patron information is loaded but index does not get properly updated</a:t>
            </a:r>
          </a:p>
          <a:p>
            <a:pPr lvl="1"/>
            <a:r>
              <a:rPr lang="en-US" dirty="0" smtClean="0"/>
              <a:t>No results display when doing a patron search &amp; Display Local Patrons Only is checked</a:t>
            </a:r>
          </a:p>
          <a:p>
            <a:pPr lvl="1"/>
            <a:r>
              <a:rPr lang="en-US" dirty="0" smtClean="0"/>
              <a:t>Reported to Ex Libris – no solution yet</a:t>
            </a:r>
          </a:p>
          <a:p>
            <a:endParaRPr lang="en-US" dirty="0"/>
          </a:p>
        </p:txBody>
      </p:sp>
    </p:spTree>
    <p:extLst>
      <p:ext uri="{BB962C8B-B14F-4D97-AF65-F5344CB8AC3E}">
        <p14:creationId xmlns:p14="http://schemas.microsoft.com/office/powerpoint/2010/main" val="179934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152400"/>
            <a:ext cx="8382000" cy="731838"/>
          </a:xfrm>
        </p:spPr>
        <p:txBody>
          <a:bodyPr>
            <a:normAutofit fontScale="90000"/>
          </a:bodyPr>
          <a:lstStyle/>
          <a:p>
            <a:r>
              <a:rPr lang="en-US" dirty="0" smtClean="0"/>
              <a:t>PLIF – Patron Loader Interface Format</a:t>
            </a:r>
            <a:endParaRPr lang="en-US" dirty="0"/>
          </a:p>
        </p:txBody>
      </p:sp>
      <p:sp>
        <p:nvSpPr>
          <p:cNvPr id="5" name="Content Placeholder 4"/>
          <p:cNvSpPr>
            <a:spLocks noGrp="1"/>
          </p:cNvSpPr>
          <p:nvPr>
            <p:ph idx="1"/>
          </p:nvPr>
        </p:nvSpPr>
        <p:spPr>
          <a:xfrm>
            <a:off x="685800" y="838200"/>
            <a:ext cx="7772400" cy="4495801"/>
          </a:xfrm>
        </p:spPr>
        <p:txBody>
          <a:bodyPr>
            <a:normAutofit lnSpcReduction="10000"/>
          </a:bodyPr>
          <a:lstStyle/>
          <a:p>
            <a:r>
              <a:rPr lang="en-US" dirty="0" smtClean="0"/>
              <a:t>Export data from ConnectND</a:t>
            </a:r>
          </a:p>
          <a:p>
            <a:pPr lvl="1"/>
            <a:r>
              <a:rPr lang="en-US" dirty="0" smtClean="0"/>
              <a:t>Data is mapped into pre-defined PLIF format per patron</a:t>
            </a:r>
          </a:p>
          <a:p>
            <a:pPr lvl="2"/>
            <a:r>
              <a:rPr lang="en-US" dirty="0" smtClean="0"/>
              <a:t>PLIF format maps fields according to Aleph configuration tables</a:t>
            </a:r>
          </a:p>
          <a:p>
            <a:pPr lvl="1"/>
            <a:r>
              <a:rPr lang="en-US" dirty="0" smtClean="0"/>
              <a:t>A match point is determined – </a:t>
            </a:r>
            <a:r>
              <a:rPr lang="en-US" sz="2800" b="1" dirty="0" smtClean="0">
                <a:solidFill>
                  <a:srgbClr val="FFFF00"/>
                </a:solidFill>
              </a:rPr>
              <a:t>empl id is used in type 05</a:t>
            </a:r>
          </a:p>
          <a:p>
            <a:r>
              <a:rPr lang="en-US" dirty="0" smtClean="0"/>
              <a:t>Export data is fed into p_file_20</a:t>
            </a:r>
          </a:p>
          <a:p>
            <a:pPr lvl="1"/>
            <a:r>
              <a:rPr lang="en-US" dirty="0"/>
              <a:t>p</a:t>
            </a:r>
            <a:r>
              <a:rPr lang="en-US" dirty="0" smtClean="0"/>
              <a:t>_file_20 new patrons:</a:t>
            </a:r>
          </a:p>
          <a:p>
            <a:pPr lvl="2"/>
            <a:r>
              <a:rPr lang="en-US" dirty="0" smtClean="0"/>
              <a:t>Patron ID comes from util-g-2 last-bor-id </a:t>
            </a:r>
            <a:r>
              <a:rPr lang="en-US" dirty="0"/>
              <a:t>&amp;</a:t>
            </a:r>
            <a:r>
              <a:rPr lang="en-US" dirty="0" smtClean="0"/>
              <a:t> prefix is three-letter library code + PL</a:t>
            </a:r>
          </a:p>
          <a:p>
            <a:pPr lvl="3"/>
            <a:r>
              <a:rPr lang="en-US" dirty="0" smtClean="0"/>
              <a:t>Example:  BSFPL12345</a:t>
            </a:r>
          </a:p>
          <a:p>
            <a:pPr lvl="2"/>
            <a:r>
              <a:rPr lang="en-US" dirty="0" smtClean="0"/>
              <a:t>Barcode comes from util-g-2 bor-id-1 </a:t>
            </a:r>
            <a:r>
              <a:rPr lang="en-US" dirty="0"/>
              <a:t>&amp;</a:t>
            </a:r>
            <a:r>
              <a:rPr lang="en-US" dirty="0" smtClean="0"/>
              <a:t> prefix is three-letter library code + ID</a:t>
            </a:r>
          </a:p>
          <a:p>
            <a:pPr lvl="3"/>
            <a:r>
              <a:rPr lang="en-US" dirty="0" smtClean="0"/>
              <a:t>Example:  BSFID65432</a:t>
            </a:r>
          </a:p>
          <a:p>
            <a:r>
              <a:rPr lang="en-US" dirty="0" smtClean="0"/>
              <a:t>Z111 (user record keywords) &amp; Z353 (patron index) - automatically updates &amp; indexes</a:t>
            </a:r>
          </a:p>
          <a:p>
            <a:r>
              <a:rPr lang="en-US" dirty="0" smtClean="0"/>
              <a:t>Error codes available upon request</a:t>
            </a:r>
            <a:endParaRPr lang="en-US" dirty="0"/>
          </a:p>
        </p:txBody>
      </p:sp>
    </p:spTree>
    <p:extLst>
      <p:ext uri="{BB962C8B-B14F-4D97-AF65-F5344CB8AC3E}">
        <p14:creationId xmlns:p14="http://schemas.microsoft.com/office/powerpoint/2010/main" val="6554432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PLIF Facts</a:t>
            </a:r>
            <a:br>
              <a:rPr lang="en-US" dirty="0" smtClean="0"/>
            </a:br>
            <a:endParaRPr lang="en-US" dirty="0"/>
          </a:p>
        </p:txBody>
      </p:sp>
      <p:sp>
        <p:nvSpPr>
          <p:cNvPr id="3" name="Content Placeholder 2"/>
          <p:cNvSpPr>
            <a:spLocks noGrp="1"/>
          </p:cNvSpPr>
          <p:nvPr>
            <p:ph idx="1"/>
          </p:nvPr>
        </p:nvSpPr>
        <p:spPr>
          <a:xfrm>
            <a:off x="685800" y="1600201"/>
            <a:ext cx="7924800" cy="3733800"/>
          </a:xfrm>
        </p:spPr>
        <p:txBody>
          <a:bodyPr/>
          <a:lstStyle/>
          <a:p>
            <a:r>
              <a:rPr lang="en-US" dirty="0" smtClean="0"/>
              <a:t>If an academic library requests both a student &amp; a faculty/staff load – the student file is processed first followed by the faculty/staff file so that faculty/staff privileges override student privileges</a:t>
            </a:r>
          </a:p>
          <a:p>
            <a:r>
              <a:rPr lang="en-US" dirty="0" smtClean="0"/>
              <a:t>Some academic libraries prefer to load faculty and/or staff manually but all academic libraries load student records</a:t>
            </a:r>
          </a:p>
          <a:p>
            <a:pPr lvl="0"/>
            <a:r>
              <a:rPr lang="en-US" dirty="0"/>
              <a:t>UND/UNE/UNF </a:t>
            </a:r>
            <a:r>
              <a:rPr lang="en-US" dirty="0" smtClean="0"/>
              <a:t>are </a:t>
            </a:r>
            <a:r>
              <a:rPr lang="en-US" dirty="0"/>
              <a:t>all loaded from same request to ConnectND.  </a:t>
            </a:r>
            <a:r>
              <a:rPr lang="en-US" dirty="0" smtClean="0"/>
              <a:t> Three </a:t>
            </a:r>
            <a:r>
              <a:rPr lang="en-US" dirty="0"/>
              <a:t>specific files are received containing different patron type codes depending on what department the patron belongs.  </a:t>
            </a:r>
            <a:r>
              <a:rPr lang="en-US" dirty="0" smtClean="0"/>
              <a:t>The UND file is </a:t>
            </a:r>
            <a:r>
              <a:rPr lang="en-US" dirty="0"/>
              <a:t>processed first since the majority of students would be primary </a:t>
            </a:r>
            <a:r>
              <a:rPr lang="en-US" dirty="0" smtClean="0"/>
              <a:t>patrons.  The UNE file is processed next and </a:t>
            </a:r>
            <a:r>
              <a:rPr lang="en-US" dirty="0"/>
              <a:t>then </a:t>
            </a:r>
            <a:r>
              <a:rPr lang="en-US" dirty="0" smtClean="0"/>
              <a:t>the UNF file.</a:t>
            </a:r>
            <a:endParaRPr lang="en-US" dirty="0"/>
          </a:p>
          <a:p>
            <a:endParaRPr lang="en-US" dirty="0"/>
          </a:p>
        </p:txBody>
      </p:sp>
    </p:spTree>
    <p:extLst>
      <p:ext uri="{BB962C8B-B14F-4D97-AF65-F5344CB8AC3E}">
        <p14:creationId xmlns:p14="http://schemas.microsoft.com/office/powerpoint/2010/main" val="124776515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ellen.kotrba\AppData\Local\Microsoft\Windows\Temporary Internet Files\Content.IE5\ODY42RO3\MC900312398[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62200" y="2286000"/>
            <a:ext cx="3335454" cy="3653028"/>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648415" y="228600"/>
            <a:ext cx="7604966" cy="1754326"/>
          </a:xfrm>
          <a:prstGeom prst="rect">
            <a:avLst/>
          </a:prstGeom>
          <a:noFill/>
        </p:spPr>
        <p:txBody>
          <a:bodyPr wrap="none" lIns="91440" tIns="45720" rIns="91440" bIns="45720">
            <a:spAutoFit/>
          </a:bodyPr>
          <a:lstStyle/>
          <a:p>
            <a:pPr algn="ctr"/>
            <a:r>
              <a:rPr lang="en-US" sz="54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MORE </a:t>
            </a:r>
          </a:p>
          <a:p>
            <a:pPr algn="ctr"/>
            <a:r>
              <a:rPr lang="en-US" sz="54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OPEN DISCUSSION</a:t>
            </a:r>
            <a:endParaRPr lang="en-US" sz="54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Tree>
    <p:extLst>
      <p:ext uri="{BB962C8B-B14F-4D97-AF65-F5344CB8AC3E}">
        <p14:creationId xmlns:p14="http://schemas.microsoft.com/office/powerpoint/2010/main" val="402238473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295400" y="4038600"/>
            <a:ext cx="184731" cy="523220"/>
          </a:xfrm>
          <a:prstGeom prst="rect">
            <a:avLst/>
          </a:prstGeom>
          <a:noFill/>
        </p:spPr>
        <p:txBody>
          <a:bodyPr wrap="none" rtlCol="0">
            <a:spAutoFit/>
          </a:bodyPr>
          <a:lstStyle/>
          <a:p>
            <a:endParaRPr lang="en-US" sz="2800" dirty="0">
              <a:latin typeface="Calibri" pitchFamily="34" charset="0"/>
              <a:cs typeface="Calibri" pitchFamily="34" charset="0"/>
            </a:endParaRPr>
          </a:p>
        </p:txBody>
      </p:sp>
      <p:pic>
        <p:nvPicPr>
          <p:cNvPr id="1027" name="Picture 3" descr="C:\Users\ellen.kotrba\AppData\Local\Microsoft\Windows\Temporary Internet Files\Content.IE5\UGWLIXBC\MC900326908[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67000" y="1676400"/>
            <a:ext cx="3047543" cy="30475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15328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274638"/>
            <a:ext cx="8763000" cy="1143000"/>
          </a:xfrm>
        </p:spPr>
        <p:txBody>
          <a:bodyPr>
            <a:normAutofit/>
          </a:bodyPr>
          <a:lstStyle/>
          <a:p>
            <a:pPr algn="ctr"/>
            <a:r>
              <a:rPr lang="en-US" sz="2800" dirty="0">
                <a:latin typeface="Comic Sans MS" pitchFamily="66" charset="0"/>
                <a:hlinkClick r:id="rId2"/>
              </a:rPr>
              <a:t>http://</a:t>
            </a:r>
            <a:r>
              <a:rPr lang="en-US" sz="2800" dirty="0" smtClean="0">
                <a:latin typeface="Comic Sans MS" pitchFamily="66" charset="0"/>
                <a:hlinkClick r:id="rId2"/>
              </a:rPr>
              <a:t>www.odin.nodak.edu/node/212</a:t>
            </a:r>
            <a:r>
              <a:rPr lang="en-US" sz="2800" dirty="0" smtClean="0">
                <a:latin typeface="Comic Sans MS" pitchFamily="66" charset="0"/>
              </a:rPr>
              <a:t/>
            </a:r>
            <a:br>
              <a:rPr lang="en-US" sz="2800" dirty="0" smtClean="0">
                <a:latin typeface="Comic Sans MS" pitchFamily="66" charset="0"/>
              </a:rPr>
            </a:br>
            <a:r>
              <a:rPr lang="en-US" sz="2800" dirty="0" smtClean="0">
                <a:latin typeface="Comic Sans MS" pitchFamily="66" charset="0"/>
              </a:rPr>
              <a:t>Circulation – Patron Loads (PLIF)</a:t>
            </a:r>
            <a:endParaRPr lang="en-US" sz="2800" dirty="0">
              <a:latin typeface="Comic Sans MS" pitchFamily="66" charset="0"/>
            </a:endParaRPr>
          </a:p>
        </p:txBody>
      </p:sp>
      <p:sp>
        <p:nvSpPr>
          <p:cNvPr id="5" name="Content Placeholder 4"/>
          <p:cNvSpPr>
            <a:spLocks noGrp="1"/>
          </p:cNvSpPr>
          <p:nvPr>
            <p:ph idx="1"/>
          </p:nvPr>
        </p:nvSpPr>
        <p:spPr/>
        <p:txBody>
          <a:bodyPr/>
          <a:lstStyle/>
          <a:p>
            <a:endParaRPr lang="en-US" dirty="0"/>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 y="1376543"/>
            <a:ext cx="4876800" cy="2743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886200" y="2569337"/>
            <a:ext cx="5147733" cy="2895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078621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610600" cy="884238"/>
          </a:xfrm>
        </p:spPr>
        <p:txBody>
          <a:bodyPr>
            <a:normAutofit/>
          </a:bodyPr>
          <a:lstStyle/>
          <a:p>
            <a:r>
              <a:rPr lang="en-US" sz="2800" dirty="0">
                <a:latin typeface="Comic Sans MS" pitchFamily="66" charset="0"/>
              </a:rPr>
              <a:t>http://</a:t>
            </a:r>
            <a:r>
              <a:rPr lang="en-US" sz="2800" dirty="0" smtClean="0">
                <a:latin typeface="Comic Sans MS" pitchFamily="66" charset="0"/>
              </a:rPr>
              <a:t>www.odin.nodak.edu/webticket </a:t>
            </a:r>
            <a:endParaRPr lang="en-US" sz="2800" dirty="0">
              <a:latin typeface="Comic Sans MS" pitchFamily="66" charset="0"/>
            </a:endParaRPr>
          </a:p>
        </p:txBody>
      </p:sp>
      <p:sp>
        <p:nvSpPr>
          <p:cNvPr id="3" name="Content Placeholder 2"/>
          <p:cNvSpPr>
            <a:spLocks noGrp="1"/>
          </p:cNvSpPr>
          <p:nvPr>
            <p:ph idx="1"/>
          </p:nvPr>
        </p:nvSpPr>
        <p:spPr>
          <a:xfrm>
            <a:off x="228600" y="990600"/>
            <a:ext cx="8686800" cy="4876800"/>
          </a:xfrm>
        </p:spPr>
        <p:txBody>
          <a:bodyPr>
            <a:normAutofit/>
          </a:bodyPr>
          <a:lstStyle/>
          <a:p>
            <a:r>
              <a:rPr lang="en-US" b="1" dirty="0" smtClean="0"/>
              <a:t>Put answer to each question </a:t>
            </a:r>
            <a:r>
              <a:rPr lang="en-US" b="1" dirty="0"/>
              <a:t>i</a:t>
            </a:r>
            <a:r>
              <a:rPr lang="en-US" b="1" dirty="0" smtClean="0"/>
              <a:t>n each ODIN Help Desk ticket</a:t>
            </a:r>
            <a:r>
              <a:rPr lang="en-US" dirty="0" smtClean="0"/>
              <a:t> – </a:t>
            </a:r>
          </a:p>
          <a:p>
            <a:r>
              <a:rPr lang="en-US" dirty="0" smtClean="0"/>
              <a:t>1.  What is your ADM Code?</a:t>
            </a:r>
          </a:p>
          <a:p>
            <a:r>
              <a:rPr lang="en-US" dirty="0" smtClean="0"/>
              <a:t>2.  What term should be loaded? Include YEAR and SEMESTER</a:t>
            </a:r>
          </a:p>
          <a:p>
            <a:pPr lvl="1"/>
            <a:r>
              <a:rPr lang="en-US" dirty="0" smtClean="0"/>
              <a:t>Default will be current semester if no term is specified</a:t>
            </a:r>
          </a:p>
          <a:p>
            <a:r>
              <a:rPr lang="en-US" dirty="0" smtClean="0"/>
              <a:t>3.  Who should be loaded?  STUDENTS or FACULTY/STAFF or BOTH</a:t>
            </a:r>
          </a:p>
          <a:p>
            <a:pPr lvl="1"/>
            <a:r>
              <a:rPr lang="en-US" dirty="0" smtClean="0"/>
              <a:t>Default is BOTH if nothing is specified</a:t>
            </a:r>
          </a:p>
          <a:p>
            <a:r>
              <a:rPr lang="en-US" dirty="0" smtClean="0"/>
              <a:t>4.  Is Address to be loaded?  YES or NO</a:t>
            </a:r>
          </a:p>
          <a:p>
            <a:pPr lvl="1"/>
            <a:r>
              <a:rPr lang="en-US" dirty="0" smtClean="0"/>
              <a:t>Default is NO if nothing is specified</a:t>
            </a:r>
          </a:p>
          <a:p>
            <a:r>
              <a:rPr lang="en-US" dirty="0" smtClean="0"/>
              <a:t>4.  Is tab31 updated?  YES or NO  </a:t>
            </a:r>
          </a:p>
          <a:p>
            <a:pPr lvl="2"/>
            <a:r>
              <a:rPr lang="en-US" sz="1600" dirty="0"/>
              <a:t>c</a:t>
            </a:r>
            <a:r>
              <a:rPr lang="en-US" sz="1600" dirty="0" smtClean="0"/>
              <a:t>ol. 14 (Expiration Date) and col. 15 (Cash Overspend Limit) </a:t>
            </a:r>
            <a:endParaRPr lang="en-US" sz="1600" dirty="0"/>
          </a:p>
          <a:p>
            <a:r>
              <a:rPr lang="en-US" dirty="0" smtClean="0"/>
              <a:t>5.  Would </a:t>
            </a:r>
            <a:r>
              <a:rPr lang="en-US" dirty="0"/>
              <a:t>you like the file </a:t>
            </a:r>
            <a:r>
              <a:rPr lang="en-US" dirty="0" smtClean="0"/>
              <a:t>run </a:t>
            </a:r>
            <a:r>
              <a:rPr lang="en-US" dirty="0"/>
              <a:t>in UPDATE mode if no errors are reported in </a:t>
            </a:r>
            <a:r>
              <a:rPr lang="en-US" dirty="0" smtClean="0"/>
              <a:t>  non-update report?  YES or NO</a:t>
            </a:r>
            <a:endParaRPr lang="en-US" dirty="0"/>
          </a:p>
        </p:txBody>
      </p:sp>
      <p:sp>
        <p:nvSpPr>
          <p:cNvPr id="4" name="TextBox 3"/>
          <p:cNvSpPr txBox="1"/>
          <p:nvPr/>
        </p:nvSpPr>
        <p:spPr>
          <a:xfrm>
            <a:off x="144101" y="6031468"/>
            <a:ext cx="3632276" cy="369332"/>
          </a:xfrm>
          <a:prstGeom prst="rect">
            <a:avLst/>
          </a:prstGeom>
          <a:noFill/>
        </p:spPr>
        <p:txBody>
          <a:bodyPr wrap="none" rtlCol="0">
            <a:spAutoFit/>
          </a:bodyPr>
          <a:lstStyle/>
          <a:p>
            <a:r>
              <a:rPr lang="en-US" b="1" dirty="0">
                <a:solidFill>
                  <a:srgbClr val="002060"/>
                </a:solidFill>
              </a:rPr>
              <a:t>Submit one ticket per PLIF load</a:t>
            </a:r>
          </a:p>
        </p:txBody>
      </p:sp>
    </p:spTree>
    <p:extLst>
      <p:ext uri="{BB962C8B-B14F-4D97-AF65-F5344CB8AC3E}">
        <p14:creationId xmlns:p14="http://schemas.microsoft.com/office/powerpoint/2010/main" val="33295252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74638"/>
            <a:ext cx="8229600" cy="1143000"/>
          </a:xfrm>
        </p:spPr>
        <p:txBody>
          <a:bodyPr>
            <a:normAutofit/>
          </a:bodyPr>
          <a:lstStyle/>
          <a:p>
            <a:r>
              <a:rPr lang="en-US" dirty="0" smtClean="0"/>
              <a:t>Cust-88 </a:t>
            </a:r>
            <a:br>
              <a:rPr lang="en-US" dirty="0" smtClean="0"/>
            </a:br>
            <a:r>
              <a:rPr lang="en-US" sz="2700" dirty="0" smtClean="0"/>
              <a:t>Update Patron Home Library after Plif run</a:t>
            </a:r>
            <a:endParaRPr lang="en-US" sz="2700" dirty="0"/>
          </a:p>
        </p:txBody>
      </p:sp>
      <p:sp>
        <p:nvSpPr>
          <p:cNvPr id="3" name="Content Placeholder 2"/>
          <p:cNvSpPr>
            <a:spLocks noGrp="1"/>
          </p:cNvSpPr>
          <p:nvPr>
            <p:ph idx="1"/>
          </p:nvPr>
        </p:nvSpPr>
        <p:spPr/>
        <p:txBody>
          <a:bodyPr/>
          <a:lstStyle/>
          <a:p>
            <a:r>
              <a:rPr lang="en-US" dirty="0" smtClean="0"/>
              <a:t>Automatically run</a:t>
            </a:r>
          </a:p>
          <a:p>
            <a:r>
              <a:rPr lang="en-US" dirty="0"/>
              <a:t>This service will Update the Patron Home Library and ILL Unit fields which are unfilled by the PLIF patron record </a:t>
            </a:r>
            <a:r>
              <a:rPr lang="en-US" dirty="0" smtClean="0"/>
              <a:t>loader </a:t>
            </a:r>
          </a:p>
          <a:p>
            <a:r>
              <a:rPr lang="en-US" dirty="0" smtClean="0"/>
              <a:t>This </a:t>
            </a:r>
            <a:r>
              <a:rPr lang="en-US" dirty="0"/>
              <a:t>service is restricted to ODIN staff use and requires a special </a:t>
            </a:r>
            <a:r>
              <a:rPr lang="en-US" dirty="0" smtClean="0"/>
              <a:t>user</a:t>
            </a:r>
            <a:endParaRPr lang="en-US" dirty="0"/>
          </a:p>
        </p:txBody>
      </p:sp>
    </p:spTree>
    <p:extLst>
      <p:ext uri="{BB962C8B-B14F-4D97-AF65-F5344CB8AC3E}">
        <p14:creationId xmlns:p14="http://schemas.microsoft.com/office/powerpoint/2010/main" val="31215091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74638"/>
            <a:ext cx="8229600" cy="1143000"/>
          </a:xfrm>
        </p:spPr>
        <p:txBody>
          <a:bodyPr>
            <a:normAutofit/>
          </a:bodyPr>
          <a:lstStyle/>
          <a:p>
            <a:r>
              <a:rPr lang="en-US" dirty="0" smtClean="0"/>
              <a:t>Cust-89 </a:t>
            </a:r>
            <a:br>
              <a:rPr lang="en-US" dirty="0" smtClean="0"/>
            </a:br>
            <a:r>
              <a:rPr lang="en-US" sz="2700" dirty="0" smtClean="0"/>
              <a:t>Populate Patron Record Fields</a:t>
            </a:r>
            <a:endParaRPr lang="en-US" sz="2700" dirty="0"/>
          </a:p>
        </p:txBody>
      </p:sp>
      <p:sp>
        <p:nvSpPr>
          <p:cNvPr id="3" name="Content Placeholder 2"/>
          <p:cNvSpPr>
            <a:spLocks noGrp="1"/>
          </p:cNvSpPr>
          <p:nvPr>
            <p:ph idx="1"/>
          </p:nvPr>
        </p:nvSpPr>
        <p:spPr/>
        <p:txBody>
          <a:bodyPr>
            <a:normAutofit lnSpcReduction="10000"/>
          </a:bodyPr>
          <a:lstStyle/>
          <a:p>
            <a:r>
              <a:rPr lang="en-US" dirty="0" smtClean="0"/>
              <a:t>This </a:t>
            </a:r>
            <a:r>
              <a:rPr lang="en-US" dirty="0"/>
              <a:t>service will Update the </a:t>
            </a:r>
            <a:r>
              <a:rPr lang="en-US" dirty="0" smtClean="0"/>
              <a:t>Patron </a:t>
            </a:r>
            <a:r>
              <a:rPr lang="en-US" dirty="0"/>
              <a:t>Record </a:t>
            </a:r>
            <a:r>
              <a:rPr lang="en-US" dirty="0" smtClean="0"/>
              <a:t>1) ILL </a:t>
            </a:r>
            <a:r>
              <a:rPr lang="en-US" dirty="0"/>
              <a:t>Total Limit, </a:t>
            </a:r>
            <a:r>
              <a:rPr lang="en-US" dirty="0" smtClean="0"/>
              <a:t>2) ILL </a:t>
            </a:r>
            <a:r>
              <a:rPr lang="en-US" dirty="0"/>
              <a:t>Active Limit and </a:t>
            </a:r>
            <a:r>
              <a:rPr lang="en-US" dirty="0" smtClean="0"/>
              <a:t>3) Profile </a:t>
            </a:r>
            <a:r>
              <a:rPr lang="en-US" dirty="0"/>
              <a:t>fields for active patrons with a specified patron </a:t>
            </a:r>
            <a:r>
              <a:rPr lang="en-US" dirty="0" smtClean="0"/>
              <a:t>status</a:t>
            </a:r>
          </a:p>
          <a:p>
            <a:r>
              <a:rPr lang="en-US" dirty="0" smtClean="0"/>
              <a:t>The </a:t>
            </a:r>
            <a:r>
              <a:rPr lang="en-US" dirty="0"/>
              <a:t>service </a:t>
            </a:r>
            <a:r>
              <a:rPr lang="en-US" dirty="0" smtClean="0"/>
              <a:t>may </a:t>
            </a:r>
            <a:r>
              <a:rPr lang="en-US" dirty="0"/>
              <a:t>only </a:t>
            </a:r>
            <a:r>
              <a:rPr lang="en-US" dirty="0" smtClean="0"/>
              <a:t>be run in an </a:t>
            </a:r>
            <a:r>
              <a:rPr lang="en-US" dirty="0"/>
              <a:t>ADMinistrative library</a:t>
            </a:r>
            <a:endParaRPr lang="en-US" dirty="0" smtClean="0"/>
          </a:p>
          <a:p>
            <a:r>
              <a:rPr lang="en-US" dirty="0"/>
              <a:t>This service is restricted to users with </a:t>
            </a:r>
            <a:r>
              <a:rPr lang="en-US" dirty="0" smtClean="0"/>
              <a:t>permissions </a:t>
            </a:r>
            <a:r>
              <a:rPr lang="en-US" dirty="0"/>
              <a:t>to run a priv-05 </a:t>
            </a:r>
            <a:r>
              <a:rPr lang="en-US" dirty="0" smtClean="0"/>
              <a:t>service (username format begins with “updserv” &amp; needs to be assigned by the ODIN Office)</a:t>
            </a:r>
          </a:p>
          <a:p>
            <a:r>
              <a:rPr lang="en-US" dirty="0" smtClean="0"/>
              <a:t>Use Help to ensure requested report fields have proper # of characters and upper/lowercase</a:t>
            </a:r>
          </a:p>
          <a:p>
            <a:r>
              <a:rPr lang="en-US" dirty="0"/>
              <a:t>A</a:t>
            </a:r>
            <a:r>
              <a:rPr lang="en-US" dirty="0" smtClean="0"/>
              <a:t> </a:t>
            </a:r>
            <a:r>
              <a:rPr lang="en-US" dirty="0"/>
              <a:t>report will list the record ids of the </a:t>
            </a:r>
            <a:r>
              <a:rPr lang="en-US" dirty="0" smtClean="0"/>
              <a:t>patron records </a:t>
            </a:r>
            <a:r>
              <a:rPr lang="en-US" dirty="0"/>
              <a:t>changed and the value of the fields </a:t>
            </a:r>
            <a:r>
              <a:rPr lang="en-US" b="1" dirty="0">
                <a:solidFill>
                  <a:srgbClr val="FFFF00"/>
                </a:solidFill>
              </a:rPr>
              <a:t>prior</a:t>
            </a:r>
            <a:r>
              <a:rPr lang="en-US" dirty="0"/>
              <a:t> to the requested </a:t>
            </a:r>
            <a:r>
              <a:rPr lang="en-US" dirty="0" smtClean="0"/>
              <a:t>changes</a:t>
            </a:r>
            <a:endParaRPr lang="en-US" dirty="0"/>
          </a:p>
        </p:txBody>
      </p:sp>
    </p:spTree>
    <p:extLst>
      <p:ext uri="{BB962C8B-B14F-4D97-AF65-F5344CB8AC3E}">
        <p14:creationId xmlns:p14="http://schemas.microsoft.com/office/powerpoint/2010/main" val="12099034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
            <a:ext cx="7772400" cy="838200"/>
          </a:xfrm>
        </p:spPr>
        <p:txBody>
          <a:bodyPr/>
          <a:lstStyle/>
          <a:p>
            <a:r>
              <a:rPr lang="en-US" dirty="0" smtClean="0"/>
              <a:t>Cust-89 questions from UND</a:t>
            </a:r>
            <a:endParaRPr lang="en-US" dirty="0"/>
          </a:p>
        </p:txBody>
      </p:sp>
      <p:sp>
        <p:nvSpPr>
          <p:cNvPr id="3" name="Content Placeholder 2"/>
          <p:cNvSpPr>
            <a:spLocks noGrp="1"/>
          </p:cNvSpPr>
          <p:nvPr>
            <p:ph idx="1"/>
          </p:nvPr>
        </p:nvSpPr>
        <p:spPr>
          <a:xfrm>
            <a:off x="228600" y="1143000"/>
            <a:ext cx="8686800" cy="4419600"/>
          </a:xfrm>
        </p:spPr>
        <p:txBody>
          <a:bodyPr>
            <a:normAutofit fontScale="92500" lnSpcReduction="20000"/>
          </a:bodyPr>
          <a:lstStyle/>
          <a:p>
            <a:r>
              <a:rPr lang="en-US" dirty="0" smtClean="0"/>
              <a:t>Will </a:t>
            </a:r>
            <a:r>
              <a:rPr lang="en-US" dirty="0"/>
              <a:t>this affect all patrons or only </a:t>
            </a:r>
            <a:r>
              <a:rPr lang="en-US" dirty="0" smtClean="0"/>
              <a:t>UND50 </a:t>
            </a:r>
            <a:r>
              <a:rPr lang="en-US" dirty="0"/>
              <a:t>patrons? </a:t>
            </a:r>
            <a:r>
              <a:rPr lang="en-US" b="1" dirty="0" smtClean="0">
                <a:solidFill>
                  <a:srgbClr val="FFFF00"/>
                </a:solidFill>
              </a:rPr>
              <a:t>It will affect patrons </a:t>
            </a:r>
            <a:r>
              <a:rPr lang="en-US" b="1" dirty="0">
                <a:solidFill>
                  <a:srgbClr val="FFFF00"/>
                </a:solidFill>
              </a:rPr>
              <a:t>who have UND local privileges</a:t>
            </a:r>
          </a:p>
          <a:p>
            <a:r>
              <a:rPr lang="en-US" dirty="0"/>
              <a:t>Are patrons selected by home library or local privileges? </a:t>
            </a:r>
            <a:r>
              <a:rPr lang="en-US" b="1" dirty="0">
                <a:solidFill>
                  <a:srgbClr val="FFFF00"/>
                </a:solidFill>
              </a:rPr>
              <a:t>It’s selecting by </a:t>
            </a:r>
            <a:r>
              <a:rPr lang="en-US" b="1" dirty="0" smtClean="0">
                <a:solidFill>
                  <a:srgbClr val="FFFF00"/>
                </a:solidFill>
              </a:rPr>
              <a:t>ILL </a:t>
            </a:r>
            <a:r>
              <a:rPr lang="en-US" b="1" dirty="0">
                <a:solidFill>
                  <a:srgbClr val="FFFF00"/>
                </a:solidFill>
              </a:rPr>
              <a:t>L</a:t>
            </a:r>
            <a:r>
              <a:rPr lang="en-US" b="1" dirty="0" smtClean="0">
                <a:solidFill>
                  <a:srgbClr val="FFFF00"/>
                </a:solidFill>
              </a:rPr>
              <a:t>ibrary</a:t>
            </a:r>
            <a:endParaRPr lang="en-US" dirty="0">
              <a:solidFill>
                <a:srgbClr val="FFFF00"/>
              </a:solidFill>
            </a:endParaRPr>
          </a:p>
          <a:p>
            <a:r>
              <a:rPr lang="en-US" dirty="0"/>
              <a:t>What about shared patrons? </a:t>
            </a:r>
            <a:r>
              <a:rPr lang="en-US" b="1" dirty="0">
                <a:solidFill>
                  <a:srgbClr val="FFFF00"/>
                </a:solidFill>
              </a:rPr>
              <a:t>Only affects patron status stated on the form and patron needs to have local privileges @ UND</a:t>
            </a:r>
            <a:endParaRPr lang="en-US" dirty="0">
              <a:solidFill>
                <a:srgbClr val="FFFF00"/>
              </a:solidFill>
            </a:endParaRPr>
          </a:p>
          <a:p>
            <a:r>
              <a:rPr lang="en-US" dirty="0"/>
              <a:t>What about blocked patrons? </a:t>
            </a:r>
            <a:r>
              <a:rPr lang="en-US" b="1" dirty="0">
                <a:solidFill>
                  <a:srgbClr val="FFFF00"/>
                </a:solidFill>
              </a:rPr>
              <a:t>It’ll change them too</a:t>
            </a:r>
            <a:endParaRPr lang="en-US" dirty="0">
              <a:solidFill>
                <a:srgbClr val="FFFF00"/>
              </a:solidFill>
            </a:endParaRPr>
          </a:p>
          <a:p>
            <a:r>
              <a:rPr lang="en-US" dirty="0"/>
              <a:t>Will it change records with existing data (overwrite) or only blank fields? </a:t>
            </a:r>
            <a:r>
              <a:rPr lang="en-US" b="1" dirty="0" smtClean="0">
                <a:solidFill>
                  <a:srgbClr val="FFFF00"/>
                </a:solidFill>
              </a:rPr>
              <a:t>Overwrite - it </a:t>
            </a:r>
            <a:r>
              <a:rPr lang="en-US" b="1" dirty="0">
                <a:solidFill>
                  <a:srgbClr val="FFFF00"/>
                </a:solidFill>
              </a:rPr>
              <a:t>will update each patron record matching the patron status </a:t>
            </a:r>
            <a:r>
              <a:rPr lang="en-US" b="1" dirty="0" smtClean="0">
                <a:solidFill>
                  <a:srgbClr val="FFFF00"/>
                </a:solidFill>
              </a:rPr>
              <a:t>listed </a:t>
            </a:r>
            <a:r>
              <a:rPr lang="en-US" b="1" dirty="0">
                <a:solidFill>
                  <a:srgbClr val="FFFF00"/>
                </a:solidFill>
              </a:rPr>
              <a:t>in the service according to service parameters, report will show what is was before the change</a:t>
            </a:r>
            <a:endParaRPr lang="en-US" dirty="0">
              <a:solidFill>
                <a:srgbClr val="FFFF00"/>
              </a:solidFill>
            </a:endParaRPr>
          </a:p>
          <a:p>
            <a:r>
              <a:rPr lang="en-US" dirty="0"/>
              <a:t>Profile may reset a patrons’ preferences? </a:t>
            </a:r>
            <a:r>
              <a:rPr lang="en-US" b="1" dirty="0">
                <a:solidFill>
                  <a:srgbClr val="FFFF00"/>
                </a:solidFill>
              </a:rPr>
              <a:t>It’s possible, but if you put a profile in this service, it’ll change it – it’s that powerful!  You will be able to see the “before” values in the report and of course could reset a patrons’ preference</a:t>
            </a:r>
            <a:endParaRPr lang="en-US" dirty="0">
              <a:solidFill>
                <a:srgbClr val="FFFF00"/>
              </a:solidFill>
            </a:endParaRPr>
          </a:p>
          <a:p>
            <a:endParaRPr lang="en-US" dirty="0"/>
          </a:p>
        </p:txBody>
      </p:sp>
    </p:spTree>
    <p:extLst>
      <p:ext uri="{BB962C8B-B14F-4D97-AF65-F5344CB8AC3E}">
        <p14:creationId xmlns:p14="http://schemas.microsoft.com/office/powerpoint/2010/main" val="21294629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74638"/>
            <a:ext cx="8229600" cy="1143000"/>
          </a:xfrm>
        </p:spPr>
        <p:txBody>
          <a:bodyPr>
            <a:normAutofit/>
          </a:bodyPr>
          <a:lstStyle/>
          <a:p>
            <a:r>
              <a:rPr lang="en-US" dirty="0" smtClean="0"/>
              <a:t>Cust-205 </a:t>
            </a:r>
            <a:br>
              <a:rPr lang="en-US" dirty="0" smtClean="0"/>
            </a:br>
            <a:r>
              <a:rPr lang="en-US" sz="2700" dirty="0" smtClean="0"/>
              <a:t>patron records without an ill unit</a:t>
            </a:r>
            <a:endParaRPr lang="en-US" sz="2700" dirty="0"/>
          </a:p>
        </p:txBody>
      </p:sp>
      <p:sp>
        <p:nvSpPr>
          <p:cNvPr id="3" name="Content Placeholder 2"/>
          <p:cNvSpPr>
            <a:spLocks noGrp="1"/>
          </p:cNvSpPr>
          <p:nvPr>
            <p:ph idx="1"/>
          </p:nvPr>
        </p:nvSpPr>
        <p:spPr/>
        <p:txBody>
          <a:bodyPr/>
          <a:lstStyle/>
          <a:p>
            <a:r>
              <a:rPr lang="en-US" dirty="0"/>
              <a:t>This service retrieves Patron Records that do not have an ILL Unit code assigned to </a:t>
            </a:r>
            <a:r>
              <a:rPr lang="en-US" dirty="0" smtClean="0"/>
              <a:t>them</a:t>
            </a:r>
          </a:p>
          <a:p>
            <a:r>
              <a:rPr lang="en-US" dirty="0" smtClean="0"/>
              <a:t>The </a:t>
            </a:r>
            <a:r>
              <a:rPr lang="en-US" dirty="0"/>
              <a:t>service </a:t>
            </a:r>
            <a:r>
              <a:rPr lang="en-US" dirty="0" smtClean="0"/>
              <a:t>may </a:t>
            </a:r>
            <a:r>
              <a:rPr lang="en-US" dirty="0"/>
              <a:t>only </a:t>
            </a:r>
            <a:r>
              <a:rPr lang="en-US" dirty="0" smtClean="0"/>
              <a:t>be run in an </a:t>
            </a:r>
            <a:r>
              <a:rPr lang="en-US" dirty="0"/>
              <a:t>ADMinistrative </a:t>
            </a:r>
            <a:r>
              <a:rPr lang="en-US" dirty="0" smtClean="0"/>
              <a:t>library</a:t>
            </a:r>
          </a:p>
        </p:txBody>
      </p:sp>
    </p:spTree>
    <p:extLst>
      <p:ext uri="{BB962C8B-B14F-4D97-AF65-F5344CB8AC3E}">
        <p14:creationId xmlns:p14="http://schemas.microsoft.com/office/powerpoint/2010/main" val="12427445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74638"/>
            <a:ext cx="8229600" cy="1143000"/>
          </a:xfrm>
        </p:spPr>
        <p:txBody>
          <a:bodyPr>
            <a:normAutofit/>
          </a:bodyPr>
          <a:lstStyle/>
          <a:p>
            <a:r>
              <a:rPr lang="en-US" dirty="0" smtClean="0"/>
              <a:t>Cust-86 </a:t>
            </a:r>
            <a:br>
              <a:rPr lang="en-US" dirty="0" smtClean="0"/>
            </a:br>
            <a:r>
              <a:rPr lang="en-US" sz="2700" dirty="0" smtClean="0"/>
              <a:t>update aleph expiry dates</a:t>
            </a:r>
            <a:endParaRPr lang="en-US" sz="2700" dirty="0"/>
          </a:p>
        </p:txBody>
      </p:sp>
      <p:sp>
        <p:nvSpPr>
          <p:cNvPr id="3" name="Content Placeholder 2"/>
          <p:cNvSpPr>
            <a:spLocks noGrp="1"/>
          </p:cNvSpPr>
          <p:nvPr>
            <p:ph idx="1"/>
          </p:nvPr>
        </p:nvSpPr>
        <p:spPr/>
        <p:txBody>
          <a:bodyPr/>
          <a:lstStyle/>
          <a:p>
            <a:r>
              <a:rPr lang="en-US" dirty="0"/>
              <a:t>This service will </a:t>
            </a:r>
            <a:r>
              <a:rPr lang="en-US" dirty="0" smtClean="0"/>
              <a:t>check </a:t>
            </a:r>
            <a:r>
              <a:rPr lang="en-US" dirty="0"/>
              <a:t>the ALEPH Expiry Date </a:t>
            </a:r>
            <a:r>
              <a:rPr lang="en-US" dirty="0" smtClean="0"/>
              <a:t>on the ALEPH patron for </a:t>
            </a:r>
            <a:r>
              <a:rPr lang="en-US" dirty="0"/>
              <a:t>any local privilege record that was </a:t>
            </a:r>
            <a:r>
              <a:rPr lang="en-US" dirty="0" smtClean="0"/>
              <a:t>updated</a:t>
            </a:r>
          </a:p>
          <a:p>
            <a:r>
              <a:rPr lang="en-US" dirty="0" smtClean="0"/>
              <a:t>Basically checks &amp; updates the </a:t>
            </a:r>
            <a:r>
              <a:rPr lang="en-US" b="1" dirty="0" smtClean="0">
                <a:solidFill>
                  <a:srgbClr val="FFFF00"/>
                </a:solidFill>
              </a:rPr>
              <a:t>ALEPH</a:t>
            </a:r>
            <a:r>
              <a:rPr lang="en-US" dirty="0" smtClean="0"/>
              <a:t> patron</a:t>
            </a:r>
            <a:r>
              <a:rPr lang="en-US" dirty="0"/>
              <a:t> </a:t>
            </a:r>
            <a:r>
              <a:rPr lang="en-US" dirty="0" smtClean="0"/>
              <a:t>(for any patron whose local patron record expiry date was updated) so that expiration date on the ALEPH patron is the farthest into the future</a:t>
            </a:r>
          </a:p>
          <a:p>
            <a:pPr lvl="1"/>
            <a:r>
              <a:rPr lang="en-US" dirty="0" smtClean="0"/>
              <a:t>Prevents a patron dropping out of Aleph pre-maturely</a:t>
            </a:r>
          </a:p>
        </p:txBody>
      </p:sp>
    </p:spTree>
    <p:extLst>
      <p:ext uri="{BB962C8B-B14F-4D97-AF65-F5344CB8AC3E}">
        <p14:creationId xmlns:p14="http://schemas.microsoft.com/office/powerpoint/2010/main" val="3460370989"/>
      </p:ext>
    </p:extLst>
  </p:cSld>
  <p:clrMapOvr>
    <a:masterClrMapping/>
  </p:clrMapOvr>
  <p:timing>
    <p:tnLst>
      <p:par>
        <p:cTn id="1" dur="indefinite" restart="never" nodeType="tmRoot"/>
      </p:par>
    </p:tnLst>
  </p:timing>
</p:sld>
</file>

<file path=ppt/theme/theme1.xml><?xml version="1.0" encoding="utf-8"?>
<a:theme xmlns:a="http://schemas.openxmlformats.org/drawingml/2006/main" name="Urban Pop">
  <a:themeElements>
    <a:clrScheme name="Urban Pop">
      <a:dk1>
        <a:srgbClr val="000000"/>
      </a:dk1>
      <a:lt1>
        <a:srgbClr val="FFFFFF"/>
      </a:lt1>
      <a:dk2>
        <a:srgbClr val="282828"/>
      </a:dk2>
      <a:lt2>
        <a:srgbClr val="D4D4D4"/>
      </a:lt2>
      <a:accent1>
        <a:srgbClr val="86CE24"/>
      </a:accent1>
      <a:accent2>
        <a:srgbClr val="00A2E6"/>
      </a:accent2>
      <a:accent3>
        <a:srgbClr val="FAC810"/>
      </a:accent3>
      <a:accent4>
        <a:srgbClr val="7D8F8C"/>
      </a:accent4>
      <a:accent5>
        <a:srgbClr val="D06B20"/>
      </a:accent5>
      <a:accent6>
        <a:srgbClr val="958B8B"/>
      </a:accent6>
      <a:hlink>
        <a:srgbClr val="FF9900"/>
      </a:hlink>
      <a:folHlink>
        <a:srgbClr val="969696"/>
      </a:folHlink>
    </a:clrScheme>
    <a:fontScheme name="Urban Pop">
      <a:maj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Urban Pop">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2700" cap="flat" cmpd="sng" algn="ctr">
          <a:solidFill>
            <a:schemeClr val="phClr"/>
          </a:solidFill>
          <a:prstDash val="solid"/>
        </a:ln>
        <a:ln w="15875"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1909" dir="5400000" rotWithShape="0">
              <a:srgbClr val="000000">
                <a:alpha val="40000"/>
              </a:srgbClr>
            </a:outerShdw>
          </a:effectLst>
        </a:effectStyle>
        <a:effectStyle>
          <a:effectLst>
            <a:outerShdw blurRad="50800" dist="38100" dir="5400000" rotWithShape="0">
              <a:srgbClr val="000000">
                <a:alpha val="58000"/>
              </a:srgbClr>
            </a:outerShdw>
          </a:effectLst>
          <a:scene3d>
            <a:camera prst="orthographicFront">
              <a:rot lat="0" lon="0" rev="0"/>
            </a:camera>
            <a:lightRig rig="flat" dir="t"/>
          </a:scene3d>
          <a:sp3d contourW="15875">
            <a:bevelT w="95250" h="127000"/>
            <a:contourClr>
              <a:schemeClr val="phClr">
                <a:shade val="30000"/>
              </a:schemeClr>
            </a:contourClr>
          </a:sp3d>
        </a:effectStyle>
      </a:effectStyleLst>
      <a:bgFillStyleLst>
        <a:solidFill>
          <a:schemeClr val="phClr"/>
        </a:solidFill>
        <a:gradFill rotWithShape="1">
          <a:gsLst>
            <a:gs pos="0">
              <a:schemeClr val="phClr">
                <a:tint val="95000"/>
                <a:shade val="100000"/>
                <a:alpha val="100000"/>
                <a:satMod val="100000"/>
                <a:lumMod val="100000"/>
              </a:schemeClr>
            </a:gs>
            <a:gs pos="9000">
              <a:schemeClr val="phClr">
                <a:tint val="90000"/>
                <a:shade val="100000"/>
                <a:alpha val="100000"/>
                <a:satMod val="100000"/>
                <a:lumMod val="100000"/>
              </a:schemeClr>
            </a:gs>
            <a:gs pos="34000">
              <a:schemeClr val="phClr">
                <a:tint val="83000"/>
                <a:shade val="100000"/>
                <a:alpha val="100000"/>
                <a:satMod val="100000"/>
                <a:lumMod val="100000"/>
              </a:schemeClr>
            </a:gs>
            <a:gs pos="62000">
              <a:schemeClr val="phClr">
                <a:tint val="85000"/>
                <a:shade val="100000"/>
                <a:alpha val="100000"/>
                <a:satMod val="100000"/>
                <a:lumMod val="100000"/>
              </a:schemeClr>
            </a:gs>
            <a:gs pos="90000">
              <a:schemeClr val="phClr">
                <a:tint val="92000"/>
                <a:shade val="100000"/>
                <a:alpha val="100000"/>
                <a:satMod val="100000"/>
                <a:lumMod val="90000"/>
              </a:schemeClr>
            </a:gs>
            <a:gs pos="100000">
              <a:schemeClr val="phClr">
                <a:tint val="85000"/>
                <a:shade val="100000"/>
                <a:alpha val="100000"/>
                <a:satMod val="100000"/>
                <a:lumMod val="100000"/>
              </a:schemeClr>
            </a:gs>
          </a:gsLst>
          <a:lin ang="5400000" scaled="1"/>
        </a:gradFill>
        <a:gradFill rotWithShape="1">
          <a:gsLst>
            <a:gs pos="0">
              <a:schemeClr val="phClr">
                <a:tint val="78000"/>
              </a:schemeClr>
            </a:gs>
            <a:gs pos="100000">
              <a:schemeClr val="phClr">
                <a:tint val="95000"/>
                <a:shade val="98000"/>
                <a:lumMod val="80000"/>
              </a:schemeClr>
            </a:gs>
          </a:gsLst>
          <a:path path="circle">
            <a:fillToRect l="50000" t="100000" r="10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 Pop</Template>
  <TotalTime>901</TotalTime>
  <Words>1646</Words>
  <Application>Microsoft Office PowerPoint</Application>
  <PresentationFormat>On-screen Show (4:3)</PresentationFormat>
  <Paragraphs>149</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Urban Pop</vt:lpstr>
      <vt:lpstr>PLIF for ACADEMIC LIBRARIES</vt:lpstr>
      <vt:lpstr>PLIF – Patron Loader Interface Format</vt:lpstr>
      <vt:lpstr>http://www.odin.nodak.edu/node/212 Circulation – Patron Loads (PLIF)</vt:lpstr>
      <vt:lpstr>http://www.odin.nodak.edu/webticket </vt:lpstr>
      <vt:lpstr>Cust-88  Update Patron Home Library after Plif run</vt:lpstr>
      <vt:lpstr>Cust-89  Populate Patron Record Fields</vt:lpstr>
      <vt:lpstr>Cust-89 questions from UND</vt:lpstr>
      <vt:lpstr>Cust-205  patron records without an ill unit</vt:lpstr>
      <vt:lpstr>Cust-86  update aleph expiry dates</vt:lpstr>
      <vt:lpstr> something to think about as we go along</vt:lpstr>
      <vt:lpstr>ISSUES raised by Lynn Wolf/ODIN</vt:lpstr>
      <vt:lpstr>ISSUES raised by UND-Chester Fritz Library</vt:lpstr>
      <vt:lpstr>PLIF logic for Address extraction &amp; Loading</vt:lpstr>
      <vt:lpstr>ISSUES raised by UND-Chester Fritz Library</vt:lpstr>
      <vt:lpstr>UND Specific questions</vt:lpstr>
      <vt:lpstr>UND Specific questions</vt:lpstr>
      <vt:lpstr>Questions &amp; Issues – All campuses</vt:lpstr>
      <vt:lpstr>Questions &amp; Issues – all campuses</vt:lpstr>
      <vt:lpstr>Known issues with plif </vt:lpstr>
      <vt:lpstr>PLIF Facts </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INTERLIBRARY LOAN TOPICS</dc:title>
  <dc:creator>NDUS</dc:creator>
  <cp:lastModifiedBy>NDUS</cp:lastModifiedBy>
  <cp:revision>76</cp:revision>
  <dcterms:created xsi:type="dcterms:W3CDTF">2012-02-10T15:30:21Z</dcterms:created>
  <dcterms:modified xsi:type="dcterms:W3CDTF">2013-03-25T13:05:13Z</dcterms:modified>
</cp:coreProperties>
</file>