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52"/>
  </p:notesMasterIdLst>
  <p:handoutMasterIdLst>
    <p:handoutMasterId r:id="rId53"/>
  </p:handoutMasterIdLst>
  <p:sldIdLst>
    <p:sldId id="256" r:id="rId2"/>
    <p:sldId id="257" r:id="rId3"/>
    <p:sldId id="311" r:id="rId4"/>
    <p:sldId id="312" r:id="rId5"/>
    <p:sldId id="313" r:id="rId6"/>
    <p:sldId id="314" r:id="rId7"/>
    <p:sldId id="315" r:id="rId8"/>
    <p:sldId id="316" r:id="rId9"/>
    <p:sldId id="317" r:id="rId10"/>
    <p:sldId id="318" r:id="rId11"/>
    <p:sldId id="278" r:id="rId12"/>
    <p:sldId id="272" r:id="rId13"/>
    <p:sldId id="277" r:id="rId14"/>
    <p:sldId id="279" r:id="rId15"/>
    <p:sldId id="273" r:id="rId16"/>
    <p:sldId id="286" r:id="rId17"/>
    <p:sldId id="285" r:id="rId18"/>
    <p:sldId id="287" r:id="rId19"/>
    <p:sldId id="288" r:id="rId20"/>
    <p:sldId id="289" r:id="rId21"/>
    <p:sldId id="280" r:id="rId22"/>
    <p:sldId id="274" r:id="rId23"/>
    <p:sldId id="292" r:id="rId24"/>
    <p:sldId id="281" r:id="rId25"/>
    <p:sldId id="301" r:id="rId26"/>
    <p:sldId id="275" r:id="rId27"/>
    <p:sldId id="296" r:id="rId28"/>
    <p:sldId id="297" r:id="rId29"/>
    <p:sldId id="298" r:id="rId30"/>
    <p:sldId id="299" r:id="rId31"/>
    <p:sldId id="300" r:id="rId32"/>
    <p:sldId id="302" r:id="rId33"/>
    <p:sldId id="305" r:id="rId34"/>
    <p:sldId id="306" r:id="rId35"/>
    <p:sldId id="303" r:id="rId36"/>
    <p:sldId id="295" r:id="rId37"/>
    <p:sldId id="293" r:id="rId38"/>
    <p:sldId id="294" r:id="rId39"/>
    <p:sldId id="307" r:id="rId40"/>
    <p:sldId id="304" r:id="rId41"/>
    <p:sldId id="308" r:id="rId42"/>
    <p:sldId id="276" r:id="rId43"/>
    <p:sldId id="320" r:id="rId44"/>
    <p:sldId id="310" r:id="rId45"/>
    <p:sldId id="309" r:id="rId46"/>
    <p:sldId id="283" r:id="rId47"/>
    <p:sldId id="290" r:id="rId48"/>
    <p:sldId id="319" r:id="rId49"/>
    <p:sldId id="291" r:id="rId50"/>
    <p:sldId id="267" r:id="rId51"/>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361" autoAdjust="0"/>
    <p:restoredTop sz="71600" autoAdjust="0"/>
  </p:normalViewPr>
  <p:slideViewPr>
    <p:cSldViewPr>
      <p:cViewPr varScale="1">
        <p:scale>
          <a:sx n="63" d="100"/>
          <a:sy n="63" d="100"/>
        </p:scale>
        <p:origin x="-2016" y="-58"/>
      </p:cViewPr>
      <p:guideLst>
        <p:guide orient="horz" pos="2160"/>
        <p:guide pos="2880"/>
      </p:guideLst>
    </p:cSldViewPr>
  </p:slideViewPr>
  <p:notesTextViewPr>
    <p:cViewPr>
      <p:scale>
        <a:sx n="1" d="1"/>
        <a:sy n="1" d="1"/>
      </p:scale>
      <p:origin x="0" y="0"/>
    </p:cViewPr>
  </p:notesTextViewPr>
  <p:sorterViewPr>
    <p:cViewPr>
      <p:scale>
        <a:sx n="100" d="100"/>
        <a:sy n="100" d="100"/>
      </p:scale>
      <p:origin x="0" y="89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BCFE1030-EB19-4E00-853B-8DFCE6DF8730}" type="datetimeFigureOut">
              <a:rPr lang="en-US" smtClean="0"/>
              <a:t>4/2/2013</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F2D368B9-E73A-4B4C-8E4C-071461D84C5C}" type="slidenum">
              <a:rPr lang="en-US" smtClean="0"/>
              <a:t>‹#›</a:t>
            </a:fld>
            <a:endParaRPr lang="en-US"/>
          </a:p>
        </p:txBody>
      </p:sp>
    </p:spTree>
    <p:extLst>
      <p:ext uri="{BB962C8B-B14F-4D97-AF65-F5344CB8AC3E}">
        <p14:creationId xmlns:p14="http://schemas.microsoft.com/office/powerpoint/2010/main" val="35758445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14CDFF04-0017-496A-A7D5-44AB0E75EF46}" type="datetimeFigureOut">
              <a:rPr lang="en-US" smtClean="0"/>
              <a:t>4/2/2013</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32C07D92-7666-4D12-9C1C-1295645D81FB}" type="slidenum">
              <a:rPr lang="en-US" smtClean="0"/>
              <a:t>‹#›</a:t>
            </a:fld>
            <a:endParaRPr lang="en-US"/>
          </a:p>
        </p:txBody>
      </p:sp>
    </p:spTree>
    <p:extLst>
      <p:ext uri="{BB962C8B-B14F-4D97-AF65-F5344CB8AC3E}">
        <p14:creationId xmlns:p14="http://schemas.microsoft.com/office/powerpoint/2010/main" val="92405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Welcome to all of you!  This session is intended to educate you on various topics too short for an hour long session.  As with everything, more information is available in documentation and through ODIN staff.  Please send in any questions or requests for more information on any topic via an ODIN Help Desk ticket available @ http://www.odin.nodak.edu/webticket.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C07D92-7666-4D12-9C1C-1295645D81FB}" type="slidenum">
              <a:rPr lang="en-US" smtClean="0"/>
              <a:t>1</a:t>
            </a:fld>
            <a:endParaRPr lang="en-US"/>
          </a:p>
        </p:txBody>
      </p:sp>
    </p:spTree>
    <p:extLst>
      <p:ext uri="{BB962C8B-B14F-4D97-AF65-F5344CB8AC3E}">
        <p14:creationId xmlns:p14="http://schemas.microsoft.com/office/powerpoint/2010/main" val="3636867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EBSCO is an exception.  An EBSCO API was developed by Ex Libris and if a retrieved item is available via an EBSCO database, the user is directed accordingly.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C07D92-7666-4D12-9C1C-1295645D81FB}" type="slidenum">
              <a:rPr lang="en-US" smtClean="0"/>
              <a:t>10</a:t>
            </a:fld>
            <a:endParaRPr lang="en-US"/>
          </a:p>
        </p:txBody>
      </p:sp>
    </p:spTree>
    <p:extLst>
      <p:ext uri="{BB962C8B-B14F-4D97-AF65-F5344CB8AC3E}">
        <p14:creationId xmlns:p14="http://schemas.microsoft.com/office/powerpoint/2010/main" val="212718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next topic is Proxies</a:t>
            </a:r>
            <a:endParaRPr lang="en-US" dirty="0"/>
          </a:p>
        </p:txBody>
      </p:sp>
      <p:sp>
        <p:nvSpPr>
          <p:cNvPr id="4" name="Slide Number Placeholder 3"/>
          <p:cNvSpPr>
            <a:spLocks noGrp="1"/>
          </p:cNvSpPr>
          <p:nvPr>
            <p:ph type="sldNum" sz="quarter" idx="10"/>
          </p:nvPr>
        </p:nvSpPr>
        <p:spPr/>
        <p:txBody>
          <a:bodyPr/>
          <a:lstStyle/>
          <a:p>
            <a:fld id="{32C07D92-7666-4D12-9C1C-1295645D81FB}" type="slidenum">
              <a:rPr lang="en-US" smtClean="0"/>
              <a:t>11</a:t>
            </a:fld>
            <a:endParaRPr lang="en-US"/>
          </a:p>
        </p:txBody>
      </p:sp>
    </p:spTree>
    <p:extLst>
      <p:ext uri="{BB962C8B-B14F-4D97-AF65-F5344CB8AC3E}">
        <p14:creationId xmlns:p14="http://schemas.microsoft.com/office/powerpoint/2010/main" val="1429826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First of all, you need to know what a proxy does.  A proxy authenticates a user via login credentials.  A proxy server – which can be on the web or on a computer – is used to forward a user to access resources on other servers.  One IP address is used to facilitate this access.  Proxies provide security, filtering and speeds access to resources by way of caching.  Caching is holding information (that has been accessed before) so that it may be delivered quicker when requested again.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C07D92-7666-4D12-9C1C-1295645D81FB}" type="slidenum">
              <a:rPr lang="en-US" smtClean="0"/>
              <a:t>12</a:t>
            </a:fld>
            <a:endParaRPr lang="en-US"/>
          </a:p>
        </p:txBody>
      </p:sp>
    </p:spTree>
    <p:extLst>
      <p:ext uri="{BB962C8B-B14F-4D97-AF65-F5344CB8AC3E}">
        <p14:creationId xmlns:p14="http://schemas.microsoft.com/office/powerpoint/2010/main" val="2024643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proxy address that ODIN maintains looks something like this:  http://odinproxy7.ndus.nodak.edu.  This proxy address is used to authenticate a user linked to Jamestown College.  The proxy address may then be combined with resource URLs to authenticate access and direct the user to a resource.  Most vendors require authentication before delivering their product.  As you can see in this slide, we add the proxy to the $$u and then add /</a:t>
            </a:r>
            <a:r>
              <a:rPr lang="en-US" sz="1200" kern="1200" dirty="0" err="1" smtClean="0">
                <a:solidFill>
                  <a:schemeClr val="tx1"/>
                </a:solidFill>
                <a:effectLst/>
                <a:latin typeface="+mn-lt"/>
                <a:ea typeface="+mn-ea"/>
                <a:cs typeface="+mn-cs"/>
              </a:rPr>
              <a:t>login?url</a:t>
            </a:r>
            <a:r>
              <a:rPr lang="en-US" sz="1200" kern="1200" dirty="0" smtClean="0">
                <a:solidFill>
                  <a:schemeClr val="tx1"/>
                </a:solidFill>
                <a:effectLst/>
                <a:latin typeface="+mn-lt"/>
                <a:ea typeface="+mn-ea"/>
                <a:cs typeface="+mn-cs"/>
              </a:rPr>
              <a:t>= so the user is directed to their chosen resource.  Also, a numerical IP is also associated with an alpha proxy address.  In this case, that IP is 134.129.94.225.  It’s also important to note that users within the library or campus should not have to log in.  Only remote users whose IPs are not recognized should have to log in.  If you wish to know more about proxies, please send in an ODIN Help Desk ticket.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C07D92-7666-4D12-9C1C-1295645D81FB}" type="slidenum">
              <a:rPr lang="en-US" smtClean="0"/>
              <a:t>13</a:t>
            </a:fld>
            <a:endParaRPr lang="en-US"/>
          </a:p>
        </p:txBody>
      </p:sp>
    </p:spTree>
    <p:extLst>
      <p:ext uri="{BB962C8B-B14F-4D97-AF65-F5344CB8AC3E}">
        <p14:creationId xmlns:p14="http://schemas.microsoft.com/office/powerpoint/2010/main" val="202323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Setting up Emailing</a:t>
            </a:r>
            <a:r>
              <a:rPr lang="en-US" baseline="0" dirty="0" smtClean="0"/>
              <a:t> of Notices – this will be a very brief overview and should you wish to set this up at your library, please send in an ODIN Help Desk ticket. </a:t>
            </a:r>
            <a:endParaRPr lang="en-US" dirty="0"/>
          </a:p>
        </p:txBody>
      </p:sp>
      <p:sp>
        <p:nvSpPr>
          <p:cNvPr id="4" name="Slide Number Placeholder 3"/>
          <p:cNvSpPr>
            <a:spLocks noGrp="1"/>
          </p:cNvSpPr>
          <p:nvPr>
            <p:ph type="sldNum" sz="quarter" idx="10"/>
          </p:nvPr>
        </p:nvSpPr>
        <p:spPr/>
        <p:txBody>
          <a:bodyPr/>
          <a:lstStyle/>
          <a:p>
            <a:fld id="{32C07D92-7666-4D12-9C1C-1295645D81FB}" type="slidenum">
              <a:rPr lang="en-US" smtClean="0"/>
              <a:t>14</a:t>
            </a:fld>
            <a:endParaRPr lang="en-US"/>
          </a:p>
        </p:txBody>
      </p:sp>
    </p:spTree>
    <p:extLst>
      <p:ext uri="{BB962C8B-B14F-4D97-AF65-F5344CB8AC3E}">
        <p14:creationId xmlns:p14="http://schemas.microsoft.com/office/powerpoint/2010/main" val="2569350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“Did You</a:t>
            </a:r>
            <a:r>
              <a:rPr lang="en-US" baseline="0" dirty="0" smtClean="0"/>
              <a:t> Know” is available on this topic.  It may be found on the ODIN Home Page, in the Library Staff Section under Training – the address is http://www.odin.nodak.edu/node/209</a:t>
            </a:r>
            <a:endParaRPr lang="en-US" dirty="0"/>
          </a:p>
        </p:txBody>
      </p:sp>
      <p:sp>
        <p:nvSpPr>
          <p:cNvPr id="4" name="Slide Number Placeholder 3"/>
          <p:cNvSpPr>
            <a:spLocks noGrp="1"/>
          </p:cNvSpPr>
          <p:nvPr>
            <p:ph type="sldNum" sz="quarter" idx="10"/>
          </p:nvPr>
        </p:nvSpPr>
        <p:spPr/>
        <p:txBody>
          <a:bodyPr/>
          <a:lstStyle/>
          <a:p>
            <a:fld id="{32C07D92-7666-4D12-9C1C-1295645D81FB}" type="slidenum">
              <a:rPr lang="en-US" smtClean="0"/>
              <a:t>15</a:t>
            </a:fld>
            <a:endParaRPr lang="en-US"/>
          </a:p>
        </p:txBody>
      </p:sp>
    </p:spTree>
    <p:extLst>
      <p:ext uri="{BB962C8B-B14F-4D97-AF65-F5344CB8AC3E}">
        <p14:creationId xmlns:p14="http://schemas.microsoft.com/office/powerpoint/2010/main" val="23648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very first thing you should think about is getting your client ready to email.  This is done in the [Mail] section of the alephcom.ini file in the </a:t>
            </a:r>
            <a:r>
              <a:rPr lang="en-US" sz="1200" kern="1200" dirty="0" err="1" smtClean="0">
                <a:solidFill>
                  <a:schemeClr val="tx1"/>
                </a:solidFill>
                <a:effectLst/>
                <a:latin typeface="+mn-lt"/>
                <a:ea typeface="+mn-ea"/>
                <a:cs typeface="+mn-cs"/>
              </a:rPr>
              <a:t>alephcom</a:t>
            </a:r>
            <a:r>
              <a:rPr lang="en-US" sz="1200" kern="1200" dirty="0" smtClean="0">
                <a:solidFill>
                  <a:schemeClr val="tx1"/>
                </a:solidFill>
                <a:effectLst/>
                <a:latin typeface="+mn-lt"/>
                <a:ea typeface="+mn-ea"/>
                <a:cs typeface="+mn-cs"/>
              </a:rPr>
              <a:t>/tab directory.  The most important thing is to find out from your library tech people what your Mail Server information is.  This is what your emails run through.  Without it, you are not able to email.  You will also need to decide who will receive email bounces and replies and what name/title/</a:t>
            </a:r>
            <a:r>
              <a:rPr lang="en-US" sz="1200" kern="1200" dirty="0" err="1" smtClean="0">
                <a:solidFill>
                  <a:schemeClr val="tx1"/>
                </a:solidFill>
                <a:effectLst/>
                <a:latin typeface="+mn-lt"/>
                <a:ea typeface="+mn-ea"/>
                <a:cs typeface="+mn-cs"/>
              </a:rPr>
              <a:t>etc</a:t>
            </a:r>
            <a:r>
              <a:rPr lang="en-US" sz="1200" kern="1200" dirty="0" smtClean="0">
                <a:solidFill>
                  <a:schemeClr val="tx1"/>
                </a:solidFill>
                <a:effectLst/>
                <a:latin typeface="+mn-lt"/>
                <a:ea typeface="+mn-ea"/>
                <a:cs typeface="+mn-cs"/>
              </a:rPr>
              <a:t> should show as who is sending the email.  In addition, should the information coming via email be – as an attached file, in plain text within the email or both.  Many recipients don’t like to open attachments due to viruses so we suggest either Plain or Both.  The mail attachment parameter (</a:t>
            </a:r>
            <a:r>
              <a:rPr lang="en-US" sz="1200" kern="1200" dirty="0" err="1" smtClean="0">
                <a:solidFill>
                  <a:schemeClr val="tx1"/>
                </a:solidFill>
                <a:effectLst/>
                <a:latin typeface="+mn-lt"/>
                <a:ea typeface="+mn-ea"/>
                <a:cs typeface="+mn-cs"/>
              </a:rPr>
              <a:t>DefaultSendMethod</a:t>
            </a:r>
            <a:r>
              <a:rPr lang="en-US" sz="1200" kern="1200" dirty="0" smtClean="0">
                <a:solidFill>
                  <a:schemeClr val="tx1"/>
                </a:solidFill>
                <a:effectLst/>
                <a:latin typeface="+mn-lt"/>
                <a:ea typeface="+mn-ea"/>
                <a:cs typeface="+mn-cs"/>
              </a:rPr>
              <a:t>) in this section would “override” values set in the Global Patron Information node on the patron record.  It’s also important to understand that changes to an alephcom.ini file on a particular PC is readying ONLY that PC – you’d have to set up another PC should you wish to send email addresses on that additional PC.</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C07D92-7666-4D12-9C1C-1295645D81FB}" type="slidenum">
              <a:rPr lang="en-US" smtClean="0"/>
              <a:t>16</a:t>
            </a:fld>
            <a:endParaRPr lang="en-US"/>
          </a:p>
        </p:txBody>
      </p:sp>
    </p:spTree>
    <p:extLst>
      <p:ext uri="{BB962C8B-B14F-4D97-AF65-F5344CB8AC3E}">
        <p14:creationId xmlns:p14="http://schemas.microsoft.com/office/powerpoint/2010/main" val="4146115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Next, we have to ready the patron records.  You decided in the last step what your </a:t>
            </a:r>
            <a:r>
              <a:rPr lang="en-US" sz="1200" kern="1200" dirty="0" err="1" smtClean="0">
                <a:solidFill>
                  <a:schemeClr val="tx1"/>
                </a:solidFill>
                <a:effectLst/>
                <a:latin typeface="+mn-lt"/>
                <a:ea typeface="+mn-ea"/>
                <a:cs typeface="+mn-cs"/>
              </a:rPr>
              <a:t>DefaultSendMethod</a:t>
            </a:r>
            <a:r>
              <a:rPr lang="en-US" sz="1200" kern="1200" dirty="0" smtClean="0">
                <a:solidFill>
                  <a:schemeClr val="tx1"/>
                </a:solidFill>
                <a:effectLst/>
                <a:latin typeface="+mn-lt"/>
                <a:ea typeface="+mn-ea"/>
                <a:cs typeface="+mn-cs"/>
              </a:rPr>
              <a:t> was and thus you’d want your patron record in the Global Patron Information node to reflect the same.  Note, however, if you forget, at least you’ve covered it in the alephcom.ini file.  The most important thing is to have a valid email address in the Address Information node in the address type you are using.  Type 2 is the one that is used in ODIN unless you’ve modified tables to change it.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C07D92-7666-4D12-9C1C-1295645D81FB}" type="slidenum">
              <a:rPr lang="en-US" smtClean="0"/>
              <a:t>17</a:t>
            </a:fld>
            <a:endParaRPr lang="en-US"/>
          </a:p>
        </p:txBody>
      </p:sp>
    </p:spTree>
    <p:extLst>
      <p:ext uri="{BB962C8B-B14F-4D97-AF65-F5344CB8AC3E}">
        <p14:creationId xmlns:p14="http://schemas.microsoft.com/office/powerpoint/2010/main" val="3735333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It’s also important that the service you are running contains the proper Letter Format – that of Email – instead of Printed.  You can see this in the example here on the cir-52 overdue summary notice.  A reminder – if you have set up services via </a:t>
            </a:r>
            <a:r>
              <a:rPr lang="en-US" sz="1200" kern="1200" dirty="0" err="1" smtClean="0">
                <a:solidFill>
                  <a:schemeClr val="tx1"/>
                </a:solidFill>
                <a:effectLst/>
                <a:latin typeface="+mn-lt"/>
                <a:ea typeface="+mn-ea"/>
                <a:cs typeface="+mn-cs"/>
              </a:rPr>
              <a:t>joblist</a:t>
            </a:r>
            <a:r>
              <a:rPr lang="en-US" sz="1200" kern="1200" dirty="0" smtClean="0">
                <a:solidFill>
                  <a:schemeClr val="tx1"/>
                </a:solidFill>
                <a:effectLst/>
                <a:latin typeface="+mn-lt"/>
                <a:ea typeface="+mn-ea"/>
                <a:cs typeface="+mn-cs"/>
              </a:rPr>
              <a:t> with the ODIN Office, you will need to notify them – that you are switching to emailing of notices.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C07D92-7666-4D12-9C1C-1295645D81FB}" type="slidenum">
              <a:rPr lang="en-US" smtClean="0"/>
              <a:t>18</a:t>
            </a:fld>
            <a:endParaRPr lang="en-US"/>
          </a:p>
        </p:txBody>
      </p:sp>
    </p:spTree>
    <p:extLst>
      <p:ext uri="{BB962C8B-B14F-4D97-AF65-F5344CB8AC3E}">
        <p14:creationId xmlns:p14="http://schemas.microsoft.com/office/powerpoint/2010/main" val="3074274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workflow is as follows – a service is run that results in a notice – let’s say an overdue summary (cir-52) – when the notices are ready, they’ll appear in the Task Manager of the Circulation module.  Move the file or files from the remote server to your local drive.  In the lower pane, update print configuration to “Normal Printing”, update Setup Type to Mail and update Print Setup to Y.  In the upper pane, highlight a file and click Print.  The notices with valid emails are then sent via email and those that cannot be emailed are printed out for you to send via snail mail.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C07D92-7666-4D12-9C1C-1295645D81FB}" type="slidenum">
              <a:rPr lang="en-US" smtClean="0"/>
              <a:t>19</a:t>
            </a:fld>
            <a:endParaRPr lang="en-US"/>
          </a:p>
        </p:txBody>
      </p:sp>
    </p:spTree>
    <p:extLst>
      <p:ext uri="{BB962C8B-B14F-4D97-AF65-F5344CB8AC3E}">
        <p14:creationId xmlns:p14="http://schemas.microsoft.com/office/powerpoint/2010/main" val="3432176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Our agenda for this session includes Primo Central, Proxies, Emailing of Notices, </a:t>
            </a:r>
            <a:r>
              <a:rPr lang="en-US" sz="1200" kern="1200" dirty="0" err="1" smtClean="0">
                <a:solidFill>
                  <a:schemeClr val="tx1"/>
                </a:solidFill>
                <a:effectLst/>
                <a:latin typeface="+mn-lt"/>
                <a:ea typeface="+mn-ea"/>
                <a:cs typeface="+mn-cs"/>
              </a:rPr>
              <a:t>netLibrary</a:t>
            </a:r>
            <a:r>
              <a:rPr lang="en-US" sz="1200" kern="1200" dirty="0" smtClean="0">
                <a:solidFill>
                  <a:schemeClr val="tx1"/>
                </a:solidFill>
                <a:effectLst/>
                <a:latin typeface="+mn-lt"/>
                <a:ea typeface="+mn-ea"/>
                <a:cs typeface="+mn-cs"/>
              </a:rPr>
              <a:t> e-book bib records being replaced by </a:t>
            </a:r>
            <a:r>
              <a:rPr lang="en-US" sz="1200" kern="1200" dirty="0" err="1" smtClean="0">
                <a:solidFill>
                  <a:schemeClr val="tx1"/>
                </a:solidFill>
                <a:effectLst/>
                <a:latin typeface="+mn-lt"/>
                <a:ea typeface="+mn-ea"/>
                <a:cs typeface="+mn-cs"/>
              </a:rPr>
              <a:t>EBSCOhost</a:t>
            </a:r>
            <a:r>
              <a:rPr lang="en-US" sz="1200" kern="1200" dirty="0" smtClean="0">
                <a:solidFill>
                  <a:schemeClr val="tx1"/>
                </a:solidFill>
                <a:effectLst/>
                <a:latin typeface="+mn-lt"/>
                <a:ea typeface="+mn-ea"/>
                <a:cs typeface="+mn-cs"/>
              </a:rPr>
              <a:t> e-book bib records, various custom reports and Report Formats found in various Services.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C07D92-7666-4D12-9C1C-1295645D81FB}" type="slidenum">
              <a:rPr lang="en-US" smtClean="0"/>
              <a:t>2</a:t>
            </a:fld>
            <a:endParaRPr lang="en-US"/>
          </a:p>
        </p:txBody>
      </p:sp>
    </p:spTree>
    <p:extLst>
      <p:ext uri="{BB962C8B-B14F-4D97-AF65-F5344CB8AC3E}">
        <p14:creationId xmlns:p14="http://schemas.microsoft.com/office/powerpoint/2010/main" val="2345955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 this PC is used for anything other than emailing notices, then you MUST reset the Print Configuration back to Preview before leaving the client to avoid possible duplicate emailing.  You may be wondering why?  It’s because the chance of duplicating emails is higher when Normal Printing is set as the Print Configuration (because a human may pick the wrong file and before you know it, the emails are sent).  Keeping Print Configuration in Preview when not consciously sending email is the preferred workflow (unless the PC is only used for emailing notices)</a:t>
            </a:r>
          </a:p>
          <a:p>
            <a:endParaRPr lang="en-US" dirty="0"/>
          </a:p>
        </p:txBody>
      </p:sp>
      <p:sp>
        <p:nvSpPr>
          <p:cNvPr id="4" name="Slide Number Placeholder 3"/>
          <p:cNvSpPr>
            <a:spLocks noGrp="1"/>
          </p:cNvSpPr>
          <p:nvPr>
            <p:ph type="sldNum" sz="quarter" idx="10"/>
          </p:nvPr>
        </p:nvSpPr>
        <p:spPr/>
        <p:txBody>
          <a:bodyPr/>
          <a:lstStyle/>
          <a:p>
            <a:fld id="{32C07D92-7666-4D12-9C1C-1295645D81FB}" type="slidenum">
              <a:rPr lang="en-US" smtClean="0"/>
              <a:t>20</a:t>
            </a:fld>
            <a:endParaRPr lang="en-US"/>
          </a:p>
        </p:txBody>
      </p:sp>
    </p:spTree>
    <p:extLst>
      <p:ext uri="{BB962C8B-B14F-4D97-AF65-F5344CB8AC3E}">
        <p14:creationId xmlns:p14="http://schemas.microsoft.com/office/powerpoint/2010/main" val="3333430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r>
              <a:rPr lang="en-US" baseline="0" dirty="0" smtClean="0"/>
              <a:t>, let’s talk about </a:t>
            </a:r>
            <a:r>
              <a:rPr lang="en-US" baseline="0" dirty="0" err="1" smtClean="0"/>
              <a:t>EBSCOhost</a:t>
            </a:r>
            <a:r>
              <a:rPr lang="en-US" baseline="0" dirty="0" smtClean="0"/>
              <a:t> </a:t>
            </a:r>
            <a:r>
              <a:rPr lang="en-US" baseline="0" dirty="0" err="1" smtClean="0"/>
              <a:t>ebooks</a:t>
            </a:r>
            <a:endParaRPr lang="en-US" dirty="0"/>
          </a:p>
        </p:txBody>
      </p:sp>
      <p:sp>
        <p:nvSpPr>
          <p:cNvPr id="4" name="Slide Number Placeholder 3"/>
          <p:cNvSpPr>
            <a:spLocks noGrp="1"/>
          </p:cNvSpPr>
          <p:nvPr>
            <p:ph type="sldNum" sz="quarter" idx="10"/>
          </p:nvPr>
        </p:nvSpPr>
        <p:spPr/>
        <p:txBody>
          <a:bodyPr/>
          <a:lstStyle/>
          <a:p>
            <a:fld id="{32C07D92-7666-4D12-9C1C-1295645D81FB}" type="slidenum">
              <a:rPr lang="en-US" smtClean="0"/>
              <a:t>21</a:t>
            </a:fld>
            <a:endParaRPr lang="en-US"/>
          </a:p>
        </p:txBody>
      </p:sp>
    </p:spTree>
    <p:extLst>
      <p:ext uri="{BB962C8B-B14F-4D97-AF65-F5344CB8AC3E}">
        <p14:creationId xmlns:p14="http://schemas.microsoft.com/office/powerpoint/2010/main" val="2679386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EBSCOhost</a:t>
            </a:r>
            <a:r>
              <a:rPr lang="en-US" sz="1200" kern="1200" dirty="0" smtClean="0">
                <a:solidFill>
                  <a:schemeClr val="tx1"/>
                </a:solidFill>
                <a:effectLst/>
                <a:latin typeface="+mn-lt"/>
                <a:ea typeface="+mn-ea"/>
                <a:cs typeface="+mn-cs"/>
              </a:rPr>
              <a:t> bought out </a:t>
            </a:r>
            <a:r>
              <a:rPr lang="en-US" sz="1200" kern="1200" dirty="0" err="1" smtClean="0">
                <a:solidFill>
                  <a:schemeClr val="tx1"/>
                </a:solidFill>
                <a:effectLst/>
                <a:latin typeface="+mn-lt"/>
                <a:ea typeface="+mn-ea"/>
                <a:cs typeface="+mn-cs"/>
              </a:rPr>
              <a:t>netLibrary</a:t>
            </a:r>
            <a:r>
              <a:rPr lang="en-US" sz="1200" kern="1200" dirty="0" smtClean="0">
                <a:solidFill>
                  <a:schemeClr val="tx1"/>
                </a:solidFill>
                <a:effectLst/>
                <a:latin typeface="+mn-lt"/>
                <a:ea typeface="+mn-ea"/>
                <a:cs typeface="+mn-cs"/>
              </a:rPr>
              <a:t> a few years ago.  Last summer, proxies were added to most existing URLs so that remote users could still access the </a:t>
            </a:r>
            <a:r>
              <a:rPr lang="en-US" sz="1200" kern="1200" dirty="0" err="1" smtClean="0">
                <a:solidFill>
                  <a:schemeClr val="tx1"/>
                </a:solidFill>
                <a:effectLst/>
                <a:latin typeface="+mn-lt"/>
                <a:ea typeface="+mn-ea"/>
                <a:cs typeface="+mn-cs"/>
              </a:rPr>
              <a:t>netLibrary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ebooks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EBSCOhost</a:t>
            </a:r>
            <a:r>
              <a:rPr lang="en-US" sz="1200" kern="1200" dirty="0" smtClean="0">
                <a:solidFill>
                  <a:schemeClr val="tx1"/>
                </a:solidFill>
                <a:effectLst/>
                <a:latin typeface="+mn-lt"/>
                <a:ea typeface="+mn-ea"/>
                <a:cs typeface="+mn-cs"/>
              </a:rPr>
              <a:t> has informed us that the URLs within those </a:t>
            </a:r>
            <a:r>
              <a:rPr lang="en-US" sz="1200" kern="1200" dirty="0" err="1" smtClean="0">
                <a:solidFill>
                  <a:schemeClr val="tx1"/>
                </a:solidFill>
                <a:effectLst/>
                <a:latin typeface="+mn-lt"/>
                <a:ea typeface="+mn-ea"/>
                <a:cs typeface="+mn-cs"/>
              </a:rPr>
              <a:t>netLibrary</a:t>
            </a:r>
            <a:r>
              <a:rPr lang="en-US" sz="1200" kern="1200" dirty="0" smtClean="0">
                <a:solidFill>
                  <a:schemeClr val="tx1"/>
                </a:solidFill>
                <a:effectLst/>
                <a:latin typeface="+mn-lt"/>
                <a:ea typeface="+mn-ea"/>
                <a:cs typeface="+mn-cs"/>
              </a:rPr>
              <a:t> bib records will cease working sometime in the future.  Therefore, ODIN would like to be proactive and replace these </a:t>
            </a:r>
            <a:r>
              <a:rPr lang="en-US" sz="1200" kern="1200" dirty="0" err="1" smtClean="0">
                <a:solidFill>
                  <a:schemeClr val="tx1"/>
                </a:solidFill>
                <a:effectLst/>
                <a:latin typeface="+mn-lt"/>
                <a:ea typeface="+mn-ea"/>
                <a:cs typeface="+mn-cs"/>
              </a:rPr>
              <a:t>netLibrary</a:t>
            </a:r>
            <a:r>
              <a:rPr lang="en-US" sz="1200" kern="1200" dirty="0" smtClean="0">
                <a:solidFill>
                  <a:schemeClr val="tx1"/>
                </a:solidFill>
                <a:effectLst/>
                <a:latin typeface="+mn-lt"/>
                <a:ea typeface="+mn-ea"/>
                <a:cs typeface="+mn-cs"/>
              </a:rPr>
              <a:t> bibliographic records with </a:t>
            </a:r>
            <a:r>
              <a:rPr lang="en-US" sz="1200" kern="1200" dirty="0" err="1" smtClean="0">
                <a:solidFill>
                  <a:schemeClr val="tx1"/>
                </a:solidFill>
                <a:effectLst/>
                <a:latin typeface="+mn-lt"/>
                <a:ea typeface="+mn-ea"/>
                <a:cs typeface="+mn-cs"/>
              </a:rPr>
              <a:t>EBSCOhost</a:t>
            </a:r>
            <a:r>
              <a:rPr lang="en-US" sz="1200" kern="1200" dirty="0" smtClean="0">
                <a:solidFill>
                  <a:schemeClr val="tx1"/>
                </a:solidFill>
                <a:effectLst/>
                <a:latin typeface="+mn-lt"/>
                <a:ea typeface="+mn-ea"/>
                <a:cs typeface="+mn-cs"/>
              </a:rPr>
              <a:t> bibliographic records as soon as possible.  </a:t>
            </a:r>
            <a:r>
              <a:rPr lang="en-US" sz="1200" kern="1200" dirty="0" err="1" smtClean="0">
                <a:solidFill>
                  <a:schemeClr val="tx1"/>
                </a:solidFill>
                <a:effectLst/>
                <a:latin typeface="+mn-lt"/>
                <a:ea typeface="+mn-ea"/>
                <a:cs typeface="+mn-cs"/>
              </a:rPr>
              <a:t>EBSCOhost</a:t>
            </a:r>
            <a:r>
              <a:rPr lang="en-US" sz="1200" kern="1200" dirty="0" smtClean="0">
                <a:solidFill>
                  <a:schemeClr val="tx1"/>
                </a:solidFill>
                <a:effectLst/>
                <a:latin typeface="+mn-lt"/>
                <a:ea typeface="+mn-ea"/>
                <a:cs typeface="+mn-cs"/>
              </a:rPr>
              <a:t> has agreed to provide MARC records from OCLC, free of charge, and these files can then be loaded into ODIN via the loaders and merged with the </a:t>
            </a:r>
            <a:r>
              <a:rPr lang="en-US" sz="1200" kern="1200" dirty="0" err="1" smtClean="0">
                <a:solidFill>
                  <a:schemeClr val="tx1"/>
                </a:solidFill>
                <a:effectLst/>
                <a:latin typeface="+mn-lt"/>
                <a:ea typeface="+mn-ea"/>
                <a:cs typeface="+mn-cs"/>
              </a:rPr>
              <a:t>netLibrary</a:t>
            </a:r>
            <a:r>
              <a:rPr lang="en-US" sz="1200" kern="1200" dirty="0" smtClean="0">
                <a:solidFill>
                  <a:schemeClr val="tx1"/>
                </a:solidFill>
                <a:effectLst/>
                <a:latin typeface="+mn-lt"/>
                <a:ea typeface="+mn-ea"/>
                <a:cs typeface="+mn-cs"/>
              </a:rPr>
              <a:t> records, thus effectively removing the </a:t>
            </a:r>
            <a:r>
              <a:rPr lang="en-US" sz="1200" kern="1200" dirty="0" err="1" smtClean="0">
                <a:solidFill>
                  <a:schemeClr val="tx1"/>
                </a:solidFill>
                <a:effectLst/>
                <a:latin typeface="+mn-lt"/>
                <a:ea typeface="+mn-ea"/>
                <a:cs typeface="+mn-cs"/>
              </a:rPr>
              <a:t>netLibrary</a:t>
            </a:r>
            <a:r>
              <a:rPr lang="en-US" sz="1200" kern="1200" dirty="0" smtClean="0">
                <a:solidFill>
                  <a:schemeClr val="tx1"/>
                </a:solidFill>
                <a:effectLst/>
                <a:latin typeface="+mn-lt"/>
                <a:ea typeface="+mn-ea"/>
                <a:cs typeface="+mn-cs"/>
              </a:rPr>
              <a:t> links.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C07D92-7666-4D12-9C1C-1295645D81FB}" type="slidenum">
              <a:rPr lang="en-US" smtClean="0"/>
              <a:t>22</a:t>
            </a:fld>
            <a:endParaRPr lang="en-US"/>
          </a:p>
        </p:txBody>
      </p:sp>
    </p:spTree>
    <p:extLst>
      <p:ext uri="{BB962C8B-B14F-4D97-AF65-F5344CB8AC3E}">
        <p14:creationId xmlns:p14="http://schemas.microsoft.com/office/powerpoint/2010/main" val="16714166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Bismarck State College was the pilot project to see how everything would work.  The cataloger has very little involvement other than to test and verify.  We did find out that we had to “delete” some additional 856 fields that come with the new EBSCO host records but all that is accomplished globally.  It is the intent of the ODIN Office to 1) verify that you still want </a:t>
            </a:r>
            <a:r>
              <a:rPr lang="en-US" sz="1200" kern="1200" dirty="0" err="1" smtClean="0">
                <a:solidFill>
                  <a:schemeClr val="tx1"/>
                </a:solidFill>
                <a:effectLst/>
                <a:latin typeface="+mn-lt"/>
                <a:ea typeface="+mn-ea"/>
                <a:cs typeface="+mn-cs"/>
              </a:rPr>
              <a:t>ebooks</a:t>
            </a:r>
            <a:r>
              <a:rPr lang="en-US" sz="1200" kern="1200" dirty="0" smtClean="0">
                <a:solidFill>
                  <a:schemeClr val="tx1"/>
                </a:solidFill>
                <a:effectLst/>
                <a:latin typeface="+mn-lt"/>
                <a:ea typeface="+mn-ea"/>
                <a:cs typeface="+mn-cs"/>
              </a:rPr>
              <a:t> 2) ask for the records from </a:t>
            </a:r>
            <a:r>
              <a:rPr lang="en-US" sz="1200" kern="1200" dirty="0" err="1" smtClean="0">
                <a:solidFill>
                  <a:schemeClr val="tx1"/>
                </a:solidFill>
                <a:effectLst/>
                <a:latin typeface="+mn-lt"/>
                <a:ea typeface="+mn-ea"/>
                <a:cs typeface="+mn-cs"/>
              </a:rPr>
              <a:t>EBSCOhost</a:t>
            </a:r>
            <a:r>
              <a:rPr lang="en-US" sz="1200" kern="1200" dirty="0" smtClean="0">
                <a:solidFill>
                  <a:schemeClr val="tx1"/>
                </a:solidFill>
                <a:effectLst/>
                <a:latin typeface="+mn-lt"/>
                <a:ea typeface="+mn-ea"/>
                <a:cs typeface="+mn-cs"/>
              </a:rPr>
              <a:t> and 3) load into ODIN after discussion of collections and loader tables.  Everything is done in test before doing the load to production.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C07D92-7666-4D12-9C1C-1295645D81FB}" type="slidenum">
              <a:rPr lang="en-US" smtClean="0"/>
              <a:t>23</a:t>
            </a:fld>
            <a:endParaRPr lang="en-US"/>
          </a:p>
        </p:txBody>
      </p:sp>
    </p:spTree>
    <p:extLst>
      <p:ext uri="{BB962C8B-B14F-4D97-AF65-F5344CB8AC3E}">
        <p14:creationId xmlns:p14="http://schemas.microsoft.com/office/powerpoint/2010/main" val="8948463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Many custom reports have been added to Aleph throughout the years – they are designed to be copied into Excel with ease.  There are so many more custom reports than are presented here today so take some time and see which custom reports your library may benefit from.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C07D92-7666-4D12-9C1C-1295645D81FB}" type="slidenum">
              <a:rPr lang="en-US" smtClean="0"/>
              <a:t>24</a:t>
            </a:fld>
            <a:endParaRPr lang="en-US"/>
          </a:p>
        </p:txBody>
      </p:sp>
    </p:spTree>
    <p:extLst>
      <p:ext uri="{BB962C8B-B14F-4D97-AF65-F5344CB8AC3E}">
        <p14:creationId xmlns:p14="http://schemas.microsoft.com/office/powerpoint/2010/main" val="19539241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following custom reports are found in the Circulation Module under Services/ODIN-Custom Usage and Statistics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C07D92-7666-4D12-9C1C-1295645D81FB}" type="slidenum">
              <a:rPr lang="en-US" smtClean="0"/>
              <a:t>25</a:t>
            </a:fld>
            <a:endParaRPr lang="en-US"/>
          </a:p>
        </p:txBody>
      </p:sp>
    </p:spTree>
    <p:extLst>
      <p:ext uri="{BB962C8B-B14F-4D97-AF65-F5344CB8AC3E}">
        <p14:creationId xmlns:p14="http://schemas.microsoft.com/office/powerpoint/2010/main" val="39279922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Custom-05 tracks circulation transactions by date range.  There are various sorting options and in this example I did a report of the LVL2 collection sorted first by Collection and then within collection by Material Type and finally within Collection/Type by Borrower Status.  The report shows far more than just simple loans – it also shows web renewals, returns, etc.</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C07D92-7666-4D12-9C1C-1295645D81FB}" type="slidenum">
              <a:rPr lang="en-US" smtClean="0"/>
              <a:t>26</a:t>
            </a:fld>
            <a:endParaRPr lang="en-US"/>
          </a:p>
        </p:txBody>
      </p:sp>
    </p:spTree>
    <p:extLst>
      <p:ext uri="{BB962C8B-B14F-4D97-AF65-F5344CB8AC3E}">
        <p14:creationId xmlns:p14="http://schemas.microsoft.com/office/powerpoint/2010/main" val="20616074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Custom-30 is useful in the weeding process.  The report identifies items that have not circulated since a specified date.  You load that date into the service </a:t>
            </a:r>
            <a:r>
              <a:rPr lang="en-US" sz="1200" kern="1200" dirty="0" err="1" smtClean="0">
                <a:solidFill>
                  <a:schemeClr val="tx1"/>
                </a:solidFill>
                <a:effectLst/>
                <a:latin typeface="+mn-lt"/>
                <a:ea typeface="+mn-ea"/>
                <a:cs typeface="+mn-cs"/>
              </a:rPr>
              <a:t>workform</a:t>
            </a:r>
            <a:r>
              <a:rPr lang="en-US" sz="1200" kern="1200" dirty="0" smtClean="0">
                <a:solidFill>
                  <a:schemeClr val="tx1"/>
                </a:solidFill>
                <a:effectLst/>
                <a:latin typeface="+mn-lt"/>
                <a:ea typeface="+mn-ea"/>
                <a:cs typeface="+mn-cs"/>
              </a:rPr>
              <a:t>.  For my example, I used a date of 01/01/2008 and a collection of LVL2S.  You could do the report for all collections but think of how huge that report would be for your library.  We suggest breaking these weeding reports down by collection to make them manageable.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C07D92-7666-4D12-9C1C-1295645D81FB}" type="slidenum">
              <a:rPr lang="en-US" smtClean="0"/>
              <a:t>27</a:t>
            </a:fld>
            <a:endParaRPr lang="en-US"/>
          </a:p>
        </p:txBody>
      </p:sp>
    </p:spTree>
    <p:extLst>
      <p:ext uri="{BB962C8B-B14F-4D97-AF65-F5344CB8AC3E}">
        <p14:creationId xmlns:p14="http://schemas.microsoft.com/office/powerpoint/2010/main" val="20616074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Custom-70 is useful when you want to see loan usage by some sort of search criteria.  Let’s say you want to find out if the Harry Potter collection is still being used extensively and perhaps need more titles ordered.  You can search by title in the Search tab (the tab with the binoculars) and then save the set.  In this example, 107 titles were found and then saved as filename </a:t>
            </a:r>
            <a:r>
              <a:rPr lang="en-US" sz="1200" kern="1200" dirty="0" err="1" smtClean="0">
                <a:solidFill>
                  <a:schemeClr val="tx1"/>
                </a:solidFill>
                <a:effectLst/>
                <a:latin typeface="+mn-lt"/>
                <a:ea typeface="+mn-ea"/>
                <a:cs typeface="+mn-cs"/>
              </a:rPr>
              <a:t>harypotter</a:t>
            </a:r>
            <a:r>
              <a:rPr lang="en-US" sz="1200" kern="1200" dirty="0" smtClean="0">
                <a:solidFill>
                  <a:schemeClr val="tx1"/>
                </a:solidFill>
                <a:effectLst/>
                <a:latin typeface="+mn-lt"/>
                <a:ea typeface="+mn-ea"/>
                <a:cs typeface="+mn-cs"/>
              </a:rPr>
              <a:t> (note: the filename can be only 10 characters when saving via the search tab).  In cust-70, use that filename as input to find out usage in a specific date range.  The report that is generated also lists open date and last loan.  In this example, item 33111002917876 (CVID collection) has 49 loans for the date range of 1/1/1989 through 12/31/2013 and that the last loan date was 5/30/2012.  That’s a lot of loans but hasn’t been used for almost 10 months.  Probably wouldn’t need another copy.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C07D92-7666-4D12-9C1C-1295645D81FB}" type="slidenum">
              <a:rPr lang="en-US" smtClean="0"/>
              <a:t>28</a:t>
            </a:fld>
            <a:endParaRPr lang="en-US"/>
          </a:p>
        </p:txBody>
      </p:sp>
    </p:spTree>
    <p:extLst>
      <p:ext uri="{BB962C8B-B14F-4D97-AF65-F5344CB8AC3E}">
        <p14:creationId xmlns:p14="http://schemas.microsoft.com/office/powerpoint/2010/main" val="20616074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Custom-70 also allows one to see how many items are being reported on – in this example, we are looking at 229 items that had loan usage.  And this report will also show the titles that had no loans in the date range – in this example, 29 items had no loans – so to recap, our title search had 107 titles but there were 258 items.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C07D92-7666-4D12-9C1C-1295645D81FB}" type="slidenum">
              <a:rPr lang="en-US" smtClean="0"/>
              <a:t>29</a:t>
            </a:fld>
            <a:endParaRPr lang="en-US"/>
          </a:p>
        </p:txBody>
      </p:sp>
    </p:spTree>
    <p:extLst>
      <p:ext uri="{BB962C8B-B14F-4D97-AF65-F5344CB8AC3E}">
        <p14:creationId xmlns:p14="http://schemas.microsoft.com/office/powerpoint/2010/main" val="2061607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What is Primo Central?</a:t>
            </a:r>
            <a:endParaRPr lang="en-US" dirty="0"/>
          </a:p>
        </p:txBody>
      </p:sp>
      <p:sp>
        <p:nvSpPr>
          <p:cNvPr id="4" name="Slide Number Placeholder 3"/>
          <p:cNvSpPr>
            <a:spLocks noGrp="1"/>
          </p:cNvSpPr>
          <p:nvPr>
            <p:ph type="sldNum" sz="quarter" idx="10"/>
          </p:nvPr>
        </p:nvSpPr>
        <p:spPr/>
        <p:txBody>
          <a:bodyPr/>
          <a:lstStyle/>
          <a:p>
            <a:fld id="{32C07D92-7666-4D12-9C1C-1295645D81FB}" type="slidenum">
              <a:rPr lang="en-US" smtClean="0"/>
              <a:t>3</a:t>
            </a:fld>
            <a:endParaRPr lang="en-US"/>
          </a:p>
        </p:txBody>
      </p:sp>
    </p:spTree>
    <p:extLst>
      <p:ext uri="{BB962C8B-B14F-4D97-AF65-F5344CB8AC3E}">
        <p14:creationId xmlns:p14="http://schemas.microsoft.com/office/powerpoint/2010/main" val="20277322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same input file (</a:t>
            </a:r>
            <a:r>
              <a:rPr lang="en-US" sz="1200" kern="1200" dirty="0" err="1" smtClean="0">
                <a:solidFill>
                  <a:schemeClr val="tx1"/>
                </a:solidFill>
                <a:effectLst/>
                <a:latin typeface="+mn-lt"/>
                <a:ea typeface="+mn-ea"/>
                <a:cs typeface="+mn-cs"/>
              </a:rPr>
              <a:t>harypotter</a:t>
            </a:r>
            <a:r>
              <a:rPr lang="en-US" sz="1200" kern="1200" dirty="0" smtClean="0">
                <a:solidFill>
                  <a:schemeClr val="tx1"/>
                </a:solidFill>
                <a:effectLst/>
                <a:latin typeface="+mn-lt"/>
                <a:ea typeface="+mn-ea"/>
                <a:cs typeface="+mn-cs"/>
              </a:rPr>
              <a:t>) was run using different date ranges – in this example, the date range used was 1/1/2011 and 1/1/2012 to get all the 2011 loan usage.  Remember in our previous example, item 33111002917876 had 49 loans overall, but, in this date range, that item only has 3 loans.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C07D92-7666-4D12-9C1C-1295645D81FB}" type="slidenum">
              <a:rPr lang="en-US" smtClean="0"/>
              <a:t>30</a:t>
            </a:fld>
            <a:endParaRPr lang="en-US"/>
          </a:p>
        </p:txBody>
      </p:sp>
    </p:spTree>
    <p:extLst>
      <p:ext uri="{BB962C8B-B14F-4D97-AF65-F5344CB8AC3E}">
        <p14:creationId xmlns:p14="http://schemas.microsoft.com/office/powerpoint/2010/main" val="20616074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Using the same input file again (</a:t>
            </a:r>
            <a:r>
              <a:rPr lang="en-US" sz="1200" kern="1200" dirty="0" err="1" smtClean="0">
                <a:solidFill>
                  <a:schemeClr val="tx1"/>
                </a:solidFill>
                <a:effectLst/>
                <a:latin typeface="+mn-lt"/>
                <a:ea typeface="+mn-ea"/>
                <a:cs typeface="+mn-cs"/>
              </a:rPr>
              <a:t>harypotter</a:t>
            </a:r>
            <a:r>
              <a:rPr lang="en-US" sz="1200" kern="1200" dirty="0" smtClean="0">
                <a:solidFill>
                  <a:schemeClr val="tx1"/>
                </a:solidFill>
                <a:effectLst/>
                <a:latin typeface="+mn-lt"/>
                <a:ea typeface="+mn-ea"/>
                <a:cs typeface="+mn-cs"/>
              </a:rPr>
              <a:t>) with the date range of 1/1/2012 and 1/1/2013 to get all the 2012 loan usage I can see that the same item now has only 1 loan.  To recap, item 33111002917876 had 49 loans in the date range of 1/1/1989-12/31/2013,  had 3 loans in the date range of 1/1/2011-1/1/2012 and now has only 1 loan for 1/1/2012-1/1/2013.  And the last loan date was 5/30/2012 on all three reports.  This just shows how using one report may result in more than one way to use it.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C07D92-7666-4D12-9C1C-1295645D81FB}" type="slidenum">
              <a:rPr lang="en-US" smtClean="0"/>
              <a:t>31</a:t>
            </a:fld>
            <a:endParaRPr lang="en-US"/>
          </a:p>
        </p:txBody>
      </p:sp>
    </p:spTree>
    <p:extLst>
      <p:ext uri="{BB962C8B-B14F-4D97-AF65-F5344CB8AC3E}">
        <p14:creationId xmlns:p14="http://schemas.microsoft.com/office/powerpoint/2010/main" val="20616074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following custom reports are found in the Circulation Module under Services/ODIN-Custom Items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C07D92-7666-4D12-9C1C-1295645D81FB}" type="slidenum">
              <a:rPr lang="en-US" smtClean="0"/>
              <a:t>32</a:t>
            </a:fld>
            <a:endParaRPr lang="en-US"/>
          </a:p>
        </p:txBody>
      </p:sp>
    </p:spTree>
    <p:extLst>
      <p:ext uri="{BB962C8B-B14F-4D97-AF65-F5344CB8AC3E}">
        <p14:creationId xmlns:p14="http://schemas.microsoft.com/office/powerpoint/2010/main" val="40206071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Custom-12 counts total barcodes – by collection or item status – in a single </a:t>
            </a:r>
            <a:r>
              <a:rPr lang="en-US" sz="1200" kern="1200" dirty="0" err="1" smtClean="0">
                <a:solidFill>
                  <a:schemeClr val="tx1"/>
                </a:solidFill>
                <a:effectLst/>
                <a:latin typeface="+mn-lt"/>
                <a:ea typeface="+mn-ea"/>
                <a:cs typeface="+mn-cs"/>
              </a:rPr>
              <a:t>sublibrary</a:t>
            </a:r>
            <a:r>
              <a:rPr lang="en-US" sz="1200" kern="1200" dirty="0" smtClean="0">
                <a:solidFill>
                  <a:schemeClr val="tx1"/>
                </a:solidFill>
                <a:effectLst/>
                <a:latin typeface="+mn-lt"/>
                <a:ea typeface="+mn-ea"/>
                <a:cs typeface="+mn-cs"/>
              </a:rPr>
              <a:t>.  The report then totals all the barcodes and supplies the count at the end of the report.  This is an example showing total items by collection in a single </a:t>
            </a:r>
            <a:r>
              <a:rPr lang="en-US" sz="1200" kern="1200" dirty="0" err="1" smtClean="0">
                <a:solidFill>
                  <a:schemeClr val="tx1"/>
                </a:solidFill>
                <a:effectLst/>
                <a:latin typeface="+mn-lt"/>
                <a:ea typeface="+mn-ea"/>
                <a:cs typeface="+mn-cs"/>
              </a:rPr>
              <a:t>sublibrary</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C07D92-7666-4D12-9C1C-1295645D81FB}" type="slidenum">
              <a:rPr lang="en-US" smtClean="0"/>
              <a:t>33</a:t>
            </a:fld>
            <a:endParaRPr lang="en-US"/>
          </a:p>
        </p:txBody>
      </p:sp>
    </p:spTree>
    <p:extLst>
      <p:ext uri="{BB962C8B-B14F-4D97-AF65-F5344CB8AC3E}">
        <p14:creationId xmlns:p14="http://schemas.microsoft.com/office/powerpoint/2010/main" val="20616074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slide shows total items by item status in a single </a:t>
            </a:r>
            <a:r>
              <a:rPr lang="en-US" baseline="0" dirty="0" err="1" smtClean="0"/>
              <a:t>sublibrary</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32C07D92-7666-4D12-9C1C-1295645D81FB}" type="slidenum">
              <a:rPr lang="en-US" smtClean="0"/>
              <a:t>34</a:t>
            </a:fld>
            <a:endParaRPr lang="en-US"/>
          </a:p>
        </p:txBody>
      </p:sp>
    </p:spTree>
    <p:extLst>
      <p:ext uri="{BB962C8B-B14F-4D97-AF65-F5344CB8AC3E}">
        <p14:creationId xmlns:p14="http://schemas.microsoft.com/office/powerpoint/2010/main" val="20616074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following custom reports are found in the Circulation Module under Services/ODIN-Custom Bib</a:t>
            </a:r>
            <a:r>
              <a:rPr lang="en-US" sz="1200" kern="1200" baseline="0" dirty="0" smtClean="0">
                <a:solidFill>
                  <a:schemeClr val="tx1"/>
                </a:solidFill>
                <a:effectLst/>
                <a:latin typeface="+mn-lt"/>
                <a:ea typeface="+mn-ea"/>
                <a:cs typeface="+mn-cs"/>
              </a:rPr>
              <a:t> records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C07D92-7666-4D12-9C1C-1295645D81FB}" type="slidenum">
              <a:rPr lang="en-US" smtClean="0"/>
              <a:t>35</a:t>
            </a:fld>
            <a:endParaRPr lang="en-US"/>
          </a:p>
        </p:txBody>
      </p:sp>
    </p:spTree>
    <p:extLst>
      <p:ext uri="{BB962C8B-B14F-4D97-AF65-F5344CB8AC3E}">
        <p14:creationId xmlns:p14="http://schemas.microsoft.com/office/powerpoint/2010/main" val="25523491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Cust-55 lets you find all bibliographic records without holdings or items.  It’s important to find and fix these as ODIN’s standard is to have at least one holding and one item per bibliographic record.  This service also provides a file for input into manage-33 to totally delete records (bib, hold and items)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C07D92-7666-4D12-9C1C-1295645D81FB}" type="slidenum">
              <a:rPr lang="en-US" smtClean="0"/>
              <a:t>36</a:t>
            </a:fld>
            <a:endParaRPr lang="en-US"/>
          </a:p>
        </p:txBody>
      </p:sp>
    </p:spTree>
    <p:extLst>
      <p:ext uri="{BB962C8B-B14F-4D97-AF65-F5344CB8AC3E}">
        <p14:creationId xmlns:p14="http://schemas.microsoft.com/office/powerpoint/2010/main" val="1360017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Cust-56 is a service that finds all HOL records without items.  Remember that the HOL record (not the item record) is the “supreme holder”, the “kahuna” for </a:t>
            </a:r>
            <a:r>
              <a:rPr lang="en-US" sz="1200" kern="1200" dirty="0" err="1" smtClean="0">
                <a:solidFill>
                  <a:schemeClr val="tx1"/>
                </a:solidFill>
                <a:effectLst/>
                <a:latin typeface="+mn-lt"/>
                <a:ea typeface="+mn-ea"/>
                <a:cs typeface="+mn-cs"/>
              </a:rPr>
              <a:t>sublibrary</a:t>
            </a:r>
            <a:r>
              <a:rPr lang="en-US" sz="1200" kern="1200" dirty="0" smtClean="0">
                <a:solidFill>
                  <a:schemeClr val="tx1"/>
                </a:solidFill>
                <a:effectLst/>
                <a:latin typeface="+mn-lt"/>
                <a:ea typeface="+mn-ea"/>
                <a:cs typeface="+mn-cs"/>
              </a:rPr>
              <a:t>, collection and call number.  This service lets you know which records need attention.  Sometimes this service will contain order records that have not had items arrive yet.  Please be aware of this fact when using this service (you would not have to fix these)!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C07D92-7666-4D12-9C1C-1295645D81FB}" type="slidenum">
              <a:rPr lang="en-US" smtClean="0"/>
              <a:t>37</a:t>
            </a:fld>
            <a:endParaRPr lang="en-US"/>
          </a:p>
        </p:txBody>
      </p:sp>
    </p:spTree>
    <p:extLst>
      <p:ext uri="{BB962C8B-B14F-4D97-AF65-F5344CB8AC3E}">
        <p14:creationId xmlns:p14="http://schemas.microsoft.com/office/powerpoint/2010/main" val="8507594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Cust-57 is a service that lists any bib records with items but missing the HOL record – again, these need to be fixed.  Don’t ignore them.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C07D92-7666-4D12-9C1C-1295645D81FB}" type="slidenum">
              <a:rPr lang="en-US" smtClean="0"/>
              <a:t>38</a:t>
            </a:fld>
            <a:endParaRPr lang="en-US"/>
          </a:p>
        </p:txBody>
      </p:sp>
    </p:spTree>
    <p:extLst>
      <p:ext uri="{BB962C8B-B14F-4D97-AF65-F5344CB8AC3E}">
        <p14:creationId xmlns:p14="http://schemas.microsoft.com/office/powerpoint/2010/main" val="14996567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Cust-87 does system-wide counts of bibliographic records, holding records, item records, patron records, LC authority docs and </a:t>
            </a:r>
            <a:r>
              <a:rPr lang="en-US" sz="1200" kern="1200" dirty="0" err="1" smtClean="0">
                <a:solidFill>
                  <a:schemeClr val="tx1"/>
                </a:solidFill>
                <a:effectLst/>
                <a:latin typeface="+mn-lt"/>
                <a:ea typeface="+mn-ea"/>
                <a:cs typeface="+mn-cs"/>
              </a:rPr>
              <a:t>MeSH</a:t>
            </a:r>
            <a:r>
              <a:rPr lang="en-US" sz="1200" kern="1200" dirty="0" smtClean="0">
                <a:solidFill>
                  <a:schemeClr val="tx1"/>
                </a:solidFill>
                <a:effectLst/>
                <a:latin typeface="+mn-lt"/>
                <a:ea typeface="+mn-ea"/>
                <a:cs typeface="+mn-cs"/>
              </a:rPr>
              <a:t> authority docs.  Counts do include deleted records.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C07D92-7666-4D12-9C1C-1295645D81FB}" type="slidenum">
              <a:rPr lang="en-US" smtClean="0"/>
              <a:t>39</a:t>
            </a:fld>
            <a:endParaRPr lang="en-US"/>
          </a:p>
        </p:txBody>
      </p:sp>
    </p:spTree>
    <p:extLst>
      <p:ext uri="{BB962C8B-B14F-4D97-AF65-F5344CB8AC3E}">
        <p14:creationId xmlns:p14="http://schemas.microsoft.com/office/powerpoint/2010/main" val="2061607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Primo Central is a large collection of over 350 million records accessible through the Ex Libris Primo discovery interface.  The records, primarily journal &amp; newspaper articles are brought together in one centralized index courtesy of various publishers and other aggregators.  To put this in perspective, an aggregator is a firm or web application that clusters information for use by others.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C07D92-7666-4D12-9C1C-1295645D81FB}" type="slidenum">
              <a:rPr lang="en-US" smtClean="0"/>
              <a:t>4</a:t>
            </a:fld>
            <a:endParaRPr lang="en-US"/>
          </a:p>
        </p:txBody>
      </p:sp>
    </p:spTree>
    <p:extLst>
      <p:ext uri="{BB962C8B-B14F-4D97-AF65-F5344CB8AC3E}">
        <p14:creationId xmlns:p14="http://schemas.microsoft.com/office/powerpoint/2010/main" val="25911377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following custom reports are found in the Circulation Module under Services/ODIN-Custom Patrons</a:t>
            </a:r>
          </a:p>
        </p:txBody>
      </p:sp>
      <p:sp>
        <p:nvSpPr>
          <p:cNvPr id="4" name="Slide Number Placeholder 3"/>
          <p:cNvSpPr>
            <a:spLocks noGrp="1"/>
          </p:cNvSpPr>
          <p:nvPr>
            <p:ph type="sldNum" sz="quarter" idx="10"/>
          </p:nvPr>
        </p:nvSpPr>
        <p:spPr/>
        <p:txBody>
          <a:bodyPr/>
          <a:lstStyle/>
          <a:p>
            <a:fld id="{32C07D92-7666-4D12-9C1C-1295645D81FB}" type="slidenum">
              <a:rPr lang="en-US" smtClean="0"/>
              <a:t>40</a:t>
            </a:fld>
            <a:endParaRPr lang="en-US"/>
          </a:p>
        </p:txBody>
      </p:sp>
    </p:spTree>
    <p:extLst>
      <p:ext uri="{BB962C8B-B14F-4D97-AF65-F5344CB8AC3E}">
        <p14:creationId xmlns:p14="http://schemas.microsoft.com/office/powerpoint/2010/main" val="7502040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Cust-85 allows you to find out where a person has local privileges at other ADMs so that you may see if global blocks at those ADMs may be blocking transactions at your ADM.  If a patron is globally blocked and you do “not” see any local blocks on your side, you can use this service to find out where the block may be at another ADM.  Remember, the patron can always find out by accessing their patron account on the web, but you the staff member would only be able to see where they may be blocked by using this service.  If you remove the global block on the Global Patron Information screen, tab2 and wish the patron to be getting services immediately, you do need to make sure the patron expirations of both the local patron AND the Aleph patron are “into the future”.  If the patron doesn’t need services immediately, then the daily running of cir-77 will automatically remove the global black (assuming all local blocks were taken care of).  Let me repeat another way.  The global block may be removed either manually or automatically.  Cir-77 removes a global block automatically the next day IF all local blocks were taken care of.  Global &amp; local blocks may be removed manually by clearing the field and clicking update, however, patrons need valid expiration dates on both the local patron record AND the ALEPH level patron in order to get services.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C07D92-7666-4D12-9C1C-1295645D81FB}" type="slidenum">
              <a:rPr lang="en-US" smtClean="0"/>
              <a:t>41</a:t>
            </a:fld>
            <a:endParaRPr lang="en-US"/>
          </a:p>
        </p:txBody>
      </p:sp>
    </p:spTree>
    <p:extLst>
      <p:ext uri="{BB962C8B-B14F-4D97-AF65-F5344CB8AC3E}">
        <p14:creationId xmlns:p14="http://schemas.microsoft.com/office/powerpoint/2010/main" val="41241586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Cust-89 requires a special username/password from the ODIN Office to run it.  This service globally updates a patron’s ILL Total Limit, ILL Active Limit and Profile.  A report prints upon completion showing the patron and what value was in fields prior to the running of the service.  This service is especially useful after an academic PLIF load, however any library may user it once they have been trained and have the proper username/password.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C07D92-7666-4D12-9C1C-1295645D81FB}" type="slidenum">
              <a:rPr lang="en-US" smtClean="0"/>
              <a:t>42</a:t>
            </a:fld>
            <a:endParaRPr lang="en-US"/>
          </a:p>
        </p:txBody>
      </p:sp>
    </p:spTree>
    <p:extLst>
      <p:ext uri="{BB962C8B-B14F-4D97-AF65-F5344CB8AC3E}">
        <p14:creationId xmlns:p14="http://schemas.microsoft.com/office/powerpoint/2010/main" val="15655069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Cust-89 has been enhanced</a:t>
            </a:r>
            <a:r>
              <a:rPr lang="en-US" baseline="0" dirty="0" smtClean="0"/>
              <a:t> to allow the choice of Change only “</a:t>
            </a:r>
            <a:r>
              <a:rPr lang="en-US" baseline="0" dirty="0" err="1" smtClean="0"/>
              <a:t>Uncoded</a:t>
            </a:r>
            <a:r>
              <a:rPr lang="en-US" baseline="0" dirty="0" smtClean="0"/>
              <a:t> Fields” or Change “All” fields.  Both are referring to the ILL Total Limit, ILL Active Limit &amp; Profile in a patron record in the Global Patron Information node.  </a:t>
            </a:r>
            <a:r>
              <a:rPr lang="en-US" baseline="0" dirty="0" err="1" smtClean="0"/>
              <a:t>Uncoded</a:t>
            </a:r>
            <a:r>
              <a:rPr lang="en-US" baseline="0" dirty="0" smtClean="0"/>
              <a:t> Fields means that patrons would have to have 0000 in both the ILL Total Limit and ILL Active Limit and a blank Profile.</a:t>
            </a:r>
            <a:endParaRPr lang="en-US" dirty="0"/>
          </a:p>
        </p:txBody>
      </p:sp>
      <p:sp>
        <p:nvSpPr>
          <p:cNvPr id="4" name="Slide Number Placeholder 3"/>
          <p:cNvSpPr>
            <a:spLocks noGrp="1"/>
          </p:cNvSpPr>
          <p:nvPr>
            <p:ph type="sldNum" sz="quarter" idx="10"/>
          </p:nvPr>
        </p:nvSpPr>
        <p:spPr/>
        <p:txBody>
          <a:bodyPr/>
          <a:lstStyle/>
          <a:p>
            <a:fld id="{32C07D92-7666-4D12-9C1C-1295645D81FB}" type="slidenum">
              <a:rPr lang="en-US" smtClean="0"/>
              <a:t>43</a:t>
            </a:fld>
            <a:endParaRPr lang="en-US"/>
          </a:p>
        </p:txBody>
      </p:sp>
    </p:spTree>
    <p:extLst>
      <p:ext uri="{BB962C8B-B14F-4D97-AF65-F5344CB8AC3E}">
        <p14:creationId xmlns:p14="http://schemas.microsoft.com/office/powerpoint/2010/main" val="18307719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Cust-86 syncs the ALEPH level patron to a date “farthest into the future” when a local patron expiration date is updated.  This service is run daily by ODIN staff however, anyone may run it anytime.  Note – this service looks at “all” patrons in ODIN.  In our example, cust-86 was run after patron 0742904 local expiry was updated to 20130510.  Without this service or human intervention, the ALEPH level patron would have stayed at 20090807.  This service will update the ALEPH level patron expiration date to 20130510 unless the patron has other local privileges in ODIN at another ADM and that has a local expiration date longer than 20130510 (to which the longest date into the future is used).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C07D92-7666-4D12-9C1C-1295645D81FB}" type="slidenum">
              <a:rPr lang="en-US" smtClean="0"/>
              <a:t>44</a:t>
            </a:fld>
            <a:endParaRPr lang="en-US"/>
          </a:p>
        </p:txBody>
      </p:sp>
    </p:spTree>
    <p:extLst>
      <p:ext uri="{BB962C8B-B14F-4D97-AF65-F5344CB8AC3E}">
        <p14:creationId xmlns:p14="http://schemas.microsoft.com/office/powerpoint/2010/main" val="20457494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Cust-88 is run right after an academic PLIF load.  It requires a special username/password to run.  This service looks at the home library and if blank, inserts the home library for the ADM that is running the PLIF.  If a home library is inserted, then the service looks at the ILL Library and if blank, inserts the ILL library for the ADM that is running the PLIF.  Because of the ALEPH level patron being added late-in-the-Aleph-version and because of human intervention, some home and ILL libraries may not match.  When noticed, this should be corrected immediately.  Always check to see if any ILL is active and if not, please make sure that the ILL and HOME library match the ADM to which the patron belongs for Interlibrary Loan.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C07D92-7666-4D12-9C1C-1295645D81FB}" type="slidenum">
              <a:rPr lang="en-US" smtClean="0"/>
              <a:t>45</a:t>
            </a:fld>
            <a:endParaRPr lang="en-US"/>
          </a:p>
        </p:txBody>
      </p:sp>
    </p:spTree>
    <p:extLst>
      <p:ext uri="{BB962C8B-B14F-4D97-AF65-F5344CB8AC3E}">
        <p14:creationId xmlns:p14="http://schemas.microsoft.com/office/powerpoint/2010/main" val="13961432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Report Formats exist on services to aid staff in getting the reports they need with the fields they need.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C07D92-7666-4D12-9C1C-1295645D81FB}" type="slidenum">
              <a:rPr lang="en-US" smtClean="0"/>
              <a:t>46</a:t>
            </a:fld>
            <a:endParaRPr lang="en-US"/>
          </a:p>
        </p:txBody>
      </p:sp>
    </p:spTree>
    <p:extLst>
      <p:ext uri="{BB962C8B-B14F-4D97-AF65-F5344CB8AC3E}">
        <p14:creationId xmlns:p14="http://schemas.microsoft.com/office/powerpoint/2010/main" val="37011041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you can tell from the example, choices are available for you to choose.  However, behind each report is more xml which contains lots more information that these report formats indicate.  So, if you find that you are in need of more information, you will need to check the xml and then try to create a report you need by importing to Excel.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C07D92-7666-4D12-9C1C-1295645D81FB}" type="slidenum">
              <a:rPr lang="en-US" smtClean="0"/>
              <a:t>47</a:t>
            </a:fld>
            <a:endParaRPr lang="en-US"/>
          </a:p>
        </p:txBody>
      </p:sp>
    </p:spTree>
    <p:extLst>
      <p:ext uri="{BB962C8B-B14F-4D97-AF65-F5344CB8AC3E}">
        <p14:creationId xmlns:p14="http://schemas.microsoft.com/office/powerpoint/2010/main" val="33809240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If there is data between the symbols &gt;&lt; then that data can be imported into an excel report – an example:  &lt;z302-update-date&gt;</a:t>
            </a:r>
            <a:r>
              <a:rPr lang="en-US" sz="1200" b="1" kern="1200" dirty="0" smtClean="0">
                <a:solidFill>
                  <a:schemeClr val="tx1"/>
                </a:solidFill>
                <a:effectLst/>
                <a:latin typeface="+mn-lt"/>
                <a:ea typeface="+mn-ea"/>
                <a:cs typeface="+mn-cs"/>
              </a:rPr>
              <a:t>09/02/2011</a:t>
            </a:r>
            <a:r>
              <a:rPr lang="en-US" sz="1200" kern="1200" dirty="0" smtClean="0">
                <a:solidFill>
                  <a:schemeClr val="tx1"/>
                </a:solidFill>
                <a:effectLst/>
                <a:latin typeface="+mn-lt"/>
                <a:ea typeface="+mn-ea"/>
                <a:cs typeface="+mn-cs"/>
              </a:rPr>
              <a:t>&lt;/z302-update-date&gt;  The 09/02/2011 can be imported into a report regardless if there is a report format for it.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32C07D92-7666-4D12-9C1C-1295645D81FB}" type="slidenum">
              <a:rPr lang="en-US" smtClean="0"/>
              <a:t>48</a:t>
            </a:fld>
            <a:endParaRPr lang="en-US"/>
          </a:p>
        </p:txBody>
      </p:sp>
    </p:spTree>
    <p:extLst>
      <p:ext uri="{BB962C8B-B14F-4D97-AF65-F5344CB8AC3E}">
        <p14:creationId xmlns:p14="http://schemas.microsoft.com/office/powerpoint/2010/main" val="4281752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There is a Did You Know that showcases how to import this information into Excel.  It is available @ http://www.odin.nodak.edu/node/183 - Importing Aleph Reports into Excel – it’s fun – as you can see, the documentation is also available at http://umwug.odin.nodak.edu/OtherInformation - try it out when you can!</a:t>
            </a:r>
            <a:endParaRPr lang="en-US" dirty="0" smtClean="0"/>
          </a:p>
          <a:p>
            <a:endParaRPr lang="en-US" dirty="0"/>
          </a:p>
        </p:txBody>
      </p:sp>
      <p:sp>
        <p:nvSpPr>
          <p:cNvPr id="4" name="Slide Number Placeholder 3"/>
          <p:cNvSpPr>
            <a:spLocks noGrp="1"/>
          </p:cNvSpPr>
          <p:nvPr>
            <p:ph type="sldNum" sz="quarter" idx="10"/>
          </p:nvPr>
        </p:nvSpPr>
        <p:spPr/>
        <p:txBody>
          <a:bodyPr/>
          <a:lstStyle/>
          <a:p>
            <a:fld id="{32C07D92-7666-4D12-9C1C-1295645D81FB}" type="slidenum">
              <a:rPr lang="en-US" smtClean="0"/>
              <a:t>49</a:t>
            </a:fld>
            <a:endParaRPr lang="en-US"/>
          </a:p>
        </p:txBody>
      </p:sp>
    </p:spTree>
    <p:extLst>
      <p:ext uri="{BB962C8B-B14F-4D97-AF65-F5344CB8AC3E}">
        <p14:creationId xmlns:p14="http://schemas.microsoft.com/office/powerpoint/2010/main" val="47710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Libraries in ODIN have chosen to name this Primo Central search scope various titles:  Articles | Articles and More | Articles+ | you get the picture – In our example, Bismarck State College has chosen to name their Primo Central scope – Articles+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C07D92-7666-4D12-9C1C-1295645D81FB}" type="slidenum">
              <a:rPr lang="en-US" smtClean="0"/>
              <a:t>5</a:t>
            </a:fld>
            <a:endParaRPr lang="en-US"/>
          </a:p>
        </p:txBody>
      </p:sp>
    </p:spTree>
    <p:extLst>
      <p:ext uri="{BB962C8B-B14F-4D97-AF65-F5344CB8AC3E}">
        <p14:creationId xmlns:p14="http://schemas.microsoft.com/office/powerpoint/2010/main" val="36496579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there you go – some fun facts!  Thanks for your attention</a:t>
            </a:r>
            <a:r>
              <a:rPr lang="en-US" baseline="0" dirty="0" smtClean="0"/>
              <a:t> and if you have an questions or comments, please put in an ODIN Help Desk ticket @ http://www.odin.nodak.edu/webticket</a:t>
            </a:r>
            <a:endParaRPr lang="en-US" dirty="0"/>
          </a:p>
        </p:txBody>
      </p:sp>
      <p:sp>
        <p:nvSpPr>
          <p:cNvPr id="4" name="Slide Number Placeholder 3"/>
          <p:cNvSpPr>
            <a:spLocks noGrp="1"/>
          </p:cNvSpPr>
          <p:nvPr>
            <p:ph type="sldNum" sz="quarter" idx="10"/>
          </p:nvPr>
        </p:nvSpPr>
        <p:spPr/>
        <p:txBody>
          <a:bodyPr/>
          <a:lstStyle/>
          <a:p>
            <a:fld id="{32C07D92-7666-4D12-9C1C-1295645D81FB}" type="slidenum">
              <a:rPr lang="en-US" smtClean="0"/>
              <a:t>50</a:t>
            </a:fld>
            <a:endParaRPr lang="en-US"/>
          </a:p>
        </p:txBody>
      </p:sp>
    </p:spTree>
    <p:extLst>
      <p:ext uri="{BB962C8B-B14F-4D97-AF65-F5344CB8AC3E}">
        <p14:creationId xmlns:p14="http://schemas.microsoft.com/office/powerpoint/2010/main" val="4143066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Primo Central is an index and after a search completes, SFX shows availability as well as retrieval options.  In our examples, one may immediately see that full-text is available for an article.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C07D92-7666-4D12-9C1C-1295645D81FB}" type="slidenum">
              <a:rPr lang="en-US" smtClean="0"/>
              <a:t>6</a:t>
            </a:fld>
            <a:endParaRPr lang="en-US"/>
          </a:p>
        </p:txBody>
      </p:sp>
    </p:spTree>
    <p:extLst>
      <p:ext uri="{BB962C8B-B14F-4D97-AF65-F5344CB8AC3E}">
        <p14:creationId xmlns:p14="http://schemas.microsoft.com/office/powerpoint/2010/main" val="3540826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Resources need to be activated by the ODIN Office before Primo Central searching is able to provide valid results.  Resources are activated based on subscription &amp; free databases.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C07D92-7666-4D12-9C1C-1295645D81FB}" type="slidenum">
              <a:rPr lang="en-US" smtClean="0"/>
              <a:t>7</a:t>
            </a:fld>
            <a:endParaRPr lang="en-US"/>
          </a:p>
        </p:txBody>
      </p:sp>
    </p:spTree>
    <p:extLst>
      <p:ext uri="{BB962C8B-B14F-4D97-AF65-F5344CB8AC3E}">
        <p14:creationId xmlns:p14="http://schemas.microsoft.com/office/powerpoint/2010/main" val="2342305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Aggregator packages (such as those from Gale) are very easy to activate offering one-to-one title activation.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C07D92-7666-4D12-9C1C-1295645D81FB}" type="slidenum">
              <a:rPr lang="en-US" smtClean="0"/>
              <a:t>8</a:t>
            </a:fld>
            <a:endParaRPr lang="en-US"/>
          </a:p>
        </p:txBody>
      </p:sp>
    </p:spTree>
    <p:extLst>
      <p:ext uri="{BB962C8B-B14F-4D97-AF65-F5344CB8AC3E}">
        <p14:creationId xmlns:p14="http://schemas.microsoft.com/office/powerpoint/2010/main" val="3927664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Proquest</a:t>
            </a:r>
            <a:r>
              <a:rPr lang="en-US" sz="1200" kern="1200" dirty="0" smtClean="0">
                <a:solidFill>
                  <a:schemeClr val="tx1"/>
                </a:solidFill>
                <a:effectLst/>
                <a:latin typeface="+mn-lt"/>
                <a:ea typeface="+mn-ea"/>
                <a:cs typeface="+mn-cs"/>
              </a:rPr>
              <a:t> is more of a “package” activation.  This usually means that most articles are also in other resources in Primo Central.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C07D92-7666-4D12-9C1C-1295645D81FB}" type="slidenum">
              <a:rPr lang="en-US" smtClean="0"/>
              <a:t>9</a:t>
            </a:fld>
            <a:endParaRPr lang="en-US"/>
          </a:p>
        </p:txBody>
      </p:sp>
    </p:spTree>
    <p:extLst>
      <p:ext uri="{BB962C8B-B14F-4D97-AF65-F5344CB8AC3E}">
        <p14:creationId xmlns:p14="http://schemas.microsoft.com/office/powerpoint/2010/main" val="1821544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A0EDDE1-7484-4A17-8029-37BF548BC4D9}" type="datetimeFigureOut">
              <a:rPr lang="en-US" smtClean="0"/>
              <a:t>4/2/2013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954FB63-75B7-4507-AFA5-53535B6EEB13}" type="slidenum">
              <a:rPr lang="en-US" smtClean="0"/>
              <a:t>‹#›</a:t>
            </a:fld>
            <a:endParaRPr lang="en-US" dirty="0"/>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0EDDE1-7484-4A17-8029-37BF548BC4D9}" type="datetimeFigureOut">
              <a:rPr lang="en-US" smtClean="0"/>
              <a:t>4/2/2013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954FB63-75B7-4507-AFA5-53535B6EEB13}"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A0EDDE1-7484-4A17-8029-37BF548BC4D9}" type="datetimeFigureOut">
              <a:rPr lang="en-US" smtClean="0"/>
              <a:t>4/2/2013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954FB63-75B7-4507-AFA5-53535B6EEB13}"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A0EDDE1-7484-4A17-8029-37BF548BC4D9}" type="datetimeFigureOut">
              <a:rPr lang="en-US" smtClean="0"/>
              <a:t>4/2/2013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954FB63-75B7-4507-AFA5-53535B6EEB13}" type="slidenum">
              <a:rPr lang="en-US" smtClean="0"/>
              <a:t>‹#›</a:t>
            </a:fld>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0EDDE1-7484-4A17-8029-37BF548BC4D9}" type="datetimeFigureOut">
              <a:rPr lang="en-US" smtClean="0"/>
              <a:t>4/2/2013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954FB63-75B7-4507-AFA5-53535B6EEB13}"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A0EDDE1-7484-4A17-8029-37BF548BC4D9}" type="datetimeFigureOut">
              <a:rPr lang="en-US" smtClean="0"/>
              <a:t>4/2/2013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954FB63-75B7-4507-AFA5-53535B6EEB13}" type="slidenum">
              <a:rPr lang="en-US" smtClean="0"/>
              <a:t>‹#›</a:t>
            </a:fld>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A0EDDE1-7484-4A17-8029-37BF548BC4D9}" type="datetimeFigureOut">
              <a:rPr lang="en-US" smtClean="0"/>
              <a:t>4/2/2013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954FB63-75B7-4507-AFA5-53535B6EEB13}" type="slidenum">
              <a:rPr lang="en-US" smtClean="0"/>
              <a:t>‹#›</a:t>
            </a:fld>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A0EDDE1-7484-4A17-8029-37BF548BC4D9}" type="datetimeFigureOut">
              <a:rPr lang="en-US" smtClean="0"/>
              <a:t>4/2/2013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954FB63-75B7-4507-AFA5-53535B6EEB13}"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0EDDE1-7484-4A17-8029-37BF548BC4D9}" type="datetimeFigureOut">
              <a:rPr lang="en-US" smtClean="0"/>
              <a:t>4/2/2013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954FB63-75B7-4507-AFA5-53535B6EEB13}"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0EDDE1-7484-4A17-8029-37BF548BC4D9}" type="datetimeFigureOut">
              <a:rPr lang="en-US" smtClean="0"/>
              <a:t>4/2/2013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954FB63-75B7-4507-AFA5-53535B6EEB13}"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0EDDE1-7484-4A17-8029-37BF548BC4D9}" type="datetimeFigureOut">
              <a:rPr lang="en-US" smtClean="0"/>
              <a:t>4/2/2013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954FB63-75B7-4507-AFA5-53535B6EEB13}" type="slidenum">
              <a:rPr lang="en-US" smtClean="0"/>
              <a:t>‹#›</a:t>
            </a:fld>
            <a:endParaRPr lang="en-US" dirty="0"/>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5A0EDDE1-7484-4A17-8029-37BF548BC4D9}" type="datetimeFigureOut">
              <a:rPr lang="en-US" smtClean="0"/>
              <a:t>4/2/2013</a:t>
            </a:fld>
            <a:endParaRPr lang="en-US" dirty="0"/>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3954FB63-75B7-4507-AFA5-53535B6EEB13}"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w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png"/><Relationship Id="rId5" Type="http://schemas.openxmlformats.org/officeDocument/2006/relationships/image" Target="../media/image10.wm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png"/><Relationship Id="rId5" Type="http://schemas.openxmlformats.org/officeDocument/2006/relationships/image" Target="../media/image11.gi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png"/><Relationship Id="rId5" Type="http://schemas.openxmlformats.org/officeDocument/2006/relationships/image" Target="../media/image10.wmf"/><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12.wmf"/><Relationship Id="rId5" Type="http://schemas.openxmlformats.org/officeDocument/2006/relationships/hyperlink" Target="http://www.odin.nodak.edu/node/209"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image" Target="../media/image16.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2.png"/><Relationship Id="rId5" Type="http://schemas.openxmlformats.org/officeDocument/2006/relationships/image" Target="../media/image10.wmf"/><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2.png"/><Relationship Id="rId5" Type="http://schemas.openxmlformats.org/officeDocument/2006/relationships/image" Target="../media/image10.wmf"/><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media/image24.gif"/><Relationship Id="rId5" Type="http://schemas.openxmlformats.org/officeDocument/2006/relationships/image" Target="../media/image2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2.wav"/><Relationship Id="rId1" Type="http://schemas.microsoft.com/office/2007/relationships/media" Target="../media/media32.wav"/><Relationship Id="rId5" Type="http://schemas.openxmlformats.org/officeDocument/2006/relationships/image" Target="../media/image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4.wav"/><Relationship Id="rId1" Type="http://schemas.microsoft.com/office/2007/relationships/media" Target="../media/media34.wav"/><Relationship Id="rId6" Type="http://schemas.openxmlformats.org/officeDocument/2006/relationships/image" Target="../media/image2.png"/><Relationship Id="rId5" Type="http://schemas.openxmlformats.org/officeDocument/2006/relationships/image" Target="../media/image29.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5.wav"/><Relationship Id="rId1" Type="http://schemas.microsoft.com/office/2007/relationships/media" Target="../media/media35.wav"/><Relationship Id="rId5" Type="http://schemas.openxmlformats.org/officeDocument/2006/relationships/image" Target="../media/image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36.wav"/><Relationship Id="rId1" Type="http://schemas.microsoft.com/office/2007/relationships/media" Target="../media/media36.wav"/><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37.wav"/><Relationship Id="rId1" Type="http://schemas.microsoft.com/office/2007/relationships/media" Target="../media/media37.wav"/><Relationship Id="rId6" Type="http://schemas.openxmlformats.org/officeDocument/2006/relationships/image" Target="../media/image31.jpeg"/><Relationship Id="rId5" Type="http://schemas.openxmlformats.org/officeDocument/2006/relationships/image" Target="../media/image32.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38.wav"/><Relationship Id="rId1" Type="http://schemas.microsoft.com/office/2007/relationships/media" Target="../media/media38.wav"/><Relationship Id="rId6" Type="http://schemas.openxmlformats.org/officeDocument/2006/relationships/image" Target="../media/image33.png"/><Relationship Id="rId5" Type="http://schemas.openxmlformats.org/officeDocument/2006/relationships/image" Target="../media/image31.jpe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9.wav"/><Relationship Id="rId1" Type="http://schemas.microsoft.com/office/2007/relationships/media" Target="../media/media39.wav"/><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0.wav"/><Relationship Id="rId1" Type="http://schemas.microsoft.com/office/2007/relationships/media" Target="../media/media40.wav"/><Relationship Id="rId5" Type="http://schemas.openxmlformats.org/officeDocument/2006/relationships/image" Target="../media/image2.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1.wav"/><Relationship Id="rId1" Type="http://schemas.microsoft.com/office/2007/relationships/media" Target="../media/media41.wav"/><Relationship Id="rId6" Type="http://schemas.openxmlformats.org/officeDocument/2006/relationships/image" Target="../media/image2.png"/><Relationship Id="rId5" Type="http://schemas.openxmlformats.org/officeDocument/2006/relationships/image" Target="../media/image36.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2.wav"/><Relationship Id="rId1" Type="http://schemas.microsoft.com/office/2007/relationships/media" Target="../media/media42.wav"/><Relationship Id="rId6" Type="http://schemas.openxmlformats.org/officeDocument/2006/relationships/image" Target="../media/image2.png"/><Relationship Id="rId5" Type="http://schemas.openxmlformats.org/officeDocument/2006/relationships/image" Target="../media/image37.jp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wav"/><Relationship Id="rId1" Type="http://schemas.microsoft.com/office/2007/relationships/media" Target="../media/media43.wav"/><Relationship Id="rId6" Type="http://schemas.openxmlformats.org/officeDocument/2006/relationships/image" Target="../media/image2.png"/><Relationship Id="rId5" Type="http://schemas.openxmlformats.org/officeDocument/2006/relationships/image" Target="../media/image38.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4.wav"/><Relationship Id="rId1" Type="http://schemas.microsoft.com/office/2007/relationships/media" Target="../media/media44.wav"/><Relationship Id="rId6" Type="http://schemas.openxmlformats.org/officeDocument/2006/relationships/image" Target="../media/image2.png"/><Relationship Id="rId5" Type="http://schemas.openxmlformats.org/officeDocument/2006/relationships/image" Target="../media/image39.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5.wav"/><Relationship Id="rId1" Type="http://schemas.microsoft.com/office/2007/relationships/media" Target="../media/media45.wav"/><Relationship Id="rId5" Type="http://schemas.openxmlformats.org/officeDocument/2006/relationships/image" Target="../media/image2.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6.wav"/><Relationship Id="rId1" Type="http://schemas.microsoft.com/office/2007/relationships/media" Target="../media/media46.wav"/><Relationship Id="rId6" Type="http://schemas.openxmlformats.org/officeDocument/2006/relationships/image" Target="../media/image2.png"/><Relationship Id="rId5" Type="http://schemas.openxmlformats.org/officeDocument/2006/relationships/image" Target="../media/image10.wmf"/><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7.wav"/><Relationship Id="rId1" Type="http://schemas.microsoft.com/office/2007/relationships/media" Target="../media/media47.wav"/><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8.wav"/><Relationship Id="rId1" Type="http://schemas.microsoft.com/office/2007/relationships/media" Target="../media/media48.wav"/><Relationship Id="rId6" Type="http://schemas.openxmlformats.org/officeDocument/2006/relationships/image" Target="../media/image43.gif"/><Relationship Id="rId5" Type="http://schemas.openxmlformats.org/officeDocument/2006/relationships/image" Target="../media/image42.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49.wav"/><Relationship Id="rId1" Type="http://schemas.microsoft.com/office/2007/relationships/media" Target="../media/media49.wav"/><Relationship Id="rId6" Type="http://schemas.openxmlformats.org/officeDocument/2006/relationships/image" Target="../media/image44.wmf"/><Relationship Id="rId5" Type="http://schemas.openxmlformats.org/officeDocument/2006/relationships/hyperlink" Target="http://umwug.odin.nodak.edu/OtherInformation" TargetMode="External"/><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50.wav"/><Relationship Id="rId1" Type="http://schemas.microsoft.com/office/2007/relationships/media" Target="../media/media50.wav"/><Relationship Id="rId6" Type="http://schemas.openxmlformats.org/officeDocument/2006/relationships/hyperlink" Target="http://www.odin.nodak.edu/ticket/" TargetMode="External"/><Relationship Id="rId5" Type="http://schemas.openxmlformats.org/officeDocument/2006/relationships/image" Target="../media/image45.wmf"/><Relationship Id="rId4"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dirty="0"/>
              <a:t>v</a:t>
            </a:r>
            <a:r>
              <a:rPr lang="en-US" dirty="0" smtClean="0"/>
              <a:t>arious contributors </a:t>
            </a:r>
            <a:endParaRPr lang="en-US" dirty="0"/>
          </a:p>
        </p:txBody>
      </p:sp>
      <p:sp>
        <p:nvSpPr>
          <p:cNvPr id="2" name="Title 1"/>
          <p:cNvSpPr>
            <a:spLocks noGrp="1"/>
          </p:cNvSpPr>
          <p:nvPr>
            <p:ph type="ctrTitle"/>
          </p:nvPr>
        </p:nvSpPr>
        <p:spPr/>
        <p:txBody>
          <a:bodyPr/>
          <a:lstStyle/>
          <a:p>
            <a:r>
              <a:rPr lang="en-US" dirty="0" smtClean="0"/>
              <a:t>No Rhyme or Reason</a:t>
            </a:r>
            <a:endParaRPr lang="en-US" dirty="0"/>
          </a:p>
        </p:txBody>
      </p:sp>
      <p:grpSp>
        <p:nvGrpSpPr>
          <p:cNvPr id="10" name="Group 9"/>
          <p:cNvGrpSpPr/>
          <p:nvPr/>
        </p:nvGrpSpPr>
        <p:grpSpPr>
          <a:xfrm>
            <a:off x="685800" y="533400"/>
            <a:ext cx="7382727" cy="1882343"/>
            <a:chOff x="685800" y="533400"/>
            <a:chExt cx="7382727" cy="1882343"/>
          </a:xfrm>
        </p:grpSpPr>
        <p:pic>
          <p:nvPicPr>
            <p:cNvPr id="5" name="Picture 2" descr="C:\Users\ellen.kotrba\AppData\Local\Microsoft\Windows\Temporary Internet Files\Content.IE5\ODY42RO3\MC900312398[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 y="533400"/>
              <a:ext cx="1667727" cy="182651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2590800" y="568859"/>
              <a:ext cx="5477727" cy="1846884"/>
              <a:chOff x="2590800" y="568859"/>
              <a:chExt cx="5477727" cy="1846884"/>
            </a:xfrm>
          </p:grpSpPr>
          <p:pic>
            <p:nvPicPr>
              <p:cNvPr id="6" name="Picture 2" descr="C:\Users\ellen.kotrba\AppData\Local\Microsoft\Windows\Temporary Internet Files\Content.IE5\ODY42RO3\MC900312398[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0800" y="568859"/>
                <a:ext cx="1667727" cy="182651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4503319" y="568859"/>
                <a:ext cx="3565208" cy="1846884"/>
                <a:chOff x="4503319" y="568859"/>
                <a:chExt cx="3565208" cy="1846884"/>
              </a:xfrm>
            </p:grpSpPr>
            <p:pic>
              <p:nvPicPr>
                <p:cNvPr id="7" name="Picture 2" descr="C:\Users\ellen.kotrba\AppData\Local\Microsoft\Windows\Temporary Internet Files\Content.IE5\ODY42RO3\MC900312398[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3319" y="589229"/>
                  <a:ext cx="1667727" cy="18265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ellen.kotrba\AppData\Local\Microsoft\Windows\Temporary Internet Files\Content.IE5\ODY42RO3\MC900312398[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0800" y="568859"/>
                  <a:ext cx="1667727" cy="1826514"/>
                </a:xfrm>
                <a:prstGeom prst="rect">
                  <a:avLst/>
                </a:prstGeom>
                <a:noFill/>
                <a:extLst>
                  <a:ext uri="{909E8E84-426E-40DD-AFC4-6F175D3DCCD1}">
                    <a14:hiddenFill xmlns:a14="http://schemas.microsoft.com/office/drawing/2010/main">
                      <a:solidFill>
                        <a:srgbClr val="FFFFFF"/>
                      </a:solidFill>
                    </a14:hiddenFill>
                  </a:ext>
                </a:extLst>
              </p:spPr>
            </p:pic>
          </p:grpSp>
        </p:grpSp>
      </p:gr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24592152"/>
      </p:ext>
    </p:extLst>
  </p:cSld>
  <p:clrMapOvr>
    <a:masterClrMapping/>
  </p:clrMapOvr>
  <mc:AlternateContent xmlns:mc="http://schemas.openxmlformats.org/markup-compatibility/2006">
    <mc:Choice xmlns:p14="http://schemas.microsoft.com/office/powerpoint/2010/main" Requires="p14">
      <p:transition spd="slow" p14:dur="2000" advTm="33771"/>
    </mc:Choice>
    <mc:Fallback>
      <p:transition spd="slow" advTm="33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6512511" cy="1143000"/>
          </a:xfrm>
        </p:spPr>
        <p:txBody>
          <a:bodyPr/>
          <a:lstStyle/>
          <a:p>
            <a:pPr algn="l"/>
            <a:r>
              <a:rPr lang="en-US" dirty="0" smtClean="0"/>
              <a:t>Primo Central</a:t>
            </a:r>
            <a:endParaRPr lang="en-US" dirty="0"/>
          </a:p>
        </p:txBody>
      </p:sp>
      <p:sp>
        <p:nvSpPr>
          <p:cNvPr id="3" name="Content Placeholder 2"/>
          <p:cNvSpPr>
            <a:spLocks noGrp="1"/>
          </p:cNvSpPr>
          <p:nvPr>
            <p:ph sz="quarter" idx="13"/>
          </p:nvPr>
        </p:nvSpPr>
        <p:spPr>
          <a:xfrm>
            <a:off x="1143000" y="1676400"/>
            <a:ext cx="6934200" cy="4312920"/>
          </a:xfrm>
        </p:spPr>
        <p:txBody>
          <a:bodyPr/>
          <a:lstStyle/>
          <a:p>
            <a:pPr marL="45720" indent="0">
              <a:buNone/>
            </a:pPr>
            <a:r>
              <a:rPr lang="en-US" dirty="0" smtClean="0"/>
              <a:t>In the case of </a:t>
            </a:r>
            <a:r>
              <a:rPr lang="en-US" dirty="0" err="1" smtClean="0"/>
              <a:t>Ebsco</a:t>
            </a:r>
            <a:r>
              <a:rPr lang="en-US" dirty="0" smtClean="0"/>
              <a:t> databases, an interface (</a:t>
            </a:r>
            <a:r>
              <a:rPr lang="en-US" dirty="0" err="1" smtClean="0"/>
              <a:t>Ebsco</a:t>
            </a:r>
            <a:r>
              <a:rPr lang="en-US" dirty="0" smtClean="0"/>
              <a:t> API) has been developed, and Primo has been set-up to search it in conjunction with the Primo Central index.  If a retrieved item is available via an </a:t>
            </a:r>
            <a:r>
              <a:rPr lang="en-US" dirty="0" err="1" smtClean="0"/>
              <a:t>Ebsco</a:t>
            </a:r>
            <a:r>
              <a:rPr lang="en-US" dirty="0" smtClean="0"/>
              <a:t> database, the user is directed accordingly.</a:t>
            </a:r>
          </a:p>
          <a:p>
            <a:pPr marL="45720" indent="0">
              <a:buNone/>
            </a:pPr>
            <a:endParaRPr lang="en-US" dirty="0" smtClean="0"/>
          </a:p>
          <a:p>
            <a:pPr marL="45720" indent="0">
              <a:buNone/>
            </a:pPr>
            <a:endParaRPr lang="en-US" dirty="0"/>
          </a:p>
          <a:p>
            <a:pPr marL="45720" indent="0">
              <a:buNone/>
            </a:pPr>
            <a:endParaRPr lang="en-US" dirty="0"/>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3581400"/>
            <a:ext cx="6743700" cy="306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urved Right Arrow 4"/>
          <p:cNvSpPr/>
          <p:nvPr/>
        </p:nvSpPr>
        <p:spPr>
          <a:xfrm>
            <a:off x="1219200" y="5638800"/>
            <a:ext cx="533400" cy="6858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54919151"/>
      </p:ext>
    </p:extLst>
  </p:cSld>
  <p:clrMapOvr>
    <a:masterClrMapping/>
  </p:clrMapOvr>
  <mc:AlternateContent xmlns:mc="http://schemas.openxmlformats.org/markup-compatibility/2006">
    <mc:Choice xmlns:p14="http://schemas.microsoft.com/office/powerpoint/2010/main" Requires="p14">
      <p:transition spd="slow" p14:dur="2000" advTm="14685"/>
    </mc:Choice>
    <mc:Fallback>
      <p:transition spd="slow" advTm="14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EDUCATE me! What is a proxy server?</a:t>
            </a:r>
            <a:endParaRPr lang="en-US" dirty="0"/>
          </a:p>
        </p:txBody>
      </p:sp>
      <p:pic>
        <p:nvPicPr>
          <p:cNvPr id="2050" name="Picture 2" descr="C:\Program Files (x86)\Microsoft Office\MEDIA\CAGCAT10\j0301252.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2199" y="838201"/>
            <a:ext cx="3056365" cy="2614942"/>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81768559"/>
      </p:ext>
    </p:extLst>
  </p:cSld>
  <p:clrMapOvr>
    <a:masterClrMapping/>
  </p:clrMapOvr>
  <mc:AlternateContent xmlns:mc="http://schemas.openxmlformats.org/markup-compatibility/2006">
    <mc:Choice xmlns:p14="http://schemas.microsoft.com/office/powerpoint/2010/main" Requires="p14">
      <p:transition spd="slow" p14:dur="2000" advTm="4644"/>
    </mc:Choice>
    <mc:Fallback>
      <p:transition spd="slow" advTm="4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r>
              <a:rPr lang="en-US" dirty="0" smtClean="0"/>
              <a:t>Proxy Server</a:t>
            </a:r>
            <a:endParaRPr lang="en-US" dirty="0"/>
          </a:p>
        </p:txBody>
      </p:sp>
      <p:sp>
        <p:nvSpPr>
          <p:cNvPr id="2" name="Content Placeholder 1"/>
          <p:cNvSpPr>
            <a:spLocks noGrp="1"/>
          </p:cNvSpPr>
          <p:nvPr>
            <p:ph sz="half" idx="2"/>
          </p:nvPr>
        </p:nvSpPr>
        <p:spPr/>
        <p:txBody>
          <a:bodyPr>
            <a:normAutofit/>
          </a:bodyPr>
          <a:lstStyle/>
          <a:p>
            <a:r>
              <a:rPr lang="en-US" dirty="0" smtClean="0"/>
              <a:t>A server (web or computer) used to facilitate access to resources on other servers</a:t>
            </a:r>
          </a:p>
          <a:p>
            <a:r>
              <a:rPr lang="en-US" dirty="0" smtClean="0"/>
              <a:t>Authenticates users via login credentials</a:t>
            </a:r>
          </a:p>
        </p:txBody>
      </p:sp>
      <p:sp>
        <p:nvSpPr>
          <p:cNvPr id="5" name="Text Placeholder 4"/>
          <p:cNvSpPr>
            <a:spLocks noGrp="1"/>
          </p:cNvSpPr>
          <p:nvPr>
            <p:ph type="body" sz="quarter" idx="3"/>
          </p:nvPr>
        </p:nvSpPr>
        <p:spPr/>
        <p:txBody>
          <a:bodyPr/>
          <a:lstStyle/>
          <a:p>
            <a:r>
              <a:rPr lang="en-US" dirty="0" smtClean="0"/>
              <a:t>Reasons to use a Proxy Server</a:t>
            </a:r>
            <a:endParaRPr lang="en-US" dirty="0"/>
          </a:p>
        </p:txBody>
      </p:sp>
      <p:sp>
        <p:nvSpPr>
          <p:cNvPr id="6" name="Content Placeholder 5"/>
          <p:cNvSpPr>
            <a:spLocks noGrp="1"/>
          </p:cNvSpPr>
          <p:nvPr>
            <p:ph sz="quarter" idx="4"/>
          </p:nvPr>
        </p:nvSpPr>
        <p:spPr/>
        <p:txBody>
          <a:bodyPr/>
          <a:lstStyle/>
          <a:p>
            <a:r>
              <a:rPr lang="en-US" dirty="0" smtClean="0"/>
              <a:t>Security</a:t>
            </a:r>
          </a:p>
          <a:p>
            <a:r>
              <a:rPr lang="en-US" dirty="0" smtClean="0"/>
              <a:t>To speed access by caching</a:t>
            </a:r>
          </a:p>
          <a:p>
            <a:r>
              <a:rPr lang="en-US" dirty="0" smtClean="0"/>
              <a:t>Filtering </a:t>
            </a:r>
          </a:p>
          <a:p>
            <a:r>
              <a:rPr lang="en-US" dirty="0" smtClean="0"/>
              <a:t>One IP address to give to vendors</a:t>
            </a:r>
          </a:p>
          <a:p>
            <a:endParaRPr lang="en-US" dirty="0"/>
          </a:p>
        </p:txBody>
      </p:sp>
      <p:sp>
        <p:nvSpPr>
          <p:cNvPr id="3" name="Title 2"/>
          <p:cNvSpPr>
            <a:spLocks noGrp="1"/>
          </p:cNvSpPr>
          <p:nvPr>
            <p:ph type="title"/>
          </p:nvPr>
        </p:nvSpPr>
        <p:spPr/>
        <p:txBody>
          <a:bodyPr/>
          <a:lstStyle/>
          <a:p>
            <a:r>
              <a:rPr lang="en-US" sz="4400" dirty="0" smtClean="0"/>
              <a:t>DEFINED</a:t>
            </a:r>
            <a:endParaRPr lang="en-US" sz="4400" dirty="0"/>
          </a:p>
        </p:txBody>
      </p:sp>
      <p:pic>
        <p:nvPicPr>
          <p:cNvPr id="3074" name="Picture 2" descr="C:\Program Files (x86)\Microsoft Office\MEDIA\CAGCAT10\j0300520.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3410712"/>
            <a:ext cx="3352800" cy="2883408"/>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0451693"/>
      </p:ext>
    </p:extLst>
  </p:cSld>
  <p:clrMapOvr>
    <a:masterClrMapping/>
  </p:clrMapOvr>
  <mc:AlternateContent xmlns:mc="http://schemas.openxmlformats.org/markup-compatibility/2006">
    <mc:Choice xmlns:p14="http://schemas.microsoft.com/office/powerpoint/2010/main" Requires="p14">
      <p:transition spd="slow" p14:dur="2000" advTm="38948"/>
    </mc:Choice>
    <mc:Fallback>
      <p:transition spd="slow" advTm="38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52401" y="4372168"/>
            <a:ext cx="8153400" cy="1143000"/>
          </a:xfrm>
        </p:spPr>
        <p:txBody>
          <a:bodyPr/>
          <a:lstStyle/>
          <a:p>
            <a:r>
              <a:rPr lang="en-US" dirty="0" smtClean="0"/>
              <a:t>A proxy URL is added to an existing URL</a:t>
            </a:r>
            <a:endParaRPr lang="en-US" dirty="0"/>
          </a:p>
        </p:txBody>
      </p:sp>
      <p:sp>
        <p:nvSpPr>
          <p:cNvPr id="8" name="TextBox 7"/>
          <p:cNvSpPr txBox="1"/>
          <p:nvPr/>
        </p:nvSpPr>
        <p:spPr>
          <a:xfrm>
            <a:off x="76200" y="740405"/>
            <a:ext cx="8915400" cy="707886"/>
          </a:xfrm>
          <a:prstGeom prst="rect">
            <a:avLst/>
          </a:prstGeom>
          <a:noFill/>
        </p:spPr>
        <p:txBody>
          <a:bodyPr wrap="square" rtlCol="0">
            <a:spAutoFit/>
          </a:bodyPr>
          <a:lstStyle/>
          <a:p>
            <a:r>
              <a:rPr lang="en-US" sz="2000" dirty="0" smtClean="0"/>
              <a:t>$$u</a:t>
            </a:r>
            <a:r>
              <a:rPr lang="en-US" sz="2000" b="1" dirty="0" smtClean="0">
                <a:solidFill>
                  <a:srgbClr val="C00000"/>
                </a:solidFill>
              </a:rPr>
              <a:t>http</a:t>
            </a:r>
            <a:r>
              <a:rPr lang="en-US" sz="2000" b="1" dirty="0">
                <a:solidFill>
                  <a:srgbClr val="C00000"/>
                </a:solidFill>
              </a:rPr>
              <a:t>://odinproxy7.ndus.nodak.edu</a:t>
            </a:r>
            <a:r>
              <a:rPr lang="en-US" sz="2000" dirty="0">
                <a:solidFill>
                  <a:srgbClr val="C00000"/>
                </a:solidFill>
              </a:rPr>
              <a:t>/login?url=</a:t>
            </a:r>
            <a:r>
              <a:rPr lang="en-US" sz="2000" dirty="0"/>
              <a:t>http://search.ebscohost.com/login.aspx?direct=true&amp;scope=site&amp;db=nlebk&amp;db=nlabk&amp;AN=14883 </a:t>
            </a:r>
          </a:p>
        </p:txBody>
      </p:sp>
      <p:sp>
        <p:nvSpPr>
          <p:cNvPr id="10" name="TextBox 9"/>
          <p:cNvSpPr txBox="1"/>
          <p:nvPr/>
        </p:nvSpPr>
        <p:spPr>
          <a:xfrm>
            <a:off x="990600" y="1828800"/>
            <a:ext cx="6455613" cy="369332"/>
          </a:xfrm>
          <a:prstGeom prst="rect">
            <a:avLst/>
          </a:prstGeom>
          <a:noFill/>
        </p:spPr>
        <p:txBody>
          <a:bodyPr wrap="none" rtlCol="0">
            <a:spAutoFit/>
          </a:bodyPr>
          <a:lstStyle/>
          <a:p>
            <a:r>
              <a:rPr lang="en-US" dirty="0"/>
              <a:t>o</a:t>
            </a:r>
            <a:r>
              <a:rPr lang="en-US" dirty="0" smtClean="0"/>
              <a:t>dinproxy7.ndus.nodak.edu </a:t>
            </a:r>
            <a:r>
              <a:rPr lang="en-US" b="1" u="sng" dirty="0" smtClean="0">
                <a:solidFill>
                  <a:srgbClr val="C00000"/>
                </a:solidFill>
              </a:rPr>
              <a:t>is equivalent to </a:t>
            </a:r>
            <a:r>
              <a:rPr lang="en-US" dirty="0" smtClean="0"/>
              <a:t>134.129.94.225</a:t>
            </a:r>
            <a:endParaRPr lang="en-US" dirty="0"/>
          </a:p>
        </p:txBody>
      </p:sp>
      <p:sp>
        <p:nvSpPr>
          <p:cNvPr id="11" name="TextBox 10"/>
          <p:cNvSpPr txBox="1"/>
          <p:nvPr/>
        </p:nvSpPr>
        <p:spPr>
          <a:xfrm>
            <a:off x="1143000" y="2552818"/>
            <a:ext cx="5985934" cy="923330"/>
          </a:xfrm>
          <a:prstGeom prst="rect">
            <a:avLst/>
          </a:prstGeom>
          <a:noFill/>
        </p:spPr>
        <p:txBody>
          <a:bodyPr wrap="none" rtlCol="0">
            <a:spAutoFit/>
          </a:bodyPr>
          <a:lstStyle/>
          <a:p>
            <a:pPr algn="ctr"/>
            <a:r>
              <a:rPr lang="en-US" dirty="0" smtClean="0"/>
              <a:t>The IPs of the library (on site) are not required to login </a:t>
            </a:r>
          </a:p>
          <a:p>
            <a:pPr algn="ctr"/>
            <a:r>
              <a:rPr lang="en-US" dirty="0" smtClean="0"/>
              <a:t>when a proxy is used in a bibliographic record</a:t>
            </a:r>
          </a:p>
          <a:p>
            <a:pPr algn="ctr"/>
            <a:r>
              <a:rPr lang="en-US" dirty="0"/>
              <a:t>i</a:t>
            </a:r>
            <a:r>
              <a:rPr lang="en-US" dirty="0" smtClean="0"/>
              <a:t>f the proxy is set up correctly!</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26693268"/>
      </p:ext>
    </p:extLst>
  </p:cSld>
  <p:clrMapOvr>
    <a:masterClrMapping/>
  </p:clrMapOvr>
  <mc:AlternateContent xmlns:mc="http://schemas.openxmlformats.org/markup-compatibility/2006">
    <mc:Choice xmlns:p14="http://schemas.microsoft.com/office/powerpoint/2010/main" Requires="p14">
      <p:transition spd="slow" p14:dur="2000" advTm="77831"/>
    </mc:Choice>
    <mc:Fallback>
      <p:transition spd="slow" advTm="77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Setting up Emailing of Notices</a:t>
            </a:r>
            <a:endParaRPr lang="en-US" dirty="0"/>
          </a:p>
        </p:txBody>
      </p:sp>
      <p:pic>
        <p:nvPicPr>
          <p:cNvPr id="2050" name="Picture 2" descr="C:\Program Files (x86)\Microsoft Office\MEDIA\CAGCAT10\j0301252.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2199" y="838201"/>
            <a:ext cx="3056365" cy="2614942"/>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04821837"/>
      </p:ext>
    </p:extLst>
  </p:cSld>
  <p:clrMapOvr>
    <a:masterClrMapping/>
  </p:clrMapOvr>
  <mc:AlternateContent xmlns:mc="http://schemas.openxmlformats.org/markup-compatibility/2006">
    <mc:Choice xmlns:p14="http://schemas.microsoft.com/office/powerpoint/2010/main" Requires="p14">
      <p:transition spd="slow" p14:dur="2000" advTm="12067"/>
    </mc:Choice>
    <mc:Fallback>
      <p:transition spd="slow" advTm="12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1" y="4372168"/>
            <a:ext cx="7924800" cy="1143000"/>
          </a:xfrm>
        </p:spPr>
        <p:txBody>
          <a:bodyPr/>
          <a:lstStyle/>
          <a:p>
            <a:r>
              <a:rPr lang="en-US" dirty="0" smtClean="0"/>
              <a:t>Did You Know is available</a:t>
            </a:r>
            <a:endParaRPr lang="en-US" dirty="0"/>
          </a:p>
        </p:txBody>
      </p:sp>
      <p:sp>
        <p:nvSpPr>
          <p:cNvPr id="2" name="Content Placeholder 1"/>
          <p:cNvSpPr>
            <a:spLocks noGrp="1"/>
          </p:cNvSpPr>
          <p:nvPr>
            <p:ph sz="quarter" idx="13"/>
          </p:nvPr>
        </p:nvSpPr>
        <p:spPr/>
        <p:txBody>
          <a:bodyPr>
            <a:normAutofit/>
          </a:bodyPr>
          <a:lstStyle/>
          <a:p>
            <a:r>
              <a:rPr lang="en-US" dirty="0">
                <a:hlinkClick r:id="rId5"/>
              </a:rPr>
              <a:t>http://</a:t>
            </a:r>
            <a:r>
              <a:rPr lang="en-US" dirty="0" smtClean="0">
                <a:hlinkClick r:id="rId5"/>
              </a:rPr>
              <a:t>www.odin.nodak.edu/node/209</a:t>
            </a:r>
            <a:r>
              <a:rPr lang="en-US" dirty="0" smtClean="0"/>
              <a:t> </a:t>
            </a:r>
          </a:p>
        </p:txBody>
      </p:sp>
      <p:pic>
        <p:nvPicPr>
          <p:cNvPr id="4098" name="Picture 2" descr="C:\Program Files (x86)\Microsoft Office\MEDIA\CAGCAT10\j0299125.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95600" y="1264467"/>
            <a:ext cx="1997812" cy="3036113"/>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59626133"/>
      </p:ext>
    </p:extLst>
  </p:cSld>
  <p:clrMapOvr>
    <a:masterClrMapping/>
  </p:clrMapOvr>
  <mc:AlternateContent xmlns:mc="http://schemas.openxmlformats.org/markup-compatibility/2006">
    <mc:Choice xmlns:p14="http://schemas.microsoft.com/office/powerpoint/2010/main" Requires="p14">
      <p:transition spd="slow" p14:dur="2000" advTm="21334"/>
    </mc:Choice>
    <mc:Fallback>
      <p:transition spd="slow" advTm="21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28800" y="5257800"/>
            <a:ext cx="6512511" cy="1143000"/>
          </a:xfrm>
        </p:spPr>
        <p:txBody>
          <a:bodyPr/>
          <a:lstStyle/>
          <a:p>
            <a:r>
              <a:rPr lang="en-US" dirty="0" smtClean="0"/>
              <a:t>Get Client Ready</a:t>
            </a:r>
            <a:endParaRPr lang="en-US" dirty="0"/>
          </a:p>
        </p:txBody>
      </p:sp>
      <p:sp>
        <p:nvSpPr>
          <p:cNvPr id="6" name="Content Placeholder 5"/>
          <p:cNvSpPr>
            <a:spLocks noGrp="1"/>
          </p:cNvSpPr>
          <p:nvPr>
            <p:ph sz="quarter" idx="13"/>
          </p:nvPr>
        </p:nvSpPr>
        <p:spPr>
          <a:xfrm>
            <a:off x="304800" y="152400"/>
            <a:ext cx="8458200" cy="2286000"/>
          </a:xfrm>
        </p:spPr>
        <p:txBody>
          <a:bodyPr>
            <a:normAutofit fontScale="77500" lnSpcReduction="20000"/>
          </a:bodyPr>
          <a:lstStyle/>
          <a:p>
            <a:endParaRPr lang="en-US" dirty="0" smtClean="0"/>
          </a:p>
          <a:p>
            <a:pPr marL="45720" indent="0">
              <a:buNone/>
            </a:pPr>
            <a:r>
              <a:rPr lang="en-US" dirty="0" smtClean="0"/>
              <a:t>Update </a:t>
            </a:r>
            <a:r>
              <a:rPr lang="en-US" dirty="0" err="1" smtClean="0"/>
              <a:t>alephcom</a:t>
            </a:r>
            <a:r>
              <a:rPr lang="en-US" dirty="0" smtClean="0"/>
              <a:t>/tab/</a:t>
            </a:r>
            <a:r>
              <a:rPr lang="en-US" b="1" dirty="0" smtClean="0">
                <a:solidFill>
                  <a:srgbClr val="C00000"/>
                </a:solidFill>
              </a:rPr>
              <a:t>alephcom.ini</a:t>
            </a:r>
            <a:r>
              <a:rPr lang="en-US" dirty="0" smtClean="0"/>
              <a:t> file – change is active “per PC”</a:t>
            </a:r>
          </a:p>
          <a:p>
            <a:pPr marL="45720" indent="0">
              <a:buNone/>
            </a:pPr>
            <a:r>
              <a:rPr lang="en-US" dirty="0" smtClean="0"/>
              <a:t>Need to know:</a:t>
            </a:r>
          </a:p>
          <a:p>
            <a:pPr marL="45720" indent="0">
              <a:buNone/>
            </a:pPr>
            <a:r>
              <a:rPr lang="en-US" dirty="0"/>
              <a:t>	</a:t>
            </a:r>
            <a:r>
              <a:rPr lang="en-US" dirty="0" smtClean="0"/>
              <a:t>* Mail Server – exchange </a:t>
            </a:r>
            <a:r>
              <a:rPr lang="en-US" dirty="0" err="1"/>
              <a:t>M</a:t>
            </a:r>
            <a:r>
              <a:rPr lang="en-US" dirty="0" err="1" smtClean="0"/>
              <a:t>ailServer</a:t>
            </a:r>
            <a:r>
              <a:rPr lang="en-US" dirty="0" smtClean="0"/>
              <a:t> address</a:t>
            </a:r>
          </a:p>
          <a:p>
            <a:pPr marL="45720" indent="0">
              <a:buNone/>
            </a:pPr>
            <a:r>
              <a:rPr lang="en-US" dirty="0"/>
              <a:t>	</a:t>
            </a:r>
            <a:r>
              <a:rPr lang="en-US" dirty="0" smtClean="0"/>
              <a:t>* </a:t>
            </a:r>
            <a:r>
              <a:rPr lang="en-US" dirty="0" err="1" smtClean="0"/>
              <a:t>FromAddress</a:t>
            </a:r>
            <a:r>
              <a:rPr lang="en-US" dirty="0" smtClean="0"/>
              <a:t> - email to where email bounces or replies are sent</a:t>
            </a:r>
          </a:p>
          <a:p>
            <a:pPr marL="45720" indent="0">
              <a:buNone/>
            </a:pPr>
            <a:r>
              <a:rPr lang="en-US" dirty="0"/>
              <a:t>	</a:t>
            </a:r>
            <a:r>
              <a:rPr lang="en-US" dirty="0" smtClean="0"/>
              <a:t>* </a:t>
            </a:r>
            <a:r>
              <a:rPr lang="en-US" dirty="0" err="1" smtClean="0"/>
              <a:t>MailerName</a:t>
            </a:r>
            <a:r>
              <a:rPr lang="en-US" dirty="0" smtClean="0"/>
              <a:t> – who is sending email</a:t>
            </a:r>
          </a:p>
          <a:p>
            <a:pPr marL="45720" indent="0">
              <a:buNone/>
            </a:pPr>
            <a:r>
              <a:rPr lang="en-US" dirty="0"/>
              <a:t>	</a:t>
            </a:r>
            <a:r>
              <a:rPr lang="en-US" dirty="0" smtClean="0"/>
              <a:t>* </a:t>
            </a:r>
            <a:r>
              <a:rPr lang="en-US" smtClean="0"/>
              <a:t>DefaultSendMethod= </a:t>
            </a:r>
            <a:r>
              <a:rPr lang="en-US" dirty="0" smtClean="0"/>
              <a:t>[default is B-Both]</a:t>
            </a:r>
          </a:p>
          <a:p>
            <a:endParaRPr lang="en-US"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2438400"/>
            <a:ext cx="7364829" cy="2471845"/>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9003007"/>
      </p:ext>
    </p:extLst>
  </p:cSld>
  <p:clrMapOvr>
    <a:masterClrMapping/>
  </p:clrMapOvr>
  <mc:AlternateContent xmlns:mc="http://schemas.openxmlformats.org/markup-compatibility/2006">
    <mc:Choice xmlns:p14="http://schemas.microsoft.com/office/powerpoint/2010/main" Requires="p14">
      <p:transition spd="slow" p14:dur="2000" advTm="85777"/>
    </mc:Choice>
    <mc:Fallback>
      <p:transition spd="slow" advTm="85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6711" y="2674987"/>
            <a:ext cx="3346450" cy="1452328"/>
          </a:xfrm>
          <a:prstGeom prst="rect">
            <a:avLst/>
          </a:prstGeom>
        </p:spPr>
      </p:pic>
      <p:sp>
        <p:nvSpPr>
          <p:cNvPr id="5" name="Text Placeholder 4"/>
          <p:cNvSpPr>
            <a:spLocks noGrp="1"/>
          </p:cNvSpPr>
          <p:nvPr>
            <p:ph type="body" idx="1"/>
          </p:nvPr>
        </p:nvSpPr>
        <p:spPr/>
        <p:txBody>
          <a:bodyPr/>
          <a:lstStyle/>
          <a:p>
            <a:r>
              <a:rPr lang="en-US" dirty="0" smtClean="0"/>
              <a:t>Get Patron Record ready</a:t>
            </a:r>
            <a:endParaRPr lang="en-US" dirty="0"/>
          </a:p>
        </p:txBody>
      </p:sp>
      <p:sp>
        <p:nvSpPr>
          <p:cNvPr id="6" name="Content Placeholder 5"/>
          <p:cNvSpPr>
            <a:spLocks noGrp="1"/>
          </p:cNvSpPr>
          <p:nvPr>
            <p:ph sz="half" idx="2"/>
          </p:nvPr>
        </p:nvSpPr>
        <p:spPr/>
        <p:txBody>
          <a:bodyPr/>
          <a:lstStyle/>
          <a:p>
            <a:r>
              <a:rPr lang="en-US" dirty="0" smtClean="0"/>
              <a:t>Mail Attachment needs to be set to include email</a:t>
            </a:r>
          </a:p>
          <a:p>
            <a:pPr marL="45720" indent="0">
              <a:buNone/>
            </a:pPr>
            <a:endParaRPr lang="en-US" dirty="0" smtClean="0"/>
          </a:p>
          <a:p>
            <a:endParaRPr lang="en-US" dirty="0"/>
          </a:p>
        </p:txBody>
      </p:sp>
      <p:sp>
        <p:nvSpPr>
          <p:cNvPr id="7" name="Text Placeholder 6"/>
          <p:cNvSpPr>
            <a:spLocks noGrp="1"/>
          </p:cNvSpPr>
          <p:nvPr>
            <p:ph type="body" sz="quarter" idx="3"/>
          </p:nvPr>
        </p:nvSpPr>
        <p:spPr/>
        <p:txBody>
          <a:bodyPr/>
          <a:lstStyle/>
          <a:p>
            <a:r>
              <a:rPr lang="en-US" dirty="0" smtClean="0"/>
              <a:t>Get Patron Record ready</a:t>
            </a:r>
            <a:endParaRPr lang="en-US" dirty="0"/>
          </a:p>
        </p:txBody>
      </p:sp>
      <p:sp>
        <p:nvSpPr>
          <p:cNvPr id="4" name="Title 3"/>
          <p:cNvSpPr>
            <a:spLocks noGrp="1"/>
          </p:cNvSpPr>
          <p:nvPr>
            <p:ph type="title"/>
          </p:nvPr>
        </p:nvSpPr>
        <p:spPr/>
        <p:txBody>
          <a:bodyPr/>
          <a:lstStyle/>
          <a:p>
            <a:r>
              <a:rPr lang="en-US" dirty="0" smtClean="0"/>
              <a:t>Ready Patron Records</a:t>
            </a:r>
            <a:endParaRPr lang="en-US" dirty="0"/>
          </a:p>
        </p:txBody>
      </p:sp>
      <p:grpSp>
        <p:nvGrpSpPr>
          <p:cNvPr id="10" name="Group 9"/>
          <p:cNvGrpSpPr/>
          <p:nvPr/>
        </p:nvGrpSpPr>
        <p:grpSpPr>
          <a:xfrm>
            <a:off x="6517516" y="2918128"/>
            <a:ext cx="712535" cy="1006576"/>
            <a:chOff x="1901397" y="2595331"/>
            <a:chExt cx="712535" cy="1006576"/>
          </a:xfrm>
        </p:grpSpPr>
        <p:pic>
          <p:nvPicPr>
            <p:cNvPr id="5122" name="Picture 2" descr="C:\Program Files (x86)\Microsoft Office\MEDIA\OFFICE14\Bullets\BD21298_.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2190299">
              <a:off x="2156732" y="2595331"/>
              <a:ext cx="457200" cy="228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Program Files (x86)\Microsoft Office\MEDIA\OFFICE14\Bullets\BD21298_.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054984">
              <a:off x="1901397" y="3373307"/>
              <a:ext cx="457200" cy="22860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Content Placeholder 11"/>
          <p:cNvSpPr>
            <a:spLocks noGrp="1"/>
          </p:cNvSpPr>
          <p:nvPr>
            <p:ph sz="quarter" idx="4"/>
          </p:nvPr>
        </p:nvSpPr>
        <p:spPr>
          <a:xfrm>
            <a:off x="4645024" y="1399032"/>
            <a:ext cx="4346575" cy="2743200"/>
          </a:xfrm>
        </p:spPr>
        <p:txBody>
          <a:bodyPr/>
          <a:lstStyle/>
          <a:p>
            <a:r>
              <a:rPr lang="en-US" dirty="0" smtClean="0"/>
              <a:t>Must have valid email address on Address Information Node “usually type 2”</a:t>
            </a:r>
            <a:endParaRPr lang="en-US" dirty="0"/>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6146" y="2099623"/>
            <a:ext cx="4428602" cy="1825081"/>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01856792"/>
      </p:ext>
    </p:extLst>
  </p:cSld>
  <p:clrMapOvr>
    <a:masterClrMapping/>
  </p:clrMapOvr>
  <mc:AlternateContent xmlns:mc="http://schemas.openxmlformats.org/markup-compatibility/2006">
    <mc:Choice xmlns:p14="http://schemas.microsoft.com/office/powerpoint/2010/main" Requires="p14">
      <p:transition spd="slow" p14:dur="2000" advTm="35390"/>
    </mc:Choice>
    <mc:Fallback>
      <p:transition spd="slow" advTm="35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5181600"/>
            <a:ext cx="6512511" cy="1143000"/>
          </a:xfrm>
        </p:spPr>
        <p:txBody>
          <a:bodyPr/>
          <a:lstStyle/>
          <a:p>
            <a:r>
              <a:rPr lang="en-US" dirty="0" smtClean="0"/>
              <a:t>LETTER FORMAT – </a:t>
            </a:r>
            <a:r>
              <a:rPr lang="en-US" sz="2800" dirty="0" smtClean="0"/>
              <a:t>example – Cir-52 Overdue Summary</a:t>
            </a:r>
            <a:endParaRPr lang="en-US" sz="2800" dirty="0"/>
          </a:p>
        </p:txBody>
      </p:sp>
      <p:sp>
        <p:nvSpPr>
          <p:cNvPr id="3" name="Content Placeholder 2"/>
          <p:cNvSpPr>
            <a:spLocks noGrp="1"/>
          </p:cNvSpPr>
          <p:nvPr>
            <p:ph sz="quarter" idx="13"/>
          </p:nvPr>
        </p:nvSpPr>
        <p:spPr>
          <a:xfrm>
            <a:off x="1143000" y="731520"/>
            <a:ext cx="6400800" cy="4602480"/>
          </a:xfrm>
        </p:spPr>
        <p:txBody>
          <a:bodyPr>
            <a:normAutofit fontScale="92500" lnSpcReduction="10000"/>
          </a:bodyPr>
          <a:lstStyle/>
          <a:p>
            <a:r>
              <a:rPr lang="en-US" dirty="0" smtClean="0"/>
              <a:t>If running via service, make sure Letter Format is Email</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If running via </a:t>
            </a:r>
            <a:r>
              <a:rPr lang="en-US" dirty="0" err="1" smtClean="0"/>
              <a:t>joblist</a:t>
            </a:r>
            <a:r>
              <a:rPr lang="en-US" dirty="0" smtClean="0"/>
              <a:t>, let ODIN staff know to switch to Email</a:t>
            </a:r>
          </a:p>
          <a:p>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200" y="1371600"/>
            <a:ext cx="6279425" cy="2690093"/>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340472587"/>
      </p:ext>
    </p:extLst>
  </p:cSld>
  <p:clrMapOvr>
    <a:masterClrMapping/>
  </p:clrMapOvr>
  <mc:AlternateContent xmlns:mc="http://schemas.openxmlformats.org/markup-compatibility/2006">
    <mc:Choice xmlns:p14="http://schemas.microsoft.com/office/powerpoint/2010/main" Requires="p14">
      <p:transition spd="slow" p14:dur="2000" advTm="29307"/>
    </mc:Choice>
    <mc:Fallback>
      <p:transition spd="slow" advTm="29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Task Manager Emailing / Printing – </a:t>
            </a:r>
            <a:br>
              <a:rPr lang="en-US" dirty="0" smtClean="0"/>
            </a:br>
            <a:r>
              <a:rPr lang="en-US" sz="2800" dirty="0" smtClean="0"/>
              <a:t>it prints those that don’t email</a:t>
            </a:r>
            <a:endParaRPr lang="en-US" sz="2800" dirty="0"/>
          </a:p>
        </p:txBody>
      </p:sp>
      <p:sp>
        <p:nvSpPr>
          <p:cNvPr id="3" name="Content Placeholder 2"/>
          <p:cNvSpPr>
            <a:spLocks noGrp="1"/>
          </p:cNvSpPr>
          <p:nvPr>
            <p:ph sz="quarter" idx="13"/>
          </p:nvPr>
        </p:nvSpPr>
        <p:spPr/>
        <p:txBody>
          <a:bodyPr>
            <a:normAutofit lnSpcReduction="10000"/>
          </a:bodyPr>
          <a:lstStyle/>
          <a:p>
            <a:r>
              <a:rPr lang="en-US" dirty="0" smtClean="0"/>
              <a:t>Move file (ex. Overdue Summary) to Local Drive</a:t>
            </a:r>
          </a:p>
          <a:p>
            <a:r>
              <a:rPr lang="en-US" dirty="0" smtClean="0"/>
              <a:t>Change:</a:t>
            </a:r>
          </a:p>
          <a:p>
            <a:pPr lvl="1"/>
            <a:r>
              <a:rPr lang="en-US" dirty="0" smtClean="0"/>
              <a:t>Print Configuration to Normal Printing</a:t>
            </a:r>
          </a:p>
          <a:p>
            <a:pPr lvl="1"/>
            <a:r>
              <a:rPr lang="en-US" dirty="0" smtClean="0"/>
              <a:t>Setup Type to Mail</a:t>
            </a:r>
          </a:p>
          <a:p>
            <a:pPr lvl="1"/>
            <a:r>
              <a:rPr lang="en-US" dirty="0" smtClean="0"/>
              <a:t>Print Setup to Y</a:t>
            </a:r>
          </a:p>
          <a:p>
            <a:r>
              <a:rPr lang="en-US" dirty="0" smtClean="0"/>
              <a:t>When you highlight file and click Print, those notices with valid emails are sent via email and those that cannot be emailed are printed out</a:t>
            </a:r>
          </a:p>
          <a:p>
            <a:pPr lvl="1"/>
            <a:endParaRPr lang="en-US" dirty="0"/>
          </a:p>
          <a:p>
            <a:pPr lvl="1"/>
            <a:endParaRPr lang="en-US" dirty="0" smtClean="0"/>
          </a:p>
          <a:p>
            <a:pPr lvl="1"/>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79312041"/>
      </p:ext>
    </p:extLst>
  </p:cSld>
  <p:clrMapOvr>
    <a:masterClrMapping/>
  </p:clrMapOvr>
  <mc:AlternateContent xmlns:mc="http://schemas.openxmlformats.org/markup-compatibility/2006">
    <mc:Choice xmlns:p14="http://schemas.microsoft.com/office/powerpoint/2010/main" Requires="p14">
      <p:transition spd="slow" p14:dur="2000" advTm="46687"/>
    </mc:Choice>
    <mc:Fallback>
      <p:transition spd="slow" advTm="46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19200" y="4800600"/>
            <a:ext cx="6512511" cy="1143000"/>
          </a:xfrm>
        </p:spPr>
        <p:txBody>
          <a:bodyPr/>
          <a:lstStyle/>
          <a:p>
            <a:r>
              <a:rPr lang="en-US" dirty="0" smtClean="0"/>
              <a:t>Thanks for visualizing</a:t>
            </a:r>
            <a:endParaRPr lang="en-US" dirty="0"/>
          </a:p>
        </p:txBody>
      </p:sp>
      <p:sp>
        <p:nvSpPr>
          <p:cNvPr id="2" name="Content Placeholder 1"/>
          <p:cNvSpPr>
            <a:spLocks noGrp="1"/>
          </p:cNvSpPr>
          <p:nvPr>
            <p:ph sz="quarter" idx="13"/>
          </p:nvPr>
        </p:nvSpPr>
        <p:spPr>
          <a:xfrm>
            <a:off x="393993" y="1447800"/>
            <a:ext cx="8382000" cy="3048000"/>
          </a:xfrm>
        </p:spPr>
        <p:txBody>
          <a:bodyPr>
            <a:normAutofit/>
          </a:bodyPr>
          <a:lstStyle/>
          <a:p>
            <a:r>
              <a:rPr lang="en-US" dirty="0" smtClean="0"/>
              <a:t>What is Primo Central?</a:t>
            </a:r>
          </a:p>
          <a:p>
            <a:r>
              <a:rPr lang="en-US" dirty="0" smtClean="0"/>
              <a:t>Educate me! What is a proxy?</a:t>
            </a:r>
          </a:p>
          <a:p>
            <a:r>
              <a:rPr lang="en-US" dirty="0" smtClean="0"/>
              <a:t>Setting up emailing of notices</a:t>
            </a:r>
          </a:p>
          <a:p>
            <a:r>
              <a:rPr lang="en-US" dirty="0" err="1" smtClean="0"/>
              <a:t>EBSCOhost</a:t>
            </a:r>
            <a:r>
              <a:rPr lang="en-US" dirty="0" smtClean="0"/>
              <a:t> e-book records replacing </a:t>
            </a:r>
            <a:r>
              <a:rPr lang="en-US" dirty="0" err="1" smtClean="0"/>
              <a:t>netLibrary</a:t>
            </a:r>
            <a:r>
              <a:rPr lang="en-US" dirty="0" smtClean="0"/>
              <a:t> e-book records</a:t>
            </a:r>
          </a:p>
          <a:p>
            <a:r>
              <a:rPr lang="en-US" dirty="0" smtClean="0"/>
              <a:t>Various custom reports</a:t>
            </a:r>
          </a:p>
          <a:p>
            <a:r>
              <a:rPr lang="en-US" dirty="0" smtClean="0"/>
              <a:t>Report </a:t>
            </a:r>
            <a:r>
              <a:rPr lang="en-US" dirty="0"/>
              <a:t>F</a:t>
            </a:r>
            <a:r>
              <a:rPr lang="en-US" dirty="0" smtClean="0"/>
              <a:t>ormats found in various Services</a:t>
            </a:r>
          </a:p>
        </p:txBody>
      </p:sp>
      <p:sp>
        <p:nvSpPr>
          <p:cNvPr id="5" name="TextBox 4"/>
          <p:cNvSpPr txBox="1"/>
          <p:nvPr/>
        </p:nvSpPr>
        <p:spPr>
          <a:xfrm>
            <a:off x="1143000" y="457200"/>
            <a:ext cx="2145139" cy="707886"/>
          </a:xfrm>
          <a:prstGeom prst="rect">
            <a:avLst/>
          </a:prstGeom>
          <a:noFill/>
        </p:spPr>
        <p:txBody>
          <a:bodyPr wrap="none" rtlCol="0">
            <a:spAutoFit/>
          </a:bodyPr>
          <a:lstStyle/>
          <a:p>
            <a:r>
              <a:rPr lang="en-US" sz="4000" b="1" dirty="0" smtClean="0"/>
              <a:t>AGENDA</a:t>
            </a:r>
            <a:endParaRPr lang="en-US" sz="4000" b="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693920879"/>
      </p:ext>
    </p:extLst>
  </p:cSld>
  <p:clrMapOvr>
    <a:masterClrMapping/>
  </p:clrMapOvr>
  <mc:AlternateContent xmlns:mc="http://schemas.openxmlformats.org/markup-compatibility/2006">
    <mc:Choice xmlns:p14="http://schemas.microsoft.com/office/powerpoint/2010/main" Requires="p14">
      <p:transition spd="slow" p14:dur="2000" advTm="21341"/>
    </mc:Choice>
    <mc:Fallback>
      <p:transition spd="slow" advTm="21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5105400"/>
            <a:ext cx="6512511" cy="1143000"/>
          </a:xfrm>
        </p:spPr>
        <p:txBody>
          <a:bodyPr/>
          <a:lstStyle/>
          <a:p>
            <a:r>
              <a:rPr lang="en-US" dirty="0" smtClean="0"/>
              <a:t>Re-setting Preview – </a:t>
            </a:r>
            <a:r>
              <a:rPr lang="en-US" sz="2800" dirty="0" smtClean="0"/>
              <a:t>so duplicate emails don’t get sent</a:t>
            </a:r>
            <a:endParaRPr lang="en-US" sz="2800" dirty="0"/>
          </a:p>
        </p:txBody>
      </p:sp>
      <p:pic>
        <p:nvPicPr>
          <p:cNvPr id="4" name="Content Placeholder 3"/>
          <p:cNvPicPr>
            <a:picLocks noGrp="1" noChangeAspect="1"/>
          </p:cNvPicPr>
          <p:nvPr>
            <p:ph sz="quarter" idx="13"/>
          </p:nvPr>
        </p:nvPicPr>
        <p:blipFill>
          <a:blip r:embed="rId5">
            <a:extLst>
              <a:ext uri="{28A0092B-C50C-407E-A947-70E740481C1C}">
                <a14:useLocalDpi xmlns:a14="http://schemas.microsoft.com/office/drawing/2010/main" val="0"/>
              </a:ext>
            </a:extLst>
          </a:blip>
          <a:stretch>
            <a:fillRect/>
          </a:stretch>
        </p:blipFill>
        <p:spPr>
          <a:xfrm>
            <a:off x="838200" y="2286000"/>
            <a:ext cx="7168377" cy="2438400"/>
          </a:xfrm>
        </p:spPr>
      </p:pic>
      <p:sp>
        <p:nvSpPr>
          <p:cNvPr id="5" name="TextBox 4"/>
          <p:cNvSpPr txBox="1"/>
          <p:nvPr/>
        </p:nvSpPr>
        <p:spPr>
          <a:xfrm>
            <a:off x="1828800" y="612618"/>
            <a:ext cx="4681859" cy="1200329"/>
          </a:xfrm>
          <a:prstGeom prst="rect">
            <a:avLst/>
          </a:prstGeom>
          <a:noFill/>
        </p:spPr>
        <p:txBody>
          <a:bodyPr wrap="none" rtlCol="0">
            <a:spAutoFit/>
          </a:bodyPr>
          <a:lstStyle/>
          <a:p>
            <a:r>
              <a:rPr lang="en-US" dirty="0" smtClean="0"/>
              <a:t>Change Print Configuration back to Preview</a:t>
            </a:r>
          </a:p>
          <a:p>
            <a:r>
              <a:rPr lang="en-US" dirty="0"/>
              <a:t>	</a:t>
            </a:r>
            <a:r>
              <a:rPr lang="en-US" dirty="0" smtClean="0"/>
              <a:t>other options gray out:</a:t>
            </a:r>
          </a:p>
          <a:p>
            <a:r>
              <a:rPr lang="en-US" dirty="0"/>
              <a:t>	</a:t>
            </a:r>
            <a:r>
              <a:rPr lang="en-US" dirty="0" smtClean="0"/>
              <a:t>	Setup Type</a:t>
            </a:r>
          </a:p>
          <a:p>
            <a:r>
              <a:rPr lang="en-US" dirty="0"/>
              <a:t>	</a:t>
            </a:r>
            <a:r>
              <a:rPr lang="en-US" dirty="0" smtClean="0"/>
              <a:t>	Print Setup</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4389762"/>
      </p:ext>
    </p:extLst>
  </p:cSld>
  <p:clrMapOvr>
    <a:masterClrMapping/>
  </p:clrMapOvr>
  <mc:AlternateContent xmlns:mc="http://schemas.openxmlformats.org/markup-compatibility/2006">
    <mc:Choice xmlns:p14="http://schemas.microsoft.com/office/powerpoint/2010/main" Requires="p14">
      <p:transition spd="slow" p14:dur="2000" advTm="42091"/>
    </mc:Choice>
    <mc:Fallback>
      <p:transition spd="slow" advTm="42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EBSCOhost</a:t>
            </a:r>
            <a:r>
              <a:rPr lang="en-US" dirty="0" smtClean="0"/>
              <a:t> </a:t>
            </a:r>
            <a:r>
              <a:rPr lang="en-US" dirty="0" err="1" smtClean="0"/>
              <a:t>ebooks</a:t>
            </a:r>
            <a:endParaRPr lang="en-US" dirty="0"/>
          </a:p>
        </p:txBody>
      </p:sp>
      <p:pic>
        <p:nvPicPr>
          <p:cNvPr id="2050" name="Picture 2" descr="C:\Program Files (x86)\Microsoft Office\MEDIA\CAGCAT10\j0301252.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2199" y="838201"/>
            <a:ext cx="3056365" cy="2614942"/>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00659155"/>
      </p:ext>
    </p:extLst>
  </p:cSld>
  <p:clrMapOvr>
    <a:masterClrMapping/>
  </p:clrMapOvr>
  <mc:AlternateContent xmlns:mc="http://schemas.openxmlformats.org/markup-compatibility/2006">
    <mc:Choice xmlns:p14="http://schemas.microsoft.com/office/powerpoint/2010/main" Requires="p14">
      <p:transition spd="slow" p14:dur="2000" advTm="5120"/>
    </mc:Choice>
    <mc:Fallback>
      <p:transition spd="slow" advTm="5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EBSCOhost</a:t>
            </a:r>
            <a:r>
              <a:rPr lang="en-US" dirty="0" smtClean="0"/>
              <a:t> e-books</a:t>
            </a:r>
            <a:endParaRPr lang="en-US" dirty="0"/>
          </a:p>
        </p:txBody>
      </p:sp>
      <p:sp>
        <p:nvSpPr>
          <p:cNvPr id="4" name="Content Placeholder 3"/>
          <p:cNvSpPr>
            <a:spLocks noGrp="1"/>
          </p:cNvSpPr>
          <p:nvPr>
            <p:ph idx="1"/>
          </p:nvPr>
        </p:nvSpPr>
        <p:spPr/>
        <p:txBody>
          <a:bodyPr/>
          <a:lstStyle/>
          <a:p>
            <a:r>
              <a:rPr lang="en-US" dirty="0" smtClean="0"/>
              <a:t>Records from OCLC</a:t>
            </a:r>
          </a:p>
          <a:p>
            <a:r>
              <a:rPr lang="en-US" dirty="0" smtClean="0"/>
              <a:t>Loaded via loader</a:t>
            </a:r>
          </a:p>
          <a:p>
            <a:endParaRPr lang="en-US" dirty="0"/>
          </a:p>
        </p:txBody>
      </p:sp>
      <p:sp>
        <p:nvSpPr>
          <p:cNvPr id="2" name="Content Placeholder 1"/>
          <p:cNvSpPr>
            <a:spLocks noGrp="1"/>
          </p:cNvSpPr>
          <p:nvPr>
            <p:ph type="body" sz="half" idx="2"/>
          </p:nvPr>
        </p:nvSpPr>
        <p:spPr/>
        <p:txBody>
          <a:bodyPr>
            <a:normAutofit/>
          </a:bodyPr>
          <a:lstStyle/>
          <a:p>
            <a:r>
              <a:rPr lang="en-US" dirty="0" err="1" smtClean="0"/>
              <a:t>EBSCOhost</a:t>
            </a:r>
            <a:r>
              <a:rPr lang="en-US" dirty="0" smtClean="0"/>
              <a:t> e-book bib records merging with </a:t>
            </a:r>
            <a:r>
              <a:rPr lang="en-US" dirty="0" err="1" smtClean="0"/>
              <a:t>netLibrary</a:t>
            </a:r>
            <a:r>
              <a:rPr lang="en-US" dirty="0" smtClean="0"/>
              <a:t> e-book records thereby deleting </a:t>
            </a:r>
            <a:r>
              <a:rPr lang="en-US" dirty="0" err="1" smtClean="0"/>
              <a:t>netlibrary</a:t>
            </a:r>
            <a:r>
              <a:rPr lang="en-US" dirty="0" smtClean="0"/>
              <a:t> URLs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520973761"/>
      </p:ext>
    </p:extLst>
  </p:cSld>
  <p:clrMapOvr>
    <a:masterClrMapping/>
  </p:clrMapOvr>
  <mc:AlternateContent xmlns:mc="http://schemas.openxmlformats.org/markup-compatibility/2006">
    <mc:Choice xmlns:p14="http://schemas.microsoft.com/office/powerpoint/2010/main" Requires="p14">
      <p:transition spd="slow" p14:dur="2000" advTm="47173"/>
    </mc:Choice>
    <mc:Fallback>
      <p:transition spd="slow" advTm="47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38200"/>
            <a:ext cx="4170380" cy="648893"/>
          </a:xfrm>
        </p:spPr>
        <p:txBody>
          <a:bodyPr/>
          <a:lstStyle/>
          <a:p>
            <a:r>
              <a:rPr lang="en-US" dirty="0" smtClean="0"/>
              <a:t>Libraries “involved”</a:t>
            </a:r>
            <a:endParaRPr lang="en-US" dirty="0"/>
          </a:p>
        </p:txBody>
      </p:sp>
      <p:sp>
        <p:nvSpPr>
          <p:cNvPr id="3" name="Content Placeholder 2"/>
          <p:cNvSpPr>
            <a:spLocks noGrp="1"/>
          </p:cNvSpPr>
          <p:nvPr>
            <p:ph idx="1"/>
          </p:nvPr>
        </p:nvSpPr>
        <p:spPr/>
        <p:txBody>
          <a:bodyPr/>
          <a:lstStyle/>
          <a:p>
            <a:r>
              <a:rPr lang="en-US" dirty="0" smtClean="0"/>
              <a:t>NDS – ND State Library chose to just delete the </a:t>
            </a:r>
            <a:r>
              <a:rPr lang="en-US" dirty="0" err="1" smtClean="0"/>
              <a:t>netLibrary</a:t>
            </a:r>
            <a:r>
              <a:rPr lang="en-US" dirty="0" smtClean="0"/>
              <a:t> records and “not” load any </a:t>
            </a:r>
            <a:r>
              <a:rPr lang="en-US" dirty="0" err="1" smtClean="0"/>
              <a:t>ebooks</a:t>
            </a:r>
            <a:r>
              <a:rPr lang="en-US" dirty="0" smtClean="0"/>
              <a:t> at all</a:t>
            </a:r>
          </a:p>
          <a:p>
            <a:endParaRPr lang="en-US" dirty="0"/>
          </a:p>
          <a:p>
            <a:r>
              <a:rPr lang="en-US" dirty="0" smtClean="0"/>
              <a:t>Many ODIN libraries do not have the </a:t>
            </a:r>
            <a:r>
              <a:rPr lang="en-US" dirty="0" err="1" smtClean="0"/>
              <a:t>ebook</a:t>
            </a:r>
            <a:r>
              <a:rPr lang="en-US" dirty="0" smtClean="0"/>
              <a:t> bibliographic records loaded</a:t>
            </a:r>
            <a:endParaRPr lang="en-US" dirty="0"/>
          </a:p>
        </p:txBody>
      </p:sp>
      <p:sp>
        <p:nvSpPr>
          <p:cNvPr id="4" name="Text Placeholder 3"/>
          <p:cNvSpPr>
            <a:spLocks noGrp="1"/>
          </p:cNvSpPr>
          <p:nvPr>
            <p:ph type="body" sz="half" idx="2"/>
          </p:nvPr>
        </p:nvSpPr>
        <p:spPr>
          <a:xfrm>
            <a:off x="381000" y="1524000"/>
            <a:ext cx="4083425" cy="4113320"/>
          </a:xfrm>
        </p:spPr>
        <p:txBody>
          <a:bodyPr>
            <a:normAutofit lnSpcReduction="10000"/>
          </a:bodyPr>
          <a:lstStyle/>
          <a:p>
            <a:r>
              <a:rPr lang="en-US" dirty="0" smtClean="0"/>
              <a:t>NBJ – Bismarck State College – done</a:t>
            </a:r>
          </a:p>
          <a:p>
            <a:r>
              <a:rPr lang="en-US" dirty="0" smtClean="0"/>
              <a:t>NDJ – Jamestown College – almost done</a:t>
            </a:r>
          </a:p>
          <a:p>
            <a:r>
              <a:rPr lang="en-US" dirty="0" smtClean="0"/>
              <a:t>BSF – Dakota College @ Bottineau – in progress</a:t>
            </a:r>
          </a:p>
          <a:p>
            <a:r>
              <a:rPr lang="en-US" dirty="0" smtClean="0"/>
              <a:t>Left to do:</a:t>
            </a:r>
          </a:p>
          <a:p>
            <a:r>
              <a:rPr lang="en-US" dirty="0"/>
              <a:t>	</a:t>
            </a:r>
            <a:r>
              <a:rPr lang="en-US" dirty="0" smtClean="0"/>
              <a:t>DIP	NDI</a:t>
            </a:r>
          </a:p>
          <a:p>
            <a:r>
              <a:rPr lang="en-US" dirty="0"/>
              <a:t>	</a:t>
            </a:r>
            <a:r>
              <a:rPr lang="en-US" dirty="0" smtClean="0"/>
              <a:t>LRJ	NDV</a:t>
            </a:r>
          </a:p>
          <a:p>
            <a:r>
              <a:rPr lang="en-US" dirty="0"/>
              <a:t>	</a:t>
            </a:r>
            <a:r>
              <a:rPr lang="en-US" dirty="0" smtClean="0"/>
              <a:t>NDW	NFG</a:t>
            </a:r>
          </a:p>
          <a:p>
            <a:r>
              <a:rPr lang="en-US" dirty="0"/>
              <a:t>	</a:t>
            </a:r>
            <a:r>
              <a:rPr lang="en-US" dirty="0" smtClean="0"/>
              <a:t>NGF	NMI</a:t>
            </a:r>
          </a:p>
          <a:p>
            <a:r>
              <a:rPr lang="en-US" dirty="0"/>
              <a:t>	</a:t>
            </a:r>
            <a:r>
              <a:rPr lang="en-US" dirty="0" smtClean="0"/>
              <a:t>NMY	UND</a:t>
            </a:r>
          </a:p>
          <a:p>
            <a:r>
              <a:rPr lang="en-US" dirty="0"/>
              <a:t>	</a:t>
            </a:r>
            <a:r>
              <a:rPr lang="en-US" dirty="0" smtClean="0"/>
              <a:t>TBI	UNW</a:t>
            </a:r>
          </a:p>
          <a:p>
            <a:r>
              <a:rPr lang="en-US" dirty="0"/>
              <a:t>	</a:t>
            </a:r>
            <a:r>
              <a:rPr lang="en-US" dirty="0" smtClean="0"/>
              <a:t>UNW	DZF</a:t>
            </a:r>
          </a:p>
          <a:p>
            <a:r>
              <a:rPr lang="en-US" dirty="0"/>
              <a:t>	</a:t>
            </a:r>
            <a:r>
              <a:rPr lang="en-US" dirty="0" smtClean="0"/>
              <a:t>WFP	HPC</a:t>
            </a:r>
          </a:p>
          <a:p>
            <a:r>
              <a:rPr lang="en-US" dirty="0"/>
              <a:t>	</a:t>
            </a:r>
            <a:r>
              <a:rPr lang="en-US" dirty="0" smtClean="0"/>
              <a:t>	JSH</a:t>
            </a:r>
          </a:p>
          <a:p>
            <a:r>
              <a:rPr lang="en-US" dirty="0"/>
              <a:t>	</a:t>
            </a:r>
            <a:r>
              <a:rPr lang="en-US" dirty="0" smtClean="0"/>
              <a:t>	MPS</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1589234"/>
      </p:ext>
    </p:extLst>
  </p:cSld>
  <p:clrMapOvr>
    <a:masterClrMapping/>
  </p:clrMapOvr>
  <mc:AlternateContent xmlns:mc="http://schemas.openxmlformats.org/markup-compatibility/2006">
    <mc:Choice xmlns:p14="http://schemas.microsoft.com/office/powerpoint/2010/main" Requires="p14">
      <p:transition spd="slow" p14:dur="2000" advTm="42370"/>
    </mc:Choice>
    <mc:Fallback>
      <p:transition spd="slow" advTm="42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 Reports - Circulation</a:t>
            </a:r>
            <a:endParaRPr lang="en-US" dirty="0"/>
          </a:p>
        </p:txBody>
      </p:sp>
      <p:pic>
        <p:nvPicPr>
          <p:cNvPr id="2050" name="Picture 2" descr="C:\Program Files (x86)\Microsoft Office\MEDIA\CAGCAT10\j0301252.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2199" y="838201"/>
            <a:ext cx="3056365" cy="2614942"/>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95264581"/>
      </p:ext>
    </p:extLst>
  </p:cSld>
  <p:clrMapOvr>
    <a:masterClrMapping/>
  </p:clrMapOvr>
  <mc:AlternateContent xmlns:mc="http://schemas.openxmlformats.org/markup-compatibility/2006">
    <mc:Choice xmlns:p14="http://schemas.microsoft.com/office/powerpoint/2010/main" Requires="p14">
      <p:transition spd="slow" p14:dur="2000" advTm="18080"/>
    </mc:Choice>
    <mc:Fallback>
      <p:transition spd="slow" advTm="18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ODIN-Custom Usage  and Statistics</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23252218"/>
      </p:ext>
    </p:extLst>
  </p:cSld>
  <p:clrMapOvr>
    <a:masterClrMapping/>
  </p:clrMapOvr>
  <mc:AlternateContent xmlns:mc="http://schemas.openxmlformats.org/markup-compatibility/2006">
    <mc:Choice xmlns:p14="http://schemas.microsoft.com/office/powerpoint/2010/main" Requires="p14">
      <p:transition spd="slow" p14:dur="2000" advTm="9245"/>
    </mc:Choice>
    <mc:Fallback>
      <p:transition spd="slow" advTm="9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6790" y="609600"/>
            <a:ext cx="3346704" cy="639762"/>
          </a:xfrm>
        </p:spPr>
        <p:txBody>
          <a:bodyPr/>
          <a:lstStyle/>
          <a:p>
            <a:r>
              <a:rPr lang="en-US" dirty="0" smtClean="0"/>
              <a:t>Cust-05</a:t>
            </a:r>
            <a:endParaRPr lang="en-US" dirty="0"/>
          </a:p>
        </p:txBody>
      </p:sp>
      <p:sp>
        <p:nvSpPr>
          <p:cNvPr id="2" name="Content Placeholder 1"/>
          <p:cNvSpPr>
            <a:spLocks noGrp="1"/>
          </p:cNvSpPr>
          <p:nvPr>
            <p:ph sz="half" idx="2"/>
          </p:nvPr>
        </p:nvSpPr>
        <p:spPr>
          <a:xfrm>
            <a:off x="228601" y="1400326"/>
            <a:ext cx="2895600" cy="4009873"/>
          </a:xfrm>
        </p:spPr>
        <p:txBody>
          <a:bodyPr>
            <a:normAutofit/>
          </a:bodyPr>
          <a:lstStyle/>
          <a:p>
            <a:r>
              <a:rPr lang="en-US" dirty="0" smtClean="0"/>
              <a:t>Circulation Transactions by date </a:t>
            </a:r>
            <a:r>
              <a:rPr lang="en-US" dirty="0"/>
              <a:t>r</a:t>
            </a:r>
            <a:r>
              <a:rPr lang="en-US" dirty="0" smtClean="0"/>
              <a:t>ange</a:t>
            </a:r>
          </a:p>
          <a:p>
            <a:r>
              <a:rPr lang="en-US" dirty="0" smtClean="0"/>
              <a:t>Three-way sort:</a:t>
            </a:r>
          </a:p>
          <a:p>
            <a:pPr lvl="1"/>
            <a:r>
              <a:rPr lang="en-US" dirty="0" err="1" smtClean="0"/>
              <a:t>Sublibrary</a:t>
            </a:r>
            <a:endParaRPr lang="en-US" dirty="0" smtClean="0"/>
          </a:p>
          <a:p>
            <a:pPr lvl="1"/>
            <a:r>
              <a:rPr lang="en-US" dirty="0" smtClean="0"/>
              <a:t>Borrower Status</a:t>
            </a:r>
          </a:p>
          <a:p>
            <a:pPr lvl="1"/>
            <a:r>
              <a:rPr lang="en-US" dirty="0" smtClean="0"/>
              <a:t>Item Status</a:t>
            </a:r>
          </a:p>
          <a:p>
            <a:pPr lvl="1"/>
            <a:r>
              <a:rPr lang="en-US" dirty="0" smtClean="0"/>
              <a:t>Material Type</a:t>
            </a:r>
          </a:p>
          <a:p>
            <a:pPr lvl="1"/>
            <a:r>
              <a:rPr lang="en-US" dirty="0" smtClean="0"/>
              <a:t>Collection</a:t>
            </a:r>
          </a:p>
          <a:p>
            <a:pPr lvl="1"/>
            <a:r>
              <a:rPr lang="en-US" dirty="0" smtClean="0"/>
              <a:t>None</a:t>
            </a:r>
          </a:p>
          <a:p>
            <a:endParaRPr lang="en-US" dirty="0" smtClean="0"/>
          </a:p>
        </p:txBody>
      </p:sp>
      <p:sp>
        <p:nvSpPr>
          <p:cNvPr id="3" name="Title 2"/>
          <p:cNvSpPr>
            <a:spLocks noGrp="1"/>
          </p:cNvSpPr>
          <p:nvPr>
            <p:ph type="title"/>
          </p:nvPr>
        </p:nvSpPr>
        <p:spPr>
          <a:xfrm>
            <a:off x="304800" y="5867400"/>
            <a:ext cx="8610599" cy="809432"/>
          </a:xfrm>
        </p:spPr>
        <p:txBody>
          <a:bodyPr/>
          <a:lstStyle/>
          <a:p>
            <a:r>
              <a:rPr lang="en-US" sz="4000" dirty="0" smtClean="0"/>
              <a:t>Circulation Transactions</a:t>
            </a:r>
            <a:endParaRPr lang="en-US" sz="4000"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834542"/>
            <a:ext cx="5410669" cy="4987597"/>
          </a:xfrm>
          <a:prstGeom prst="rect">
            <a:avLst/>
          </a:prstGeom>
        </p:spPr>
      </p:pic>
      <p:sp>
        <p:nvSpPr>
          <p:cNvPr id="10" name="TextBox 9"/>
          <p:cNvSpPr txBox="1"/>
          <p:nvPr/>
        </p:nvSpPr>
        <p:spPr>
          <a:xfrm>
            <a:off x="3352800" y="188211"/>
            <a:ext cx="5360167" cy="646331"/>
          </a:xfrm>
          <a:prstGeom prst="rect">
            <a:avLst/>
          </a:prstGeom>
          <a:noFill/>
        </p:spPr>
        <p:txBody>
          <a:bodyPr wrap="square" rtlCol="0">
            <a:spAutoFit/>
          </a:bodyPr>
          <a:lstStyle/>
          <a:p>
            <a:pPr algn="ctr"/>
            <a:r>
              <a:rPr lang="en-US" dirty="0" smtClean="0"/>
              <a:t>I sorted by Collection, then Material Type &amp; </a:t>
            </a:r>
          </a:p>
          <a:p>
            <a:pPr algn="ctr"/>
            <a:r>
              <a:rPr lang="en-US" dirty="0" smtClean="0"/>
              <a:t>finally by Borrower Status – shows simple loan</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24735396"/>
      </p:ext>
    </p:extLst>
  </p:cSld>
  <p:clrMapOvr>
    <a:masterClrMapping/>
  </p:clrMapOvr>
  <mc:AlternateContent xmlns:mc="http://schemas.openxmlformats.org/markup-compatibility/2006">
    <mc:Choice xmlns:p14="http://schemas.microsoft.com/office/powerpoint/2010/main" Requires="p14">
      <p:transition spd="slow" p14:dur="2000" advTm="30595"/>
    </mc:Choice>
    <mc:Fallback>
      <p:transition spd="slow" advTm="30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6790" y="609600"/>
            <a:ext cx="3346704" cy="639762"/>
          </a:xfrm>
        </p:spPr>
        <p:txBody>
          <a:bodyPr/>
          <a:lstStyle/>
          <a:p>
            <a:r>
              <a:rPr lang="en-US" dirty="0" smtClean="0"/>
              <a:t>Cust-30</a:t>
            </a:r>
            <a:endParaRPr lang="en-US" dirty="0"/>
          </a:p>
        </p:txBody>
      </p:sp>
      <p:sp>
        <p:nvSpPr>
          <p:cNvPr id="2" name="Content Placeholder 1"/>
          <p:cNvSpPr>
            <a:spLocks noGrp="1"/>
          </p:cNvSpPr>
          <p:nvPr>
            <p:ph sz="half" idx="2"/>
          </p:nvPr>
        </p:nvSpPr>
        <p:spPr>
          <a:xfrm>
            <a:off x="228601" y="1400326"/>
            <a:ext cx="2895600" cy="5152874"/>
          </a:xfrm>
        </p:spPr>
        <p:txBody>
          <a:bodyPr>
            <a:normAutofit/>
          </a:bodyPr>
          <a:lstStyle/>
          <a:p>
            <a:r>
              <a:rPr lang="en-US" dirty="0" smtClean="0"/>
              <a:t>Identifies items that have not circulated since a specified date</a:t>
            </a:r>
          </a:p>
          <a:p>
            <a:r>
              <a:rPr lang="en-US" dirty="0"/>
              <a:t>R</a:t>
            </a:r>
            <a:r>
              <a:rPr lang="en-US" dirty="0" smtClean="0"/>
              <a:t>eport contains:</a:t>
            </a:r>
          </a:p>
          <a:p>
            <a:pPr lvl="1"/>
            <a:r>
              <a:rPr lang="en-US" dirty="0" smtClean="0"/>
              <a:t>item barcode</a:t>
            </a:r>
          </a:p>
          <a:p>
            <a:pPr lvl="1"/>
            <a:r>
              <a:rPr lang="en-US" dirty="0" smtClean="0"/>
              <a:t>call number</a:t>
            </a:r>
          </a:p>
          <a:p>
            <a:pPr lvl="1"/>
            <a:r>
              <a:rPr lang="en-US" dirty="0"/>
              <a:t>a</a:t>
            </a:r>
            <a:r>
              <a:rPr lang="en-US" dirty="0" smtClean="0"/>
              <a:t>uthor</a:t>
            </a:r>
          </a:p>
          <a:p>
            <a:pPr lvl="1"/>
            <a:r>
              <a:rPr lang="en-US" dirty="0"/>
              <a:t>t</a:t>
            </a:r>
            <a:r>
              <a:rPr lang="en-US" dirty="0" smtClean="0"/>
              <a:t>itle</a:t>
            </a:r>
          </a:p>
          <a:p>
            <a:pPr lvl="1"/>
            <a:r>
              <a:rPr lang="en-US" dirty="0" smtClean="0"/>
              <a:t>total circs</a:t>
            </a:r>
          </a:p>
          <a:p>
            <a:pPr lvl="1"/>
            <a:r>
              <a:rPr lang="en-US" dirty="0" smtClean="0"/>
              <a:t>total </a:t>
            </a:r>
            <a:r>
              <a:rPr lang="en-US" dirty="0"/>
              <a:t>in-house </a:t>
            </a:r>
            <a:r>
              <a:rPr lang="en-US" dirty="0" smtClean="0"/>
              <a:t>use</a:t>
            </a:r>
          </a:p>
          <a:p>
            <a:pPr lvl="1"/>
            <a:r>
              <a:rPr lang="en-US" dirty="0" smtClean="0"/>
              <a:t>total </a:t>
            </a:r>
            <a:r>
              <a:rPr lang="en-US" dirty="0"/>
              <a:t>not loan </a:t>
            </a:r>
            <a:r>
              <a:rPr lang="en-US" dirty="0" smtClean="0"/>
              <a:t>return</a:t>
            </a:r>
          </a:p>
          <a:p>
            <a:pPr lvl="1"/>
            <a:r>
              <a:rPr lang="en-US" dirty="0" smtClean="0"/>
              <a:t>last </a:t>
            </a:r>
            <a:r>
              <a:rPr lang="en-US" dirty="0"/>
              <a:t>use </a:t>
            </a:r>
            <a:r>
              <a:rPr lang="en-US" dirty="0" smtClean="0"/>
              <a:t>date</a:t>
            </a:r>
          </a:p>
          <a:p>
            <a:pPr lvl="1"/>
            <a:r>
              <a:rPr lang="en-US" dirty="0" smtClean="0"/>
              <a:t>date added</a:t>
            </a:r>
          </a:p>
          <a:p>
            <a:pPr lvl="1"/>
            <a:r>
              <a:rPr lang="en-US" dirty="0" smtClean="0"/>
              <a:t>processing status</a:t>
            </a:r>
          </a:p>
          <a:p>
            <a:endParaRPr lang="en-US" dirty="0" smtClean="0"/>
          </a:p>
        </p:txBody>
      </p:sp>
      <p:sp>
        <p:nvSpPr>
          <p:cNvPr id="3" name="Title 2"/>
          <p:cNvSpPr>
            <a:spLocks noGrp="1"/>
          </p:cNvSpPr>
          <p:nvPr>
            <p:ph type="title"/>
          </p:nvPr>
        </p:nvSpPr>
        <p:spPr>
          <a:xfrm>
            <a:off x="304800" y="5867400"/>
            <a:ext cx="8610599" cy="809432"/>
          </a:xfrm>
        </p:spPr>
        <p:txBody>
          <a:bodyPr/>
          <a:lstStyle/>
          <a:p>
            <a:r>
              <a:rPr lang="en-US" sz="4000" dirty="0" smtClean="0"/>
              <a:t>Weeding Report</a:t>
            </a:r>
            <a:endParaRPr lang="en-US" sz="40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1800" y="228600"/>
            <a:ext cx="6019800" cy="35052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8038" y="1653422"/>
            <a:ext cx="3703562" cy="4160755"/>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248360679"/>
      </p:ext>
    </p:extLst>
  </p:cSld>
  <p:clrMapOvr>
    <a:masterClrMapping/>
  </p:clrMapOvr>
  <mc:AlternateContent xmlns:mc="http://schemas.openxmlformats.org/markup-compatibility/2006">
    <mc:Choice xmlns:p14="http://schemas.microsoft.com/office/powerpoint/2010/main" Requires="p14">
      <p:transition spd="slow" p14:dur="2000" advTm="32032"/>
    </mc:Choice>
    <mc:Fallback>
      <p:transition spd="slow" advTm="32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6790" y="609600"/>
            <a:ext cx="3346704" cy="639762"/>
          </a:xfrm>
        </p:spPr>
        <p:txBody>
          <a:bodyPr/>
          <a:lstStyle/>
          <a:p>
            <a:r>
              <a:rPr lang="en-US" dirty="0" smtClean="0"/>
              <a:t>Cust-70</a:t>
            </a:r>
            <a:endParaRPr lang="en-US" dirty="0"/>
          </a:p>
        </p:txBody>
      </p:sp>
      <p:sp>
        <p:nvSpPr>
          <p:cNvPr id="2" name="Content Placeholder 1"/>
          <p:cNvSpPr>
            <a:spLocks noGrp="1"/>
          </p:cNvSpPr>
          <p:nvPr>
            <p:ph sz="half" idx="2"/>
          </p:nvPr>
        </p:nvSpPr>
        <p:spPr>
          <a:xfrm>
            <a:off x="228601" y="1400326"/>
            <a:ext cx="2895600" cy="5152874"/>
          </a:xfrm>
        </p:spPr>
        <p:txBody>
          <a:bodyPr>
            <a:normAutofit/>
          </a:bodyPr>
          <a:lstStyle/>
          <a:p>
            <a:r>
              <a:rPr lang="en-US" dirty="0" smtClean="0"/>
              <a:t>Loan usage by search file and date range</a:t>
            </a:r>
          </a:p>
          <a:p>
            <a:r>
              <a:rPr lang="en-US" dirty="0" smtClean="0"/>
              <a:t>Search for something and save to use for input file</a:t>
            </a:r>
          </a:p>
          <a:p>
            <a:endParaRPr lang="en-US" dirty="0" smtClean="0"/>
          </a:p>
        </p:txBody>
      </p:sp>
      <p:sp>
        <p:nvSpPr>
          <p:cNvPr id="3" name="Title 2"/>
          <p:cNvSpPr>
            <a:spLocks noGrp="1"/>
          </p:cNvSpPr>
          <p:nvPr>
            <p:ph type="title"/>
          </p:nvPr>
        </p:nvSpPr>
        <p:spPr>
          <a:xfrm>
            <a:off x="417215" y="76200"/>
            <a:ext cx="8610599" cy="809432"/>
          </a:xfrm>
        </p:spPr>
        <p:txBody>
          <a:bodyPr/>
          <a:lstStyle/>
          <a:p>
            <a:r>
              <a:rPr lang="en-US" sz="4000" dirty="0" smtClean="0"/>
              <a:t>Loan Usage per search file</a:t>
            </a:r>
            <a:endParaRPr lang="en-US" sz="4000"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0" y="1371600"/>
            <a:ext cx="5791200" cy="5181600"/>
          </a:xfrm>
          <a:prstGeom prst="rect">
            <a:avLst/>
          </a:prstGeom>
        </p:spPr>
      </p:pic>
      <p:sp>
        <p:nvSpPr>
          <p:cNvPr id="9" name="TextBox 8"/>
          <p:cNvSpPr txBox="1"/>
          <p:nvPr/>
        </p:nvSpPr>
        <p:spPr>
          <a:xfrm>
            <a:off x="381000" y="3810000"/>
            <a:ext cx="2513830" cy="2585323"/>
          </a:xfrm>
          <a:prstGeom prst="rect">
            <a:avLst/>
          </a:prstGeom>
          <a:noFill/>
        </p:spPr>
        <p:txBody>
          <a:bodyPr wrap="none" rtlCol="0">
            <a:spAutoFit/>
          </a:bodyPr>
          <a:lstStyle/>
          <a:p>
            <a:r>
              <a:rPr lang="en-US" dirty="0" smtClean="0"/>
              <a:t>I searched for</a:t>
            </a:r>
          </a:p>
          <a:p>
            <a:r>
              <a:rPr lang="en-US" dirty="0"/>
              <a:t>t</a:t>
            </a:r>
            <a:r>
              <a:rPr lang="en-US" dirty="0" smtClean="0"/>
              <a:t>itle of Harry Potter</a:t>
            </a:r>
          </a:p>
          <a:p>
            <a:r>
              <a:rPr lang="en-US" dirty="0"/>
              <a:t>a</a:t>
            </a:r>
            <a:r>
              <a:rPr lang="en-US" dirty="0" smtClean="0"/>
              <a:t>nd then saved file</a:t>
            </a:r>
          </a:p>
          <a:p>
            <a:r>
              <a:rPr lang="en-US" dirty="0"/>
              <a:t>a</a:t>
            </a:r>
            <a:r>
              <a:rPr lang="en-US" dirty="0" smtClean="0"/>
              <a:t>s </a:t>
            </a:r>
            <a:r>
              <a:rPr lang="en-US" dirty="0" err="1" smtClean="0"/>
              <a:t>harypotter</a:t>
            </a:r>
            <a:endParaRPr lang="en-US" dirty="0" smtClean="0"/>
          </a:p>
          <a:p>
            <a:endParaRPr lang="en-US" dirty="0"/>
          </a:p>
          <a:p>
            <a:r>
              <a:rPr lang="en-US" dirty="0" smtClean="0"/>
              <a:t>When I ran the service</a:t>
            </a:r>
          </a:p>
          <a:p>
            <a:r>
              <a:rPr lang="en-US" dirty="0" smtClean="0"/>
              <a:t>I used dates of </a:t>
            </a:r>
          </a:p>
          <a:p>
            <a:r>
              <a:rPr lang="en-US" dirty="0" smtClean="0"/>
              <a:t>1/1/1989 through</a:t>
            </a:r>
          </a:p>
          <a:p>
            <a:r>
              <a:rPr lang="en-US" dirty="0" smtClean="0"/>
              <a:t>12/31/2013</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93235653"/>
      </p:ext>
    </p:extLst>
  </p:cSld>
  <p:clrMapOvr>
    <a:masterClrMapping/>
  </p:clrMapOvr>
  <mc:AlternateContent xmlns:mc="http://schemas.openxmlformats.org/markup-compatibility/2006">
    <mc:Choice xmlns:p14="http://schemas.microsoft.com/office/powerpoint/2010/main" Requires="p14">
      <p:transition spd="slow" p14:dur="2000" advTm="80372"/>
    </mc:Choice>
    <mc:Fallback>
      <p:transition spd="slow" advTm="80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6790" y="609600"/>
            <a:ext cx="3346704" cy="639762"/>
          </a:xfrm>
        </p:spPr>
        <p:txBody>
          <a:bodyPr/>
          <a:lstStyle/>
          <a:p>
            <a:r>
              <a:rPr lang="en-US" dirty="0" smtClean="0"/>
              <a:t>Cust-70</a:t>
            </a:r>
            <a:endParaRPr lang="en-US" dirty="0"/>
          </a:p>
        </p:txBody>
      </p:sp>
      <p:sp>
        <p:nvSpPr>
          <p:cNvPr id="2" name="Content Placeholder 1"/>
          <p:cNvSpPr>
            <a:spLocks noGrp="1"/>
          </p:cNvSpPr>
          <p:nvPr>
            <p:ph sz="half" idx="2"/>
          </p:nvPr>
        </p:nvSpPr>
        <p:spPr>
          <a:xfrm>
            <a:off x="228601" y="1400326"/>
            <a:ext cx="2895600" cy="5152874"/>
          </a:xfrm>
        </p:spPr>
        <p:txBody>
          <a:bodyPr>
            <a:normAutofit/>
          </a:bodyPr>
          <a:lstStyle/>
          <a:p>
            <a:r>
              <a:rPr lang="en-US" dirty="0" smtClean="0"/>
              <a:t>Also records items that had “no” usage</a:t>
            </a:r>
          </a:p>
          <a:p>
            <a:r>
              <a:rPr lang="en-US" dirty="0" smtClean="0"/>
              <a:t>Able to see total of items being reported on</a:t>
            </a:r>
          </a:p>
        </p:txBody>
      </p:sp>
      <p:sp>
        <p:nvSpPr>
          <p:cNvPr id="3" name="Title 2"/>
          <p:cNvSpPr>
            <a:spLocks noGrp="1"/>
          </p:cNvSpPr>
          <p:nvPr>
            <p:ph type="title"/>
          </p:nvPr>
        </p:nvSpPr>
        <p:spPr>
          <a:xfrm>
            <a:off x="505052" y="76200"/>
            <a:ext cx="8610599" cy="809432"/>
          </a:xfrm>
        </p:spPr>
        <p:txBody>
          <a:bodyPr/>
          <a:lstStyle/>
          <a:p>
            <a:r>
              <a:rPr lang="en-US" sz="4000" dirty="0" smtClean="0"/>
              <a:t>Loan Usage per search file</a:t>
            </a:r>
            <a:endParaRPr lang="en-US" sz="4000" dirty="0"/>
          </a:p>
        </p:txBody>
      </p:sp>
      <p:grpSp>
        <p:nvGrpSpPr>
          <p:cNvPr id="10" name="Group 9"/>
          <p:cNvGrpSpPr/>
          <p:nvPr/>
        </p:nvGrpSpPr>
        <p:grpSpPr>
          <a:xfrm>
            <a:off x="228600" y="2667000"/>
            <a:ext cx="8763000" cy="4088557"/>
            <a:chOff x="228600" y="2667000"/>
            <a:chExt cx="8763000" cy="4088557"/>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2667000"/>
              <a:ext cx="8763000" cy="3886199"/>
            </a:xfrm>
            <a:prstGeom prst="rect">
              <a:avLst/>
            </a:prstGeom>
          </p:spPr>
        </p:pic>
        <p:grpSp>
          <p:nvGrpSpPr>
            <p:cNvPr id="9" name="Group 8"/>
            <p:cNvGrpSpPr/>
            <p:nvPr/>
          </p:nvGrpSpPr>
          <p:grpSpPr>
            <a:xfrm>
              <a:off x="1606947" y="2895599"/>
              <a:ext cx="2073514" cy="3859958"/>
              <a:chOff x="1606947" y="2895599"/>
              <a:chExt cx="2073514" cy="3859958"/>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2626043" y="2098357"/>
                <a:ext cx="257175" cy="185166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441687">
                <a:off x="2404189" y="5701140"/>
                <a:ext cx="257175" cy="1851660"/>
              </a:xfrm>
              <a:prstGeom prst="rect">
                <a:avLst/>
              </a:prstGeom>
            </p:spPr>
          </p:pic>
        </p:grpSp>
      </p:gr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07480742"/>
      </p:ext>
    </p:extLst>
  </p:cSld>
  <p:clrMapOvr>
    <a:masterClrMapping/>
  </p:clrMapOvr>
  <mc:AlternateContent xmlns:mc="http://schemas.openxmlformats.org/markup-compatibility/2006">
    <mc:Choice xmlns:p14="http://schemas.microsoft.com/office/powerpoint/2010/main" Requires="p14">
      <p:transition spd="slow" p14:dur="2000" advTm="31902"/>
    </mc:Choice>
    <mc:Fallback>
      <p:transition spd="slow" advTm="31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5">
            <a:extLst>
              <a:ext uri="{28A0092B-C50C-407E-A947-70E740481C1C}">
                <a14:useLocalDpi xmlns:a14="http://schemas.microsoft.com/office/drawing/2010/main" val="0"/>
              </a:ext>
            </a:extLst>
          </a:blip>
          <a:srcRect t="11998" b="11998"/>
          <a:stretch>
            <a:fillRect/>
          </a:stretch>
        </p:blipFill>
        <p:spPr>
          <a:xfrm>
            <a:off x="3733800" y="304800"/>
            <a:ext cx="5257800" cy="3966006"/>
          </a:xfrm>
        </p:spPr>
      </p:pic>
      <p:sp>
        <p:nvSpPr>
          <p:cNvPr id="5" name="Title 4"/>
          <p:cNvSpPr>
            <a:spLocks noGrp="1"/>
          </p:cNvSpPr>
          <p:nvPr>
            <p:ph type="title"/>
          </p:nvPr>
        </p:nvSpPr>
        <p:spPr>
          <a:xfrm>
            <a:off x="727268" y="4464421"/>
            <a:ext cx="7883332" cy="1143000"/>
          </a:xfrm>
        </p:spPr>
        <p:txBody>
          <a:bodyPr/>
          <a:lstStyle/>
          <a:p>
            <a:r>
              <a:rPr lang="en-US" dirty="0" smtClean="0"/>
              <a:t>What is Primo Central?</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89997682"/>
      </p:ext>
    </p:extLst>
  </p:cSld>
  <p:clrMapOvr>
    <a:masterClrMapping/>
  </p:clrMapOvr>
  <mc:AlternateContent xmlns:mc="http://schemas.openxmlformats.org/markup-compatibility/2006">
    <mc:Choice xmlns:p14="http://schemas.microsoft.com/office/powerpoint/2010/main" Requires="p14">
      <p:transition spd="slow" p14:dur="2000" advTm="2764"/>
    </mc:Choice>
    <mc:Fallback>
      <p:transition spd="slow" advTm="2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6790" y="609600"/>
            <a:ext cx="3346704" cy="639762"/>
          </a:xfrm>
        </p:spPr>
        <p:txBody>
          <a:bodyPr/>
          <a:lstStyle/>
          <a:p>
            <a:r>
              <a:rPr lang="en-US" dirty="0" smtClean="0"/>
              <a:t>Cust-70</a:t>
            </a:r>
            <a:endParaRPr lang="en-US" dirty="0"/>
          </a:p>
        </p:txBody>
      </p:sp>
      <p:sp>
        <p:nvSpPr>
          <p:cNvPr id="2" name="Content Placeholder 1"/>
          <p:cNvSpPr>
            <a:spLocks noGrp="1"/>
          </p:cNvSpPr>
          <p:nvPr>
            <p:ph sz="half" idx="2"/>
          </p:nvPr>
        </p:nvSpPr>
        <p:spPr>
          <a:xfrm>
            <a:off x="228601" y="1400326"/>
            <a:ext cx="2895600" cy="5152874"/>
          </a:xfrm>
        </p:spPr>
        <p:txBody>
          <a:bodyPr>
            <a:normAutofit/>
          </a:bodyPr>
          <a:lstStyle/>
          <a:p>
            <a:r>
              <a:rPr lang="en-US" dirty="0" smtClean="0"/>
              <a:t>... continued</a:t>
            </a:r>
          </a:p>
          <a:p>
            <a:endParaRPr lang="en-US" dirty="0" smtClean="0"/>
          </a:p>
        </p:txBody>
      </p:sp>
      <p:sp>
        <p:nvSpPr>
          <p:cNvPr id="3" name="Title 2"/>
          <p:cNvSpPr>
            <a:spLocks noGrp="1"/>
          </p:cNvSpPr>
          <p:nvPr>
            <p:ph type="title"/>
          </p:nvPr>
        </p:nvSpPr>
        <p:spPr>
          <a:xfrm>
            <a:off x="417215" y="76200"/>
            <a:ext cx="8610599" cy="809432"/>
          </a:xfrm>
        </p:spPr>
        <p:txBody>
          <a:bodyPr/>
          <a:lstStyle/>
          <a:p>
            <a:r>
              <a:rPr lang="en-US" sz="4000" dirty="0" smtClean="0"/>
              <a:t>Loan Usage per search file</a:t>
            </a:r>
            <a:endParaRPr lang="en-US" sz="40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716" y="2391728"/>
            <a:ext cx="8839201" cy="4237672"/>
          </a:xfrm>
          <a:prstGeom prst="rect">
            <a:avLst/>
          </a:prstGeom>
        </p:spPr>
      </p:pic>
      <p:sp>
        <p:nvSpPr>
          <p:cNvPr id="8" name="TextBox 7"/>
          <p:cNvSpPr txBox="1"/>
          <p:nvPr/>
        </p:nvSpPr>
        <p:spPr>
          <a:xfrm>
            <a:off x="3962400" y="914400"/>
            <a:ext cx="5029200" cy="1477328"/>
          </a:xfrm>
          <a:prstGeom prst="rect">
            <a:avLst/>
          </a:prstGeom>
          <a:noFill/>
        </p:spPr>
        <p:txBody>
          <a:bodyPr wrap="square" rtlCol="0">
            <a:spAutoFit/>
          </a:bodyPr>
          <a:lstStyle/>
          <a:p>
            <a:r>
              <a:rPr lang="en-US" dirty="0" smtClean="0"/>
              <a:t>Using same </a:t>
            </a:r>
            <a:r>
              <a:rPr lang="en-US" dirty="0" err="1" smtClean="0"/>
              <a:t>harypotter</a:t>
            </a:r>
            <a:r>
              <a:rPr lang="en-US" dirty="0" smtClean="0"/>
              <a:t> as input file</a:t>
            </a:r>
          </a:p>
          <a:p>
            <a:endParaRPr lang="en-US" dirty="0"/>
          </a:p>
          <a:p>
            <a:r>
              <a:rPr lang="en-US" dirty="0" smtClean="0"/>
              <a:t>When I ran the service I used dates of </a:t>
            </a:r>
          </a:p>
          <a:p>
            <a:r>
              <a:rPr lang="en-US" dirty="0" smtClean="0"/>
              <a:t>1/1/2011 through 1/1/2012 </a:t>
            </a:r>
          </a:p>
          <a:p>
            <a:r>
              <a:rPr lang="en-US" dirty="0" smtClean="0"/>
              <a:t>to get all of 2011 loan usage</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35382748"/>
      </p:ext>
    </p:extLst>
  </p:cSld>
  <p:clrMapOvr>
    <a:masterClrMapping/>
  </p:clrMapOvr>
  <mc:AlternateContent xmlns:mc="http://schemas.openxmlformats.org/markup-compatibility/2006">
    <mc:Choice xmlns:p14="http://schemas.microsoft.com/office/powerpoint/2010/main" Requires="p14">
      <p:transition spd="slow" p14:dur="2000" advTm="34680"/>
    </mc:Choice>
    <mc:Fallback>
      <p:transition spd="slow" advTm="34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6790" y="609600"/>
            <a:ext cx="3346704" cy="639762"/>
          </a:xfrm>
        </p:spPr>
        <p:txBody>
          <a:bodyPr/>
          <a:lstStyle/>
          <a:p>
            <a:r>
              <a:rPr lang="en-US" dirty="0" smtClean="0"/>
              <a:t>Cust-70</a:t>
            </a:r>
            <a:endParaRPr lang="en-US" dirty="0"/>
          </a:p>
        </p:txBody>
      </p:sp>
      <p:sp>
        <p:nvSpPr>
          <p:cNvPr id="2" name="Content Placeholder 1"/>
          <p:cNvSpPr>
            <a:spLocks noGrp="1"/>
          </p:cNvSpPr>
          <p:nvPr>
            <p:ph sz="half" idx="2"/>
          </p:nvPr>
        </p:nvSpPr>
        <p:spPr>
          <a:xfrm>
            <a:off x="228601" y="1400326"/>
            <a:ext cx="2895600" cy="5152874"/>
          </a:xfrm>
        </p:spPr>
        <p:txBody>
          <a:bodyPr>
            <a:normAutofit/>
          </a:bodyPr>
          <a:lstStyle/>
          <a:p>
            <a:r>
              <a:rPr lang="en-US" dirty="0" smtClean="0"/>
              <a:t>... continued</a:t>
            </a:r>
          </a:p>
          <a:p>
            <a:endParaRPr lang="en-US" dirty="0" smtClean="0"/>
          </a:p>
        </p:txBody>
      </p:sp>
      <p:sp>
        <p:nvSpPr>
          <p:cNvPr id="3" name="Title 2"/>
          <p:cNvSpPr>
            <a:spLocks noGrp="1"/>
          </p:cNvSpPr>
          <p:nvPr>
            <p:ph type="title"/>
          </p:nvPr>
        </p:nvSpPr>
        <p:spPr>
          <a:xfrm>
            <a:off x="417215" y="76200"/>
            <a:ext cx="8610599" cy="809432"/>
          </a:xfrm>
        </p:spPr>
        <p:txBody>
          <a:bodyPr/>
          <a:lstStyle/>
          <a:p>
            <a:r>
              <a:rPr lang="en-US" sz="4000" dirty="0" smtClean="0"/>
              <a:t>Loan Usage per search file</a:t>
            </a:r>
            <a:endParaRPr lang="en-US" sz="4000" dirty="0"/>
          </a:p>
        </p:txBody>
      </p:sp>
      <p:sp>
        <p:nvSpPr>
          <p:cNvPr id="8" name="TextBox 7"/>
          <p:cNvSpPr txBox="1"/>
          <p:nvPr/>
        </p:nvSpPr>
        <p:spPr>
          <a:xfrm>
            <a:off x="3962400" y="914400"/>
            <a:ext cx="5029200" cy="1477328"/>
          </a:xfrm>
          <a:prstGeom prst="rect">
            <a:avLst/>
          </a:prstGeom>
          <a:noFill/>
        </p:spPr>
        <p:txBody>
          <a:bodyPr wrap="square" rtlCol="0">
            <a:spAutoFit/>
          </a:bodyPr>
          <a:lstStyle/>
          <a:p>
            <a:r>
              <a:rPr lang="en-US" dirty="0" smtClean="0"/>
              <a:t>Using same </a:t>
            </a:r>
            <a:r>
              <a:rPr lang="en-US" dirty="0" err="1" smtClean="0"/>
              <a:t>harypotter</a:t>
            </a:r>
            <a:r>
              <a:rPr lang="en-US" dirty="0" smtClean="0"/>
              <a:t> as input file</a:t>
            </a:r>
          </a:p>
          <a:p>
            <a:endParaRPr lang="en-US" dirty="0"/>
          </a:p>
          <a:p>
            <a:r>
              <a:rPr lang="en-US" dirty="0" smtClean="0"/>
              <a:t>When I ran the service I used dates of </a:t>
            </a:r>
          </a:p>
          <a:p>
            <a:r>
              <a:rPr lang="en-US" dirty="0" smtClean="0"/>
              <a:t>1/1/2012 through 1/1/2013 </a:t>
            </a:r>
          </a:p>
          <a:p>
            <a:r>
              <a:rPr lang="en-US" dirty="0" smtClean="0"/>
              <a:t>to get all of 2012 loan usage</a:t>
            </a:r>
            <a:endParaRPr lang="en-US"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2514600"/>
            <a:ext cx="8839200" cy="416848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74840651"/>
      </p:ext>
    </p:extLst>
  </p:cSld>
  <p:clrMapOvr>
    <a:masterClrMapping/>
  </p:clrMapOvr>
  <mc:AlternateContent xmlns:mc="http://schemas.openxmlformats.org/markup-compatibility/2006">
    <mc:Choice xmlns:p14="http://schemas.microsoft.com/office/powerpoint/2010/main" Requires="p14">
      <p:transition spd="slow" p14:dur="2000" advTm="50711"/>
    </mc:Choice>
    <mc:Fallback>
      <p:transition spd="slow" advTm="50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ODIN-Custom Items</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502962374"/>
      </p:ext>
    </p:extLst>
  </p:cSld>
  <p:clrMapOvr>
    <a:masterClrMapping/>
  </p:clrMapOvr>
  <mc:AlternateContent xmlns:mc="http://schemas.openxmlformats.org/markup-compatibility/2006">
    <mc:Choice xmlns:p14="http://schemas.microsoft.com/office/powerpoint/2010/main" Requires="p14">
      <p:transition spd="slow" p14:dur="2000" advTm="8573"/>
    </mc:Choice>
    <mc:Fallback>
      <p:transition spd="slow" advTm="8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6790" y="609600"/>
            <a:ext cx="3346704" cy="639762"/>
          </a:xfrm>
        </p:spPr>
        <p:txBody>
          <a:bodyPr/>
          <a:lstStyle/>
          <a:p>
            <a:r>
              <a:rPr lang="en-US" dirty="0" smtClean="0"/>
              <a:t>Cust-12</a:t>
            </a:r>
            <a:endParaRPr lang="en-US" dirty="0"/>
          </a:p>
        </p:txBody>
      </p:sp>
      <p:sp>
        <p:nvSpPr>
          <p:cNvPr id="2" name="Content Placeholder 1"/>
          <p:cNvSpPr>
            <a:spLocks noGrp="1"/>
          </p:cNvSpPr>
          <p:nvPr>
            <p:ph sz="half" idx="2"/>
          </p:nvPr>
        </p:nvSpPr>
        <p:spPr>
          <a:xfrm>
            <a:off x="228601" y="1400326"/>
            <a:ext cx="2895600" cy="4009873"/>
          </a:xfrm>
        </p:spPr>
        <p:txBody>
          <a:bodyPr>
            <a:normAutofit/>
          </a:bodyPr>
          <a:lstStyle/>
          <a:p>
            <a:r>
              <a:rPr lang="en-US" dirty="0" smtClean="0"/>
              <a:t>Total Items</a:t>
            </a:r>
          </a:p>
          <a:p>
            <a:pPr lvl="1"/>
            <a:r>
              <a:rPr lang="en-US" dirty="0" smtClean="0"/>
              <a:t>By </a:t>
            </a:r>
            <a:r>
              <a:rPr lang="en-US" b="1" dirty="0" smtClean="0">
                <a:solidFill>
                  <a:srgbClr val="FF0000"/>
                </a:solidFill>
              </a:rPr>
              <a:t>collection</a:t>
            </a:r>
          </a:p>
          <a:p>
            <a:pPr lvl="1"/>
            <a:r>
              <a:rPr lang="en-US" dirty="0" smtClean="0"/>
              <a:t>By item status</a:t>
            </a:r>
          </a:p>
          <a:p>
            <a:r>
              <a:rPr lang="en-US" dirty="0" smtClean="0"/>
              <a:t>Total # of barcodes in a single </a:t>
            </a:r>
            <a:r>
              <a:rPr lang="en-US" dirty="0" err="1" smtClean="0"/>
              <a:t>sublibrary</a:t>
            </a:r>
            <a:endParaRPr lang="en-US" dirty="0" smtClean="0"/>
          </a:p>
        </p:txBody>
      </p:sp>
      <p:sp>
        <p:nvSpPr>
          <p:cNvPr id="3" name="Title 2"/>
          <p:cNvSpPr>
            <a:spLocks noGrp="1"/>
          </p:cNvSpPr>
          <p:nvPr>
            <p:ph type="title"/>
          </p:nvPr>
        </p:nvSpPr>
        <p:spPr>
          <a:xfrm>
            <a:off x="304800" y="5867400"/>
            <a:ext cx="8610599" cy="809432"/>
          </a:xfrm>
        </p:spPr>
        <p:txBody>
          <a:bodyPr/>
          <a:lstStyle/>
          <a:p>
            <a:r>
              <a:rPr lang="en-US" sz="4000" dirty="0" smtClean="0"/>
              <a:t>Total # of barcodes</a:t>
            </a:r>
            <a:endParaRPr lang="en-US" sz="40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0400" y="152400"/>
            <a:ext cx="3071126" cy="4694327"/>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0800" y="1340939"/>
            <a:ext cx="2171888" cy="4176122"/>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10557245"/>
      </p:ext>
    </p:extLst>
  </p:cSld>
  <p:clrMapOvr>
    <a:masterClrMapping/>
  </p:clrMapOvr>
  <mc:AlternateContent xmlns:mc="http://schemas.openxmlformats.org/markup-compatibility/2006">
    <mc:Choice xmlns:p14="http://schemas.microsoft.com/office/powerpoint/2010/main" Requires="p14">
      <p:transition spd="slow" p14:dur="2000" advTm="20772"/>
    </mc:Choice>
    <mc:Fallback>
      <p:transition spd="slow" advTm="20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6790" y="609600"/>
            <a:ext cx="3346704" cy="639762"/>
          </a:xfrm>
        </p:spPr>
        <p:txBody>
          <a:bodyPr/>
          <a:lstStyle/>
          <a:p>
            <a:r>
              <a:rPr lang="en-US" dirty="0" smtClean="0"/>
              <a:t>Cust-12</a:t>
            </a:r>
            <a:endParaRPr lang="en-US" dirty="0"/>
          </a:p>
        </p:txBody>
      </p:sp>
      <p:sp>
        <p:nvSpPr>
          <p:cNvPr id="2" name="Content Placeholder 1"/>
          <p:cNvSpPr>
            <a:spLocks noGrp="1"/>
          </p:cNvSpPr>
          <p:nvPr>
            <p:ph sz="half" idx="2"/>
          </p:nvPr>
        </p:nvSpPr>
        <p:spPr>
          <a:xfrm>
            <a:off x="228601" y="1400326"/>
            <a:ext cx="2895600" cy="4009873"/>
          </a:xfrm>
        </p:spPr>
        <p:txBody>
          <a:bodyPr>
            <a:normAutofit/>
          </a:bodyPr>
          <a:lstStyle/>
          <a:p>
            <a:r>
              <a:rPr lang="en-US" dirty="0" smtClean="0"/>
              <a:t>Total Items</a:t>
            </a:r>
          </a:p>
          <a:p>
            <a:pPr lvl="1"/>
            <a:r>
              <a:rPr lang="en-US" dirty="0" smtClean="0"/>
              <a:t>By </a:t>
            </a:r>
            <a:r>
              <a:rPr lang="en-US" dirty="0" smtClean="0">
                <a:solidFill>
                  <a:schemeClr val="tx1"/>
                </a:solidFill>
              </a:rPr>
              <a:t>collection</a:t>
            </a:r>
          </a:p>
          <a:p>
            <a:pPr lvl="1"/>
            <a:r>
              <a:rPr lang="en-US" dirty="0" smtClean="0"/>
              <a:t>By </a:t>
            </a:r>
            <a:r>
              <a:rPr lang="en-US" b="1" dirty="0" smtClean="0">
                <a:solidFill>
                  <a:srgbClr val="FF0000"/>
                </a:solidFill>
              </a:rPr>
              <a:t>item status</a:t>
            </a:r>
          </a:p>
          <a:p>
            <a:r>
              <a:rPr lang="en-US" dirty="0" smtClean="0"/>
              <a:t>Total # of barcodes in a single </a:t>
            </a:r>
            <a:r>
              <a:rPr lang="en-US" dirty="0" err="1" smtClean="0"/>
              <a:t>sublibrary</a:t>
            </a:r>
            <a:endParaRPr lang="en-US" dirty="0" smtClean="0"/>
          </a:p>
        </p:txBody>
      </p:sp>
      <p:sp>
        <p:nvSpPr>
          <p:cNvPr id="3" name="Title 2"/>
          <p:cNvSpPr>
            <a:spLocks noGrp="1"/>
          </p:cNvSpPr>
          <p:nvPr>
            <p:ph type="title"/>
          </p:nvPr>
        </p:nvSpPr>
        <p:spPr>
          <a:xfrm>
            <a:off x="304800" y="5867400"/>
            <a:ext cx="8610599" cy="809432"/>
          </a:xfrm>
        </p:spPr>
        <p:txBody>
          <a:bodyPr/>
          <a:lstStyle/>
          <a:p>
            <a:r>
              <a:rPr lang="en-US" sz="4000" dirty="0" smtClean="0"/>
              <a:t>Total # of barcodes</a:t>
            </a:r>
            <a:endParaRPr lang="en-US" sz="4000"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7200" y="838200"/>
            <a:ext cx="3025402" cy="391702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36329190"/>
      </p:ext>
    </p:extLst>
  </p:cSld>
  <p:clrMapOvr>
    <a:masterClrMapping/>
  </p:clrMapOvr>
  <mc:AlternateContent xmlns:mc="http://schemas.openxmlformats.org/markup-compatibility/2006">
    <mc:Choice xmlns:p14="http://schemas.microsoft.com/office/powerpoint/2010/main" Requires="p14">
      <p:transition spd="slow" p14:dur="2000" advTm="7429"/>
    </mc:Choice>
    <mc:Fallback>
      <p:transition spd="slow" advTm="7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ODIN-Custom Bib Records</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675852871"/>
      </p:ext>
    </p:extLst>
  </p:cSld>
  <p:clrMapOvr>
    <a:masterClrMapping/>
  </p:clrMapOvr>
  <mc:AlternateContent xmlns:mc="http://schemas.openxmlformats.org/markup-compatibility/2006">
    <mc:Choice xmlns:p14="http://schemas.microsoft.com/office/powerpoint/2010/main" Requires="p14">
      <p:transition spd="slow" p14:dur="2000" advTm="8416"/>
    </mc:Choice>
    <mc:Fallback>
      <p:transition spd="slow" advTm="8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r>
              <a:rPr lang="en-US" dirty="0" smtClean="0"/>
              <a:t>Cust-55</a:t>
            </a:r>
            <a:endParaRPr lang="en-US" dirty="0"/>
          </a:p>
        </p:txBody>
      </p:sp>
      <p:sp>
        <p:nvSpPr>
          <p:cNvPr id="2" name="Content Placeholder 1"/>
          <p:cNvSpPr>
            <a:spLocks noGrp="1"/>
          </p:cNvSpPr>
          <p:nvPr>
            <p:ph sz="half" idx="2"/>
          </p:nvPr>
        </p:nvSpPr>
        <p:spPr/>
        <p:txBody>
          <a:bodyPr>
            <a:normAutofit/>
          </a:bodyPr>
          <a:lstStyle/>
          <a:p>
            <a:r>
              <a:rPr lang="en-US" dirty="0" smtClean="0"/>
              <a:t>Bib </a:t>
            </a:r>
            <a:r>
              <a:rPr lang="en-US" dirty="0"/>
              <a:t>records without holdings or </a:t>
            </a:r>
            <a:r>
              <a:rPr lang="en-US" dirty="0" smtClean="0"/>
              <a:t>items</a:t>
            </a:r>
          </a:p>
          <a:p>
            <a:r>
              <a:rPr lang="en-US" dirty="0" smtClean="0"/>
              <a:t>Look through list and then all may be deleted via p_manage_33</a:t>
            </a:r>
          </a:p>
          <a:p>
            <a:endParaRPr lang="en-US" dirty="0" smtClean="0"/>
          </a:p>
        </p:txBody>
      </p:sp>
      <p:pic>
        <p:nvPicPr>
          <p:cNvPr id="7" name="Content Placeholder 6"/>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228600" y="3352800"/>
            <a:ext cx="8382000" cy="2133600"/>
          </a:xfrm>
        </p:spPr>
      </p:pic>
      <p:sp>
        <p:nvSpPr>
          <p:cNvPr id="3" name="Title 2"/>
          <p:cNvSpPr>
            <a:spLocks noGrp="1"/>
          </p:cNvSpPr>
          <p:nvPr>
            <p:ph type="title"/>
          </p:nvPr>
        </p:nvSpPr>
        <p:spPr>
          <a:xfrm>
            <a:off x="381000" y="5562600"/>
            <a:ext cx="8610599" cy="809432"/>
          </a:xfrm>
        </p:spPr>
        <p:txBody>
          <a:bodyPr/>
          <a:lstStyle/>
          <a:p>
            <a:r>
              <a:rPr lang="en-US" sz="4000" dirty="0" smtClean="0"/>
              <a:t>Bibs without holdings or items</a:t>
            </a:r>
            <a:endParaRPr lang="en-US" sz="4000" dirty="0"/>
          </a:p>
        </p:txBody>
      </p:sp>
      <p:pic>
        <p:nvPicPr>
          <p:cNvPr id="1026" name="Picture 2" descr="C:\Program Files (x86)\Microsoft Office\MEDIA\CAGCAT10\j031544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524500" y="-266700"/>
            <a:ext cx="19050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77173681"/>
      </p:ext>
    </p:extLst>
  </p:cSld>
  <p:clrMapOvr>
    <a:masterClrMapping/>
  </p:clrMapOvr>
  <mc:AlternateContent xmlns:mc="http://schemas.openxmlformats.org/markup-compatibility/2006">
    <mc:Choice xmlns:p14="http://schemas.microsoft.com/office/powerpoint/2010/main" Requires="p14">
      <p:transition spd="slow" p14:dur="2000" advTm="24279"/>
    </mc:Choice>
    <mc:Fallback>
      <p:transition spd="slow" advTm="24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228600" y="1219200"/>
            <a:ext cx="4495800" cy="5334000"/>
          </a:xfrm>
        </p:spPr>
      </p:pic>
      <p:sp>
        <p:nvSpPr>
          <p:cNvPr id="4" name="Text Placeholder 3"/>
          <p:cNvSpPr>
            <a:spLocks noGrp="1"/>
          </p:cNvSpPr>
          <p:nvPr>
            <p:ph type="body" idx="1"/>
          </p:nvPr>
        </p:nvSpPr>
        <p:spPr>
          <a:xfrm>
            <a:off x="533400" y="152400"/>
            <a:ext cx="3346704" cy="639762"/>
          </a:xfrm>
        </p:spPr>
        <p:txBody>
          <a:bodyPr/>
          <a:lstStyle/>
          <a:p>
            <a:r>
              <a:rPr lang="en-US" dirty="0" smtClean="0"/>
              <a:t>Cust-56</a:t>
            </a:r>
            <a:endParaRPr lang="en-US" dirty="0"/>
          </a:p>
        </p:txBody>
      </p:sp>
      <p:sp>
        <p:nvSpPr>
          <p:cNvPr id="2" name="Content Placeholder 1"/>
          <p:cNvSpPr>
            <a:spLocks noGrp="1"/>
          </p:cNvSpPr>
          <p:nvPr>
            <p:ph sz="half" idx="2"/>
          </p:nvPr>
        </p:nvSpPr>
        <p:spPr>
          <a:xfrm>
            <a:off x="685800" y="762000"/>
            <a:ext cx="3346704" cy="428473"/>
          </a:xfrm>
        </p:spPr>
        <p:txBody>
          <a:bodyPr>
            <a:normAutofit/>
          </a:bodyPr>
          <a:lstStyle/>
          <a:p>
            <a:r>
              <a:rPr lang="en-US" dirty="0" err="1" smtClean="0"/>
              <a:t>Hol</a:t>
            </a:r>
            <a:r>
              <a:rPr lang="en-US" dirty="0" smtClean="0"/>
              <a:t> </a:t>
            </a:r>
            <a:r>
              <a:rPr lang="en-US" dirty="0"/>
              <a:t>records without </a:t>
            </a:r>
            <a:r>
              <a:rPr lang="en-US" dirty="0" smtClean="0"/>
              <a:t>items</a:t>
            </a:r>
          </a:p>
          <a:p>
            <a:endParaRPr lang="en-US" dirty="0" smtClean="0"/>
          </a:p>
        </p:txBody>
      </p:sp>
      <p:sp>
        <p:nvSpPr>
          <p:cNvPr id="3" name="Title 2"/>
          <p:cNvSpPr>
            <a:spLocks noGrp="1"/>
          </p:cNvSpPr>
          <p:nvPr>
            <p:ph type="title"/>
          </p:nvPr>
        </p:nvSpPr>
        <p:spPr>
          <a:xfrm>
            <a:off x="381000" y="5562600"/>
            <a:ext cx="8610599" cy="809432"/>
          </a:xfrm>
        </p:spPr>
        <p:txBody>
          <a:bodyPr/>
          <a:lstStyle/>
          <a:p>
            <a:r>
              <a:rPr lang="en-US" sz="4000" dirty="0" smtClean="0"/>
              <a:t>HOLs without items</a:t>
            </a:r>
            <a:endParaRPr lang="en-US" sz="4000" dirty="0"/>
          </a:p>
        </p:txBody>
      </p:sp>
      <p:pic>
        <p:nvPicPr>
          <p:cNvPr id="1026" name="Picture 2" descr="C:\Program Files (x86)\Microsoft Office\MEDIA\CAGCAT10\j031544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790669"/>
            <a:ext cx="2609088" cy="365760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258625827"/>
      </p:ext>
    </p:extLst>
  </p:cSld>
  <p:clrMapOvr>
    <a:masterClrMapping/>
  </p:clrMapOvr>
  <mc:AlternateContent xmlns:mc="http://schemas.openxmlformats.org/markup-compatibility/2006">
    <mc:Choice xmlns:p14="http://schemas.microsoft.com/office/powerpoint/2010/main" Requires="p14">
      <p:transition spd="slow" p14:dur="2000" advTm="36826"/>
    </mc:Choice>
    <mc:Fallback>
      <p:transition spd="slow" advTm="36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r>
              <a:rPr lang="en-US" dirty="0" smtClean="0"/>
              <a:t>Cust-57</a:t>
            </a:r>
            <a:endParaRPr lang="en-US" dirty="0"/>
          </a:p>
        </p:txBody>
      </p:sp>
      <p:sp>
        <p:nvSpPr>
          <p:cNvPr id="2" name="Content Placeholder 1"/>
          <p:cNvSpPr>
            <a:spLocks noGrp="1"/>
          </p:cNvSpPr>
          <p:nvPr>
            <p:ph sz="half" idx="2"/>
          </p:nvPr>
        </p:nvSpPr>
        <p:spPr/>
        <p:txBody>
          <a:bodyPr>
            <a:normAutofit/>
          </a:bodyPr>
          <a:lstStyle/>
          <a:p>
            <a:r>
              <a:rPr lang="en-US" dirty="0" smtClean="0"/>
              <a:t>Bib </a:t>
            </a:r>
            <a:r>
              <a:rPr lang="en-US" dirty="0"/>
              <a:t>records </a:t>
            </a:r>
            <a:r>
              <a:rPr lang="en-US" dirty="0" smtClean="0"/>
              <a:t>with items but no </a:t>
            </a:r>
            <a:r>
              <a:rPr lang="en-US" dirty="0" err="1" smtClean="0"/>
              <a:t>Hol</a:t>
            </a:r>
            <a:endParaRPr lang="en-US" dirty="0" smtClean="0"/>
          </a:p>
          <a:p>
            <a:endParaRPr lang="en-US" dirty="0" smtClean="0"/>
          </a:p>
        </p:txBody>
      </p:sp>
      <p:sp>
        <p:nvSpPr>
          <p:cNvPr id="3" name="Title 2"/>
          <p:cNvSpPr>
            <a:spLocks noGrp="1"/>
          </p:cNvSpPr>
          <p:nvPr>
            <p:ph type="title"/>
          </p:nvPr>
        </p:nvSpPr>
        <p:spPr>
          <a:xfrm>
            <a:off x="381000" y="5562600"/>
            <a:ext cx="8610599" cy="809432"/>
          </a:xfrm>
        </p:spPr>
        <p:txBody>
          <a:bodyPr/>
          <a:lstStyle/>
          <a:p>
            <a:r>
              <a:rPr lang="en-US" sz="4000" dirty="0" smtClean="0"/>
              <a:t>Bibs with items but no </a:t>
            </a:r>
            <a:r>
              <a:rPr lang="en-US" sz="4000" dirty="0" err="1" smtClean="0"/>
              <a:t>Hols</a:t>
            </a:r>
            <a:endParaRPr lang="en-US" sz="4000" dirty="0"/>
          </a:p>
        </p:txBody>
      </p:sp>
      <p:pic>
        <p:nvPicPr>
          <p:cNvPr id="1026" name="Picture 2" descr="C:\Program Files (x86)\Microsoft Office\MEDIA\CAGCAT10\j031544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498592" y="209618"/>
            <a:ext cx="1956816" cy="2743200"/>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6"/>
          <p:cNvPicPr>
            <a:picLocks noGrp="1" noChangeAspect="1"/>
          </p:cNvPicPr>
          <p:nvPr>
            <p:ph sz="quarter" idx="4"/>
          </p:nvPr>
        </p:nvPicPr>
        <p:blipFill>
          <a:blip r:embed="rId6" cstate="print">
            <a:extLst>
              <a:ext uri="{28A0092B-C50C-407E-A947-70E740481C1C}">
                <a14:useLocalDpi xmlns:a14="http://schemas.microsoft.com/office/drawing/2010/main" val="0"/>
              </a:ext>
            </a:extLst>
          </a:blip>
          <a:stretch>
            <a:fillRect/>
          </a:stretch>
        </p:blipFill>
        <p:spPr>
          <a:xfrm>
            <a:off x="304800" y="2819400"/>
            <a:ext cx="8153400" cy="2523667"/>
          </a:xfr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04852675"/>
      </p:ext>
    </p:extLst>
  </p:cSld>
  <p:clrMapOvr>
    <a:masterClrMapping/>
  </p:clrMapOvr>
  <mc:AlternateContent xmlns:mc="http://schemas.openxmlformats.org/markup-compatibility/2006">
    <mc:Choice xmlns:p14="http://schemas.microsoft.com/office/powerpoint/2010/main" Requires="p14">
      <p:transition spd="slow" p14:dur="2000" advTm="13145"/>
    </mc:Choice>
    <mc:Fallback>
      <p:transition spd="slow" advTm="13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459"/>
            <a:ext cx="5076701" cy="59436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3000" y="2362199"/>
            <a:ext cx="4191000" cy="4495801"/>
          </a:xfrm>
          <a:prstGeom prst="rect">
            <a:avLst/>
          </a:prstGeom>
        </p:spPr>
      </p:pic>
      <p:sp>
        <p:nvSpPr>
          <p:cNvPr id="8" name="TextBox 7"/>
          <p:cNvSpPr txBox="1"/>
          <p:nvPr/>
        </p:nvSpPr>
        <p:spPr>
          <a:xfrm>
            <a:off x="5867400" y="319889"/>
            <a:ext cx="2163346" cy="1938992"/>
          </a:xfrm>
          <a:prstGeom prst="rect">
            <a:avLst/>
          </a:prstGeom>
          <a:noFill/>
        </p:spPr>
        <p:txBody>
          <a:bodyPr wrap="square" rtlCol="0">
            <a:spAutoFit/>
          </a:bodyPr>
          <a:lstStyle/>
          <a:p>
            <a:pPr algn="ctr"/>
            <a:r>
              <a:rPr lang="en-US" sz="2400" b="1" dirty="0" smtClean="0"/>
              <a:t>CUST-87</a:t>
            </a:r>
          </a:p>
          <a:p>
            <a:pPr algn="ctr"/>
            <a:r>
              <a:rPr lang="en-US" sz="3200" b="1" dirty="0" smtClean="0"/>
              <a:t>SYSTEM</a:t>
            </a:r>
          </a:p>
          <a:p>
            <a:pPr algn="ctr"/>
            <a:r>
              <a:rPr lang="en-US" sz="3200" b="1" dirty="0" smtClean="0"/>
              <a:t>RECORD</a:t>
            </a:r>
          </a:p>
          <a:p>
            <a:pPr algn="ctr"/>
            <a:r>
              <a:rPr lang="en-US" sz="3200" b="1" dirty="0" smtClean="0"/>
              <a:t>COUNTS</a:t>
            </a:r>
            <a:endParaRPr lang="en-US" sz="3200" b="1" dirty="0"/>
          </a:p>
        </p:txBody>
      </p:sp>
      <p:sp>
        <p:nvSpPr>
          <p:cNvPr id="10" name="TextBox 9"/>
          <p:cNvSpPr txBox="1"/>
          <p:nvPr/>
        </p:nvSpPr>
        <p:spPr>
          <a:xfrm>
            <a:off x="390808" y="6129547"/>
            <a:ext cx="2917786" cy="369332"/>
          </a:xfrm>
          <a:prstGeom prst="rect">
            <a:avLst/>
          </a:prstGeom>
          <a:noFill/>
        </p:spPr>
        <p:txBody>
          <a:bodyPr wrap="none" rtlCol="0">
            <a:spAutoFit/>
          </a:bodyPr>
          <a:lstStyle/>
          <a:p>
            <a:r>
              <a:rPr lang="en-US" dirty="0" smtClean="0"/>
              <a:t>* Included deleted records</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15871949"/>
      </p:ext>
    </p:extLst>
  </p:cSld>
  <p:clrMapOvr>
    <a:masterClrMapping/>
  </p:clrMapOvr>
  <mc:AlternateContent xmlns:mc="http://schemas.openxmlformats.org/markup-compatibility/2006">
    <mc:Choice xmlns:p14="http://schemas.microsoft.com/office/powerpoint/2010/main" Requires="p14">
      <p:transition spd="slow" p14:dur="2000" advTm="16678"/>
    </mc:Choice>
    <mc:Fallback>
      <p:transition spd="slow" advTm="16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6512511" cy="1143000"/>
          </a:xfrm>
        </p:spPr>
        <p:txBody>
          <a:bodyPr/>
          <a:lstStyle/>
          <a:p>
            <a:pPr algn="l"/>
            <a:r>
              <a:rPr lang="en-US" dirty="0" smtClean="0"/>
              <a:t>Primo Central</a:t>
            </a:r>
            <a:endParaRPr lang="en-US" dirty="0"/>
          </a:p>
        </p:txBody>
      </p:sp>
      <p:sp>
        <p:nvSpPr>
          <p:cNvPr id="3" name="Content Placeholder 2"/>
          <p:cNvSpPr>
            <a:spLocks noGrp="1"/>
          </p:cNvSpPr>
          <p:nvPr>
            <p:ph sz="quarter" idx="13"/>
          </p:nvPr>
        </p:nvSpPr>
        <p:spPr>
          <a:xfrm>
            <a:off x="990600" y="1905000"/>
            <a:ext cx="7086600" cy="4084320"/>
          </a:xfrm>
        </p:spPr>
        <p:txBody>
          <a:bodyPr/>
          <a:lstStyle/>
          <a:p>
            <a:pPr marL="45720" indent="0">
              <a:buNone/>
            </a:pPr>
            <a:r>
              <a:rPr lang="en-US" dirty="0" smtClean="0"/>
              <a:t>Primo Central is a mega-aggregate of over 350 million records (primarily articles and newspaper articles) accessible via the Primo interface.</a:t>
            </a:r>
          </a:p>
          <a:p>
            <a:pPr marL="45720" indent="0">
              <a:buNone/>
            </a:pPr>
            <a:endParaRPr lang="en-US" dirty="0"/>
          </a:p>
          <a:p>
            <a:pPr marL="45720" indent="0">
              <a:buNone/>
            </a:pPr>
            <a:r>
              <a:rPr lang="en-US" dirty="0" smtClean="0"/>
              <a:t>These records are harvested from various publishers and aggregators, and come together in one, centralized index.</a:t>
            </a:r>
          </a:p>
          <a:p>
            <a:pPr marL="45720" indent="0">
              <a:buNone/>
            </a:pPr>
            <a:endParaRPr lang="en-US" dirty="0"/>
          </a:p>
          <a:p>
            <a:pPr marL="4572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060821678"/>
      </p:ext>
    </p:extLst>
  </p:cSld>
  <p:clrMapOvr>
    <a:masterClrMapping/>
  </p:clrMapOvr>
  <mc:AlternateContent xmlns:mc="http://schemas.openxmlformats.org/markup-compatibility/2006">
    <mc:Choice xmlns:p14="http://schemas.microsoft.com/office/powerpoint/2010/main" Requires="p14">
      <p:transition spd="slow" p14:dur="2000" advTm="30398"/>
    </mc:Choice>
    <mc:Fallback>
      <p:transition spd="slow" advTm="30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ODIN-Custom Patrons</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832835330"/>
      </p:ext>
    </p:extLst>
  </p:cSld>
  <p:clrMapOvr>
    <a:masterClrMapping/>
  </p:clrMapOvr>
  <mc:AlternateContent xmlns:mc="http://schemas.openxmlformats.org/markup-compatibility/2006">
    <mc:Choice xmlns:p14="http://schemas.microsoft.com/office/powerpoint/2010/main" Requires="p14">
      <p:transition spd="slow" p14:dur="2000" advTm="7892"/>
    </mc:Choice>
    <mc:Fallback>
      <p:transition spd="slow" advTm="7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152400" y="381000"/>
            <a:ext cx="3346704" cy="639762"/>
          </a:xfrm>
        </p:spPr>
        <p:txBody>
          <a:bodyPr/>
          <a:lstStyle/>
          <a:p>
            <a:r>
              <a:rPr lang="en-US" dirty="0" smtClean="0"/>
              <a:t>Cust-85</a:t>
            </a:r>
            <a:endParaRPr lang="en-US" dirty="0"/>
          </a:p>
        </p:txBody>
      </p:sp>
      <p:sp>
        <p:nvSpPr>
          <p:cNvPr id="4" name="Content Placeholder 3"/>
          <p:cNvSpPr>
            <a:spLocks noGrp="1"/>
          </p:cNvSpPr>
          <p:nvPr>
            <p:ph sz="half" idx="2"/>
          </p:nvPr>
        </p:nvSpPr>
        <p:spPr>
          <a:xfrm>
            <a:off x="35459" y="1066800"/>
            <a:ext cx="3741151" cy="2743200"/>
          </a:xfrm>
        </p:spPr>
        <p:txBody>
          <a:bodyPr/>
          <a:lstStyle/>
          <a:p>
            <a:r>
              <a:rPr lang="en-US" dirty="0" smtClean="0"/>
              <a:t>Lists Local and Global Blocks for a particular patron id</a:t>
            </a:r>
          </a:p>
          <a:p>
            <a:r>
              <a:rPr lang="en-US" dirty="0" smtClean="0"/>
              <a:t>Also indicates if there are local privileges at another ADM</a:t>
            </a:r>
          </a:p>
          <a:p>
            <a:r>
              <a:rPr lang="en-US" dirty="0" smtClean="0"/>
              <a:t>Service needs the “Patron ID”</a:t>
            </a:r>
            <a:endParaRPr lang="en-US" dirty="0"/>
          </a:p>
        </p:txBody>
      </p:sp>
      <p:sp>
        <p:nvSpPr>
          <p:cNvPr id="6" name="Title 5"/>
          <p:cNvSpPr>
            <a:spLocks noGrp="1"/>
          </p:cNvSpPr>
          <p:nvPr>
            <p:ph type="title"/>
          </p:nvPr>
        </p:nvSpPr>
        <p:spPr>
          <a:xfrm>
            <a:off x="152400" y="5867400"/>
            <a:ext cx="8417511" cy="838200"/>
          </a:xfrm>
        </p:spPr>
        <p:txBody>
          <a:bodyPr/>
          <a:lstStyle/>
          <a:p>
            <a:r>
              <a:rPr lang="en-US" dirty="0" smtClean="0"/>
              <a:t>Local Blocks by Patron ID</a:t>
            </a:r>
            <a:endParaRPr lang="en-US"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3800" y="291798"/>
            <a:ext cx="4953000" cy="3442240"/>
          </a:xfrm>
          <a:prstGeom prst="rect">
            <a:avLst/>
          </a:prstGeom>
        </p:spPr>
      </p:pic>
      <p:sp>
        <p:nvSpPr>
          <p:cNvPr id="11" name="TextBox 10"/>
          <p:cNvSpPr txBox="1"/>
          <p:nvPr/>
        </p:nvSpPr>
        <p:spPr>
          <a:xfrm>
            <a:off x="457200" y="4419600"/>
            <a:ext cx="7938392" cy="923330"/>
          </a:xfrm>
          <a:prstGeom prst="rect">
            <a:avLst/>
          </a:prstGeom>
          <a:noFill/>
        </p:spPr>
        <p:txBody>
          <a:bodyPr wrap="none" rtlCol="0">
            <a:spAutoFit/>
          </a:bodyPr>
          <a:lstStyle/>
          <a:p>
            <a:r>
              <a:rPr lang="en-US" dirty="0" smtClean="0"/>
              <a:t>Patron ID (ID70805) has local privileges in NFG50, NGF50 and WFP50</a:t>
            </a:r>
          </a:p>
          <a:p>
            <a:r>
              <a:rPr lang="en-US" dirty="0" smtClean="0"/>
              <a:t>There is a Global Block 99 and because NGF50 has a 23 local block, that is </a:t>
            </a:r>
          </a:p>
          <a:p>
            <a:r>
              <a:rPr lang="en-US" dirty="0"/>
              <a:t>w</a:t>
            </a:r>
            <a:r>
              <a:rPr lang="en-US" dirty="0" smtClean="0"/>
              <a:t>hat is causing the global block</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848901503"/>
      </p:ext>
    </p:extLst>
  </p:cSld>
  <p:clrMapOvr>
    <a:masterClrMapping/>
  </p:clrMapOvr>
  <mc:AlternateContent xmlns:mc="http://schemas.openxmlformats.org/markup-compatibility/2006">
    <mc:Choice xmlns:p14="http://schemas.microsoft.com/office/powerpoint/2010/main" Requires="p14">
      <p:transition spd="slow" p14:dur="2000" advTm="135960"/>
    </mc:Choice>
    <mc:Fallback>
      <p:transition spd="slow" advTm="135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228600" y="304800"/>
            <a:ext cx="3346704" cy="639762"/>
          </a:xfrm>
        </p:spPr>
        <p:txBody>
          <a:bodyPr/>
          <a:lstStyle/>
          <a:p>
            <a:r>
              <a:rPr lang="en-US" dirty="0" smtClean="0"/>
              <a:t>Cust-89</a:t>
            </a:r>
            <a:endParaRPr lang="en-US" dirty="0"/>
          </a:p>
        </p:txBody>
      </p:sp>
      <p:sp>
        <p:nvSpPr>
          <p:cNvPr id="2" name="Content Placeholder 1"/>
          <p:cNvSpPr>
            <a:spLocks noGrp="1"/>
          </p:cNvSpPr>
          <p:nvPr>
            <p:ph sz="half" idx="2"/>
          </p:nvPr>
        </p:nvSpPr>
        <p:spPr>
          <a:xfrm>
            <a:off x="304800" y="990600"/>
            <a:ext cx="3346704" cy="2743200"/>
          </a:xfrm>
        </p:spPr>
        <p:txBody>
          <a:bodyPr>
            <a:normAutofit/>
          </a:bodyPr>
          <a:lstStyle/>
          <a:p>
            <a:r>
              <a:rPr lang="en-US" dirty="0" smtClean="0"/>
              <a:t>Globally updates patron records</a:t>
            </a:r>
          </a:p>
          <a:p>
            <a:pPr lvl="1"/>
            <a:r>
              <a:rPr lang="en-US" dirty="0" smtClean="0"/>
              <a:t>ILL Total Limit</a:t>
            </a:r>
          </a:p>
          <a:p>
            <a:pPr lvl="1"/>
            <a:r>
              <a:rPr lang="en-US" dirty="0" smtClean="0"/>
              <a:t>ILL Active Limit</a:t>
            </a:r>
          </a:p>
          <a:p>
            <a:pPr lvl="1"/>
            <a:r>
              <a:rPr lang="en-US" dirty="0" smtClean="0"/>
              <a:t>Profile</a:t>
            </a:r>
          </a:p>
          <a:p>
            <a:r>
              <a:rPr lang="en-US" dirty="0" smtClean="0"/>
              <a:t>Need special username/password from the ODIN Office</a:t>
            </a:r>
          </a:p>
        </p:txBody>
      </p:sp>
      <p:sp>
        <p:nvSpPr>
          <p:cNvPr id="3" name="Title 2"/>
          <p:cNvSpPr>
            <a:spLocks noGrp="1"/>
          </p:cNvSpPr>
          <p:nvPr>
            <p:ph type="title"/>
          </p:nvPr>
        </p:nvSpPr>
        <p:spPr>
          <a:xfrm>
            <a:off x="76200" y="5638800"/>
            <a:ext cx="8839199" cy="1143000"/>
          </a:xfrm>
        </p:spPr>
        <p:txBody>
          <a:bodyPr/>
          <a:lstStyle/>
          <a:p>
            <a:r>
              <a:rPr lang="en-US" sz="4000" dirty="0" smtClean="0"/>
              <a:t>Globally update patron records</a:t>
            </a:r>
            <a:endParaRPr lang="en-US" sz="40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3400" y="990600"/>
            <a:ext cx="3276600" cy="3342132"/>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20356828"/>
      </p:ext>
    </p:extLst>
  </p:cSld>
  <p:clrMapOvr>
    <a:masterClrMapping/>
  </p:clrMapOvr>
  <mc:AlternateContent xmlns:mc="http://schemas.openxmlformats.org/markup-compatibility/2006">
    <mc:Choice xmlns:p14="http://schemas.microsoft.com/office/powerpoint/2010/main" Requires="p14">
      <p:transition spd="slow" p14:dur="2000" advTm="32656"/>
    </mc:Choice>
    <mc:Fallback>
      <p:transition spd="slow" advTm="32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514" y="1699110"/>
            <a:ext cx="7292972" cy="345978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705364703"/>
      </p:ext>
    </p:extLst>
  </p:cSld>
  <p:clrMapOvr>
    <a:masterClrMapping/>
  </p:clrMapOvr>
  <mc:AlternateContent xmlns:mc="http://schemas.openxmlformats.org/markup-compatibility/2006">
    <mc:Choice xmlns:p14="http://schemas.microsoft.com/office/powerpoint/2010/main" Requires="p14">
      <p:transition spd="slow" p14:dur="2000" advTm="29698"/>
    </mc:Choice>
    <mc:Fallback>
      <p:transition spd="slow" advTm="29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228600" y="304800"/>
            <a:ext cx="3346704" cy="639762"/>
          </a:xfrm>
        </p:spPr>
        <p:txBody>
          <a:bodyPr/>
          <a:lstStyle/>
          <a:p>
            <a:r>
              <a:rPr lang="en-US" dirty="0" smtClean="0"/>
              <a:t>Cust-86</a:t>
            </a:r>
            <a:endParaRPr lang="en-US" dirty="0"/>
          </a:p>
        </p:txBody>
      </p:sp>
      <p:sp>
        <p:nvSpPr>
          <p:cNvPr id="2" name="Content Placeholder 1"/>
          <p:cNvSpPr>
            <a:spLocks noGrp="1"/>
          </p:cNvSpPr>
          <p:nvPr>
            <p:ph sz="half" idx="2"/>
          </p:nvPr>
        </p:nvSpPr>
        <p:spPr>
          <a:xfrm>
            <a:off x="304800" y="990600"/>
            <a:ext cx="8763000" cy="2743200"/>
          </a:xfrm>
        </p:spPr>
        <p:txBody>
          <a:bodyPr>
            <a:normAutofit/>
          </a:bodyPr>
          <a:lstStyle/>
          <a:p>
            <a:r>
              <a:rPr lang="en-US" dirty="0" smtClean="0"/>
              <a:t>If a local patron expiration date gets updated, this service checks the “aleph-level” patron expiration date and if necessary, updates it to the “farthest into the future” expiration date</a:t>
            </a:r>
          </a:p>
          <a:p>
            <a:r>
              <a:rPr lang="en-US" dirty="0" smtClean="0"/>
              <a:t>Run daily by ODIN</a:t>
            </a:r>
          </a:p>
        </p:txBody>
      </p:sp>
      <p:sp>
        <p:nvSpPr>
          <p:cNvPr id="3" name="Title 2"/>
          <p:cNvSpPr>
            <a:spLocks noGrp="1"/>
          </p:cNvSpPr>
          <p:nvPr>
            <p:ph type="title"/>
          </p:nvPr>
        </p:nvSpPr>
        <p:spPr>
          <a:xfrm>
            <a:off x="4527" y="6096000"/>
            <a:ext cx="8839199" cy="609600"/>
          </a:xfrm>
        </p:spPr>
        <p:txBody>
          <a:bodyPr/>
          <a:lstStyle/>
          <a:p>
            <a:r>
              <a:rPr lang="en-US" sz="2800" dirty="0" smtClean="0"/>
              <a:t>Update “Aleph level” patron Expiration Date</a:t>
            </a:r>
            <a:endParaRPr lang="en-US" sz="28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2423311"/>
            <a:ext cx="6843208" cy="3391194"/>
          </a:xfrm>
          <a:prstGeom prst="rect">
            <a:avLst/>
          </a:prstGeom>
        </p:spPr>
      </p:pic>
      <p:sp>
        <p:nvSpPr>
          <p:cNvPr id="6" name="TextBox 5"/>
          <p:cNvSpPr txBox="1"/>
          <p:nvPr/>
        </p:nvSpPr>
        <p:spPr>
          <a:xfrm>
            <a:off x="5181600" y="3352800"/>
            <a:ext cx="3916172" cy="2308324"/>
          </a:xfrm>
          <a:prstGeom prst="rect">
            <a:avLst/>
          </a:prstGeom>
          <a:noFill/>
        </p:spPr>
        <p:txBody>
          <a:bodyPr wrap="square" rtlCol="0">
            <a:spAutoFit/>
          </a:bodyPr>
          <a:lstStyle/>
          <a:p>
            <a:r>
              <a:rPr lang="en-US" dirty="0" smtClean="0"/>
              <a:t>For example,</a:t>
            </a:r>
          </a:p>
          <a:p>
            <a:r>
              <a:rPr lang="en-US" dirty="0" smtClean="0"/>
              <a:t>For the 1</a:t>
            </a:r>
            <a:r>
              <a:rPr lang="en-US" baseline="30000" dirty="0" smtClean="0"/>
              <a:t>st</a:t>
            </a:r>
            <a:r>
              <a:rPr lang="en-US" dirty="0" smtClean="0"/>
              <a:t> patron, the</a:t>
            </a:r>
          </a:p>
          <a:p>
            <a:r>
              <a:rPr lang="en-US" dirty="0" smtClean="0"/>
              <a:t>Aleph-level patron expiration</a:t>
            </a:r>
          </a:p>
          <a:p>
            <a:r>
              <a:rPr lang="en-US" dirty="0"/>
              <a:t>d</a:t>
            </a:r>
            <a:r>
              <a:rPr lang="en-US" dirty="0" smtClean="0"/>
              <a:t>ate </a:t>
            </a:r>
            <a:r>
              <a:rPr lang="en-US" b="1" dirty="0" smtClean="0">
                <a:solidFill>
                  <a:srgbClr val="FF0000"/>
                </a:solidFill>
              </a:rPr>
              <a:t>will change to</a:t>
            </a:r>
          </a:p>
          <a:p>
            <a:r>
              <a:rPr lang="en-US" dirty="0" smtClean="0"/>
              <a:t>20130510 – it would have </a:t>
            </a:r>
          </a:p>
          <a:p>
            <a:r>
              <a:rPr lang="en-US" dirty="0"/>
              <a:t>s</a:t>
            </a:r>
            <a:r>
              <a:rPr lang="en-US" dirty="0" smtClean="0"/>
              <a:t>tayed at 20090807 without</a:t>
            </a:r>
          </a:p>
          <a:p>
            <a:r>
              <a:rPr lang="en-US" dirty="0"/>
              <a:t>t</a:t>
            </a:r>
            <a:r>
              <a:rPr lang="en-US" dirty="0" smtClean="0"/>
              <a:t>his service OR human</a:t>
            </a:r>
          </a:p>
          <a:p>
            <a:r>
              <a:rPr lang="en-US" dirty="0" smtClean="0"/>
              <a:t>intervention!</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4221377"/>
      </p:ext>
    </p:extLst>
  </p:cSld>
  <p:clrMapOvr>
    <a:masterClrMapping/>
  </p:clrMapOvr>
  <mc:AlternateContent xmlns:mc="http://schemas.openxmlformats.org/markup-compatibility/2006">
    <mc:Choice xmlns:p14="http://schemas.microsoft.com/office/powerpoint/2010/main" Requires="p14">
      <p:transition spd="slow" p14:dur="2000" advTm="64509"/>
    </mc:Choice>
    <mc:Fallback>
      <p:transition spd="slow" advTm="64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228600" y="152400"/>
            <a:ext cx="3346704" cy="639762"/>
          </a:xfrm>
        </p:spPr>
        <p:txBody>
          <a:bodyPr/>
          <a:lstStyle/>
          <a:p>
            <a:r>
              <a:rPr lang="en-US" dirty="0" smtClean="0"/>
              <a:t>Cust-88</a:t>
            </a:r>
            <a:endParaRPr lang="en-US" dirty="0"/>
          </a:p>
        </p:txBody>
      </p:sp>
      <p:sp>
        <p:nvSpPr>
          <p:cNvPr id="2" name="Content Placeholder 1"/>
          <p:cNvSpPr>
            <a:spLocks noGrp="1"/>
          </p:cNvSpPr>
          <p:nvPr>
            <p:ph sz="half" idx="2"/>
          </p:nvPr>
        </p:nvSpPr>
        <p:spPr>
          <a:xfrm>
            <a:off x="228600" y="838200"/>
            <a:ext cx="3346704" cy="2743200"/>
          </a:xfrm>
        </p:spPr>
        <p:txBody>
          <a:bodyPr>
            <a:normAutofit/>
          </a:bodyPr>
          <a:lstStyle/>
          <a:p>
            <a:r>
              <a:rPr lang="en-US" dirty="0" smtClean="0"/>
              <a:t>Globally updates patron records</a:t>
            </a:r>
          </a:p>
          <a:p>
            <a:pPr lvl="1"/>
            <a:r>
              <a:rPr lang="en-US" dirty="0" smtClean="0"/>
              <a:t>Blank Home Library</a:t>
            </a:r>
          </a:p>
          <a:p>
            <a:pPr lvl="1"/>
            <a:r>
              <a:rPr lang="en-US" dirty="0" smtClean="0"/>
              <a:t>If Home Library is updated, then ILL Library is updated</a:t>
            </a:r>
          </a:p>
          <a:p>
            <a:r>
              <a:rPr lang="en-US" dirty="0" smtClean="0"/>
              <a:t>Performed after PLIF load by ODIN Staff</a:t>
            </a:r>
          </a:p>
        </p:txBody>
      </p:sp>
      <p:sp>
        <p:nvSpPr>
          <p:cNvPr id="3" name="Title 2"/>
          <p:cNvSpPr>
            <a:spLocks noGrp="1"/>
          </p:cNvSpPr>
          <p:nvPr>
            <p:ph type="title"/>
          </p:nvPr>
        </p:nvSpPr>
        <p:spPr>
          <a:xfrm>
            <a:off x="381000" y="5715000"/>
            <a:ext cx="8229600" cy="809432"/>
          </a:xfrm>
        </p:spPr>
        <p:txBody>
          <a:bodyPr/>
          <a:lstStyle/>
          <a:p>
            <a:r>
              <a:rPr lang="en-US" sz="4000" dirty="0" smtClean="0"/>
              <a:t>Globally update patron records</a:t>
            </a:r>
            <a:endParaRPr lang="en-US" sz="40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03128957"/>
      </p:ext>
    </p:extLst>
  </p:cSld>
  <p:clrMapOvr>
    <a:masterClrMapping/>
  </p:clrMapOvr>
  <mc:AlternateContent xmlns:mc="http://schemas.openxmlformats.org/markup-compatibility/2006">
    <mc:Choice xmlns:p14="http://schemas.microsoft.com/office/powerpoint/2010/main" Requires="p14">
      <p:transition spd="slow" p14:dur="2000" advTm="52175"/>
    </mc:Choice>
    <mc:Fallback>
      <p:transition spd="slow" advTm="52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372168"/>
            <a:ext cx="8305799" cy="1143000"/>
          </a:xfrm>
        </p:spPr>
        <p:txBody>
          <a:bodyPr/>
          <a:lstStyle/>
          <a:p>
            <a:r>
              <a:rPr lang="en-US" dirty="0" smtClean="0"/>
              <a:t>Report Formats on Services</a:t>
            </a:r>
            <a:endParaRPr lang="en-US" dirty="0"/>
          </a:p>
        </p:txBody>
      </p:sp>
      <p:pic>
        <p:nvPicPr>
          <p:cNvPr id="2050" name="Picture 2" descr="C:\Program Files (x86)\Microsoft Office\MEDIA\CAGCAT10\j0301252.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2199" y="838201"/>
            <a:ext cx="3056365" cy="2614942"/>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96027118"/>
      </p:ext>
    </p:extLst>
  </p:cSld>
  <p:clrMapOvr>
    <a:masterClrMapping/>
  </p:clrMapOvr>
  <mc:AlternateContent xmlns:mc="http://schemas.openxmlformats.org/markup-compatibility/2006">
    <mc:Choice xmlns:p14="http://schemas.microsoft.com/office/powerpoint/2010/main" Requires="p14">
      <p:transition spd="slow" p14:dur="2000" advTm="8757"/>
    </mc:Choice>
    <mc:Fallback>
      <p:transition spd="slow" advTm="8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105400"/>
            <a:ext cx="8458199" cy="1143000"/>
          </a:xfrm>
        </p:spPr>
        <p:txBody>
          <a:bodyPr/>
          <a:lstStyle/>
          <a:p>
            <a:r>
              <a:rPr lang="en-US" dirty="0" smtClean="0"/>
              <a:t>Use current Report Formats or bring into Excel</a:t>
            </a:r>
            <a:endParaRPr lang="en-US" dirty="0"/>
          </a:p>
        </p:txBody>
      </p:sp>
      <p:sp>
        <p:nvSpPr>
          <p:cNvPr id="4" name="Content Placeholder 3"/>
          <p:cNvSpPr>
            <a:spLocks noGrp="1"/>
          </p:cNvSpPr>
          <p:nvPr>
            <p:ph sz="quarter" idx="13"/>
          </p:nvPr>
        </p:nvSpPr>
        <p:spPr>
          <a:xfrm>
            <a:off x="1143000" y="152400"/>
            <a:ext cx="6400800" cy="4053840"/>
          </a:xfrm>
        </p:spPr>
        <p:txBody>
          <a:bodyPr/>
          <a:lstStyle/>
          <a:p>
            <a:r>
              <a:rPr lang="en-US" dirty="0"/>
              <a:t>r</a:t>
            </a:r>
            <a:r>
              <a:rPr lang="en-US" dirty="0" smtClean="0"/>
              <a:t>et-adm-01 – General retrieval form</a:t>
            </a:r>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99" y="685800"/>
            <a:ext cx="6401355" cy="291109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2200" y="2362200"/>
            <a:ext cx="6180356" cy="2591025"/>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89629063"/>
      </p:ext>
    </p:extLst>
  </p:cSld>
  <p:clrMapOvr>
    <a:masterClrMapping/>
  </p:clrMapOvr>
  <mc:AlternateContent xmlns:mc="http://schemas.openxmlformats.org/markup-compatibility/2006">
    <mc:Choice xmlns:p14="http://schemas.microsoft.com/office/powerpoint/2010/main" Requires="p14">
      <p:transition spd="slow" p14:dur="2000" advTm="23263"/>
    </mc:Choice>
    <mc:Fallback>
      <p:transition spd="slow" advTm="23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667000" cy="5210368"/>
          </a:xfrm>
        </p:spPr>
        <p:txBody>
          <a:bodyPr/>
          <a:lstStyle/>
          <a:p>
            <a:r>
              <a:rPr lang="en-US" dirty="0" smtClean="0"/>
              <a:t>Xml data behind report format</a:t>
            </a:r>
            <a:endParaRPr lang="en-US" dirty="0"/>
          </a:p>
        </p:txBody>
      </p:sp>
      <p:pic>
        <p:nvPicPr>
          <p:cNvPr id="4" name="Content Placeholder 3"/>
          <p:cNvPicPr>
            <a:picLocks noGrp="1" noChangeAspect="1"/>
          </p:cNvPicPr>
          <p:nvPr>
            <p:ph sz="quarter" idx="13"/>
          </p:nvPr>
        </p:nvPicPr>
        <p:blipFill>
          <a:blip r:embed="rId5" cstate="print">
            <a:extLst>
              <a:ext uri="{28A0092B-C50C-407E-A947-70E740481C1C}">
                <a14:useLocalDpi xmlns:a14="http://schemas.microsoft.com/office/drawing/2010/main" val="0"/>
              </a:ext>
            </a:extLst>
          </a:blip>
          <a:stretch>
            <a:fillRect/>
          </a:stretch>
        </p:blipFill>
        <p:spPr>
          <a:xfrm>
            <a:off x="203291" y="76200"/>
            <a:ext cx="6078437" cy="5867400"/>
          </a:xfr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3242509" y="3128206"/>
            <a:ext cx="1253289" cy="304800"/>
          </a:xfrm>
          <a:prstGeom prst="rect">
            <a:avLst/>
          </a:prstGeom>
        </p:spPr>
      </p:pic>
      <p:sp>
        <p:nvSpPr>
          <p:cNvPr id="7" name="TextBox 6"/>
          <p:cNvSpPr txBox="1"/>
          <p:nvPr/>
        </p:nvSpPr>
        <p:spPr>
          <a:xfrm>
            <a:off x="304800" y="6019800"/>
            <a:ext cx="5721438" cy="369332"/>
          </a:xfrm>
          <a:prstGeom prst="rect">
            <a:avLst/>
          </a:prstGeom>
          <a:noFill/>
        </p:spPr>
        <p:txBody>
          <a:bodyPr wrap="none" rtlCol="0">
            <a:spAutoFit/>
          </a:bodyPr>
          <a:lstStyle/>
          <a:p>
            <a:r>
              <a:rPr lang="en-US" dirty="0"/>
              <a:t>&lt;z302-update-date&gt;</a:t>
            </a:r>
            <a:r>
              <a:rPr lang="en-US" b="1" dirty="0">
                <a:solidFill>
                  <a:srgbClr val="FF0000"/>
                </a:solidFill>
              </a:rPr>
              <a:t>09/02/2011</a:t>
            </a:r>
            <a:r>
              <a:rPr lang="en-US" dirty="0"/>
              <a:t>&lt;/z302-update-date&gt;</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89608167"/>
      </p:ext>
    </p:extLst>
  </p:cSld>
  <p:clrMapOvr>
    <a:masterClrMapping/>
  </p:clrMapOvr>
  <mc:AlternateContent xmlns:mc="http://schemas.openxmlformats.org/markup-compatibility/2006">
    <mc:Choice xmlns:p14="http://schemas.microsoft.com/office/powerpoint/2010/main" Requires="p14">
      <p:transition spd="slow" p14:dur="2000" advTm="24299"/>
    </mc:Choice>
    <mc:Fallback>
      <p:transition spd="slow" advTm="24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4800600"/>
            <a:ext cx="8183880" cy="1051560"/>
          </a:xfrm>
        </p:spPr>
        <p:txBody>
          <a:bodyPr>
            <a:normAutofit/>
          </a:bodyPr>
          <a:lstStyle/>
          <a:p>
            <a:r>
              <a:rPr lang="en-US" dirty="0" smtClean="0">
                <a:solidFill>
                  <a:srgbClr val="C00000"/>
                </a:solidFill>
              </a:rPr>
              <a:t>Excel / Importing</a:t>
            </a:r>
            <a:endParaRPr lang="en-US" dirty="0">
              <a:solidFill>
                <a:srgbClr val="C00000"/>
              </a:solidFill>
            </a:endParaRPr>
          </a:p>
        </p:txBody>
      </p:sp>
      <p:sp>
        <p:nvSpPr>
          <p:cNvPr id="6" name="Content Placeholder 5"/>
          <p:cNvSpPr>
            <a:spLocks noGrp="1"/>
          </p:cNvSpPr>
          <p:nvPr>
            <p:ph sz="half" idx="4294967295"/>
          </p:nvPr>
        </p:nvSpPr>
        <p:spPr>
          <a:xfrm>
            <a:off x="514352" y="530352"/>
            <a:ext cx="3931920" cy="4389120"/>
          </a:xfrm>
          <a:prstGeom prst="rect">
            <a:avLst/>
          </a:prstGeom>
        </p:spPr>
        <p:txBody>
          <a:bodyPr>
            <a:normAutofit/>
          </a:bodyPr>
          <a:lstStyle/>
          <a:p>
            <a:pPr marL="0" indent="0">
              <a:buNone/>
            </a:pPr>
            <a:r>
              <a:rPr lang="en-US" sz="2000" dirty="0"/>
              <a:t>Used when:</a:t>
            </a:r>
          </a:p>
          <a:p>
            <a:pPr marL="514350" indent="-514350">
              <a:buAutoNum type="arabicParenR"/>
            </a:pPr>
            <a:r>
              <a:rPr lang="en-US" sz="2000" dirty="0" smtClean="0"/>
              <a:t>Size </a:t>
            </a:r>
            <a:r>
              <a:rPr lang="en-US" sz="2000" dirty="0"/>
              <a:t>is </a:t>
            </a:r>
            <a:r>
              <a:rPr lang="en-US" sz="2000" dirty="0" smtClean="0"/>
              <a:t>over </a:t>
            </a:r>
            <a:r>
              <a:rPr lang="en-US" sz="2000" dirty="0"/>
              <a:t>9 </a:t>
            </a:r>
            <a:r>
              <a:rPr lang="en-US" sz="2000" dirty="0" smtClean="0"/>
              <a:t>digits</a:t>
            </a:r>
          </a:p>
          <a:p>
            <a:pPr marL="514350" indent="-514350">
              <a:buAutoNum type="arabicParenR"/>
            </a:pPr>
            <a:r>
              <a:rPr lang="en-US" sz="2000" dirty="0" smtClean="0"/>
              <a:t>Data is suited for columns</a:t>
            </a:r>
            <a:endParaRPr lang="en-US" sz="2000" dirty="0"/>
          </a:p>
          <a:p>
            <a:pPr marL="514350" indent="-514350">
              <a:buAutoNum type="arabicParenR"/>
            </a:pPr>
            <a:r>
              <a:rPr lang="en-US" sz="2000" dirty="0"/>
              <a:t>A</a:t>
            </a:r>
            <a:r>
              <a:rPr lang="en-US" sz="2000" dirty="0" smtClean="0"/>
              <a:t>dditional and/or Other fields </a:t>
            </a:r>
            <a:r>
              <a:rPr lang="en-US" sz="2000" dirty="0"/>
              <a:t>are </a:t>
            </a:r>
            <a:r>
              <a:rPr lang="en-US" sz="2000" dirty="0" smtClean="0"/>
              <a:t>desired</a:t>
            </a:r>
          </a:p>
          <a:p>
            <a:pPr marL="514350" indent="-514350">
              <a:buAutoNum type="arabicParenR"/>
            </a:pPr>
            <a:r>
              <a:rPr lang="en-US" sz="2000" dirty="0" smtClean="0"/>
              <a:t>Report won’t open in ALEPH</a:t>
            </a:r>
          </a:p>
          <a:p>
            <a:pPr marL="797814" lvl="1" indent="-514350">
              <a:buAutoNum type="arabicParenR"/>
            </a:pPr>
            <a:r>
              <a:rPr lang="en-US" sz="1600" dirty="0" smtClean="0"/>
              <a:t>Note – Must be an ALEPH canned report “not” a custom report</a:t>
            </a:r>
            <a:endParaRPr lang="en-US" sz="1600" dirty="0"/>
          </a:p>
          <a:p>
            <a:pPr marL="0" indent="0">
              <a:buNone/>
            </a:pPr>
            <a:endParaRPr lang="en-US" dirty="0" smtClean="0"/>
          </a:p>
          <a:p>
            <a:pPr marL="0" indent="0">
              <a:buNone/>
            </a:pPr>
            <a:endParaRPr lang="en-US" dirty="0"/>
          </a:p>
        </p:txBody>
      </p:sp>
      <p:sp>
        <p:nvSpPr>
          <p:cNvPr id="7" name="Content Placeholder 6"/>
          <p:cNvSpPr>
            <a:spLocks noGrp="1"/>
          </p:cNvSpPr>
          <p:nvPr>
            <p:ph sz="half" idx="4294967295"/>
          </p:nvPr>
        </p:nvSpPr>
        <p:spPr>
          <a:xfrm>
            <a:off x="4755360" y="530352"/>
            <a:ext cx="3931920" cy="4389120"/>
          </a:xfrm>
          <a:prstGeom prst="rect">
            <a:avLst/>
          </a:prstGeom>
        </p:spPr>
        <p:txBody>
          <a:bodyPr>
            <a:normAutofit/>
          </a:bodyPr>
          <a:lstStyle/>
          <a:p>
            <a:r>
              <a:rPr lang="en-US" sz="2400" dirty="0" smtClean="0"/>
              <a:t>DYK (</a:t>
            </a:r>
            <a:r>
              <a:rPr lang="en-US" sz="1600" dirty="0" smtClean="0"/>
              <a:t>Did </a:t>
            </a:r>
            <a:r>
              <a:rPr lang="en-US" sz="1600" dirty="0"/>
              <a:t>Y</a:t>
            </a:r>
            <a:r>
              <a:rPr lang="en-US" sz="1600" dirty="0" smtClean="0"/>
              <a:t>ou </a:t>
            </a:r>
            <a:r>
              <a:rPr lang="en-US" sz="1600" dirty="0"/>
              <a:t>K</a:t>
            </a:r>
            <a:r>
              <a:rPr lang="en-US" sz="1600" dirty="0" smtClean="0"/>
              <a:t>now</a:t>
            </a:r>
            <a:r>
              <a:rPr lang="en-US" sz="2400" dirty="0" smtClean="0"/>
              <a:t>) recording &amp; word doc also both available </a:t>
            </a:r>
            <a:r>
              <a:rPr lang="en-US" dirty="0" smtClean="0"/>
              <a:t>@</a:t>
            </a:r>
          </a:p>
          <a:p>
            <a:r>
              <a:rPr lang="en-US" sz="1050" dirty="0">
                <a:hlinkClick r:id="rId5"/>
              </a:rPr>
              <a:t>http://</a:t>
            </a:r>
            <a:r>
              <a:rPr lang="en-US" sz="1050" dirty="0" smtClean="0">
                <a:hlinkClick r:id="rId5"/>
              </a:rPr>
              <a:t>umwug.odin.nodak.edu/OtherInformation</a:t>
            </a:r>
            <a:r>
              <a:rPr lang="en-US" sz="1050" dirty="0" smtClean="0"/>
              <a:t>  </a:t>
            </a:r>
          </a:p>
        </p:txBody>
      </p:sp>
      <p:pic>
        <p:nvPicPr>
          <p:cNvPr id="1026" name="Picture 2" descr="C:\Program Files (x86)\Microsoft Office\MEDIA\CAGCAT10\j0195384.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5000" y="2628623"/>
            <a:ext cx="2057400" cy="2100349"/>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14574255"/>
      </p:ext>
    </p:extLst>
  </p:cSld>
  <p:clrMapOvr>
    <a:masterClrMapping/>
  </p:clrMapOvr>
  <mc:AlternateContent xmlns:mc="http://schemas.openxmlformats.org/markup-compatibility/2006">
    <mc:Choice xmlns:p14="http://schemas.microsoft.com/office/powerpoint/2010/main" Requires="p14">
      <p:transition spd="slow" p14:dur="2000" advTm="51449"/>
    </mc:Choice>
    <mc:Fallback>
      <p:transition spd="slow" advTm="51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6512511" cy="1143000"/>
          </a:xfrm>
        </p:spPr>
        <p:txBody>
          <a:bodyPr/>
          <a:lstStyle/>
          <a:p>
            <a:pPr algn="l"/>
            <a:r>
              <a:rPr lang="en-US" dirty="0" smtClean="0"/>
              <a:t>Primo Central</a:t>
            </a:r>
            <a:endParaRPr lang="en-US" dirty="0"/>
          </a:p>
        </p:txBody>
      </p:sp>
      <p:sp>
        <p:nvSpPr>
          <p:cNvPr id="3" name="Content Placeholder 2"/>
          <p:cNvSpPr>
            <a:spLocks noGrp="1"/>
          </p:cNvSpPr>
          <p:nvPr>
            <p:ph sz="quarter" idx="13"/>
          </p:nvPr>
        </p:nvSpPr>
        <p:spPr>
          <a:xfrm>
            <a:off x="1066800" y="1905000"/>
            <a:ext cx="7010400" cy="4084320"/>
          </a:xfrm>
        </p:spPr>
        <p:txBody>
          <a:bodyPr/>
          <a:lstStyle/>
          <a:p>
            <a:pPr marL="45720" indent="0">
              <a:buNone/>
            </a:pPr>
            <a:r>
              <a:rPr lang="en-US" dirty="0" smtClean="0"/>
              <a:t>Many libraries have chosen to name the Primo Central search scope ‘Articles’, ‘Articles+’, or ‘Articles and More’ in their Primo view.</a:t>
            </a:r>
          </a:p>
          <a:p>
            <a:pPr marL="45720" indent="0">
              <a:buNone/>
            </a:pPr>
            <a:endParaRPr lang="en-US" dirty="0"/>
          </a:p>
          <a:p>
            <a:pPr marL="45720" indent="0">
              <a:buNone/>
            </a:pPr>
            <a:endParaRPr lang="en-US"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3505200"/>
            <a:ext cx="6705600" cy="2778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2743200" y="4724400"/>
            <a:ext cx="914400" cy="457200"/>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41284175"/>
      </p:ext>
    </p:extLst>
  </p:cSld>
  <p:clrMapOvr>
    <a:masterClrMapping/>
  </p:clrMapOvr>
  <mc:AlternateContent xmlns:mc="http://schemas.openxmlformats.org/markup-compatibility/2006">
    <mc:Choice xmlns:p14="http://schemas.microsoft.com/office/powerpoint/2010/main" Requires="p14">
      <p:transition spd="slow" p14:dur="2000" advTm="21458"/>
    </mc:Choice>
    <mc:Fallback>
      <p:transition spd="slow" advTm="21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95400" y="4038600"/>
            <a:ext cx="184731" cy="523220"/>
          </a:xfrm>
          <a:prstGeom prst="rect">
            <a:avLst/>
          </a:prstGeom>
          <a:noFill/>
        </p:spPr>
        <p:txBody>
          <a:bodyPr wrap="none" rtlCol="0">
            <a:spAutoFit/>
          </a:bodyPr>
          <a:lstStyle/>
          <a:p>
            <a:endParaRPr lang="en-US" sz="2800" dirty="0">
              <a:latin typeface="Calibri" pitchFamily="34" charset="0"/>
              <a:cs typeface="Calibri" pitchFamily="34" charset="0"/>
            </a:endParaRPr>
          </a:p>
        </p:txBody>
      </p:sp>
      <p:pic>
        <p:nvPicPr>
          <p:cNvPr id="1027" name="Picture 3" descr="C:\Users\ellen.kotrba\AppData\Local\Microsoft\Windows\Temporary Internet Files\Content.IE5\UGWLIXBC\MC900326908[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3200" y="1216224"/>
            <a:ext cx="3047543" cy="30475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38200" y="4561820"/>
            <a:ext cx="7994111" cy="369332"/>
          </a:xfrm>
          <a:prstGeom prst="rect">
            <a:avLst/>
          </a:prstGeom>
          <a:noFill/>
        </p:spPr>
        <p:txBody>
          <a:bodyPr wrap="none" rtlCol="0">
            <a:spAutoFit/>
          </a:bodyPr>
          <a:lstStyle/>
          <a:p>
            <a:r>
              <a:rPr lang="en-US" dirty="0" smtClean="0"/>
              <a:t>Send in questions &amp; comments to </a:t>
            </a:r>
            <a:r>
              <a:rPr lang="en-US" dirty="0" smtClean="0">
                <a:hlinkClick r:id="rId6"/>
              </a:rPr>
              <a:t>http://www.odin.nodak.edu/webticket/</a:t>
            </a:r>
            <a:r>
              <a:rPr lang="en-US" dirty="0" smtClean="0"/>
              <a:t> </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91532885"/>
      </p:ext>
    </p:extLst>
  </p:cSld>
  <p:clrMapOvr>
    <a:masterClrMapping/>
  </p:clrMapOvr>
  <mc:AlternateContent xmlns:mc="http://schemas.openxmlformats.org/markup-compatibility/2006">
    <mc:Choice xmlns:p14="http://schemas.microsoft.com/office/powerpoint/2010/main" Requires="p14">
      <p:transition spd="slow" p14:dur="2000" advTm="21447"/>
    </mc:Choice>
    <mc:Fallback>
      <p:transition spd="slow" advTm="21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6512511" cy="1143000"/>
          </a:xfrm>
        </p:spPr>
        <p:txBody>
          <a:bodyPr/>
          <a:lstStyle/>
          <a:p>
            <a:pPr algn="l"/>
            <a:r>
              <a:rPr lang="en-US" dirty="0" smtClean="0"/>
              <a:t>Primo Central</a:t>
            </a:r>
            <a:endParaRPr lang="en-US" dirty="0"/>
          </a:p>
        </p:txBody>
      </p:sp>
      <p:sp>
        <p:nvSpPr>
          <p:cNvPr id="3" name="Content Placeholder 2"/>
          <p:cNvSpPr>
            <a:spLocks noGrp="1"/>
          </p:cNvSpPr>
          <p:nvPr>
            <p:ph sz="quarter" idx="13"/>
          </p:nvPr>
        </p:nvSpPr>
        <p:spPr>
          <a:xfrm>
            <a:off x="914400" y="1752600"/>
            <a:ext cx="7162800" cy="4236720"/>
          </a:xfrm>
        </p:spPr>
        <p:txBody>
          <a:bodyPr/>
          <a:lstStyle/>
          <a:p>
            <a:pPr marL="45720" indent="0">
              <a:buNone/>
            </a:pPr>
            <a:r>
              <a:rPr lang="en-US" dirty="0" smtClean="0"/>
              <a:t>Primo Central provides the index, and once the search is conducted, SFX provides information as to availability of the item, as well as what options are available for retrieval.</a:t>
            </a:r>
          </a:p>
          <a:p>
            <a:pPr marL="45720" indent="0">
              <a:buNone/>
            </a:pPr>
            <a:endParaRPr lang="en-US" dirty="0"/>
          </a:p>
          <a:p>
            <a:pPr marL="45720" indent="0">
              <a:buNone/>
            </a:pPr>
            <a:endParaRPr lang="en-US"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276600"/>
            <a:ext cx="7715250" cy="317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le 5"/>
          <p:cNvSpPr/>
          <p:nvPr/>
        </p:nvSpPr>
        <p:spPr>
          <a:xfrm>
            <a:off x="3352800" y="5638800"/>
            <a:ext cx="914400" cy="228600"/>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22987973"/>
      </p:ext>
    </p:extLst>
  </p:cSld>
  <p:clrMapOvr>
    <a:masterClrMapping/>
  </p:clrMapOvr>
  <mc:AlternateContent xmlns:mc="http://schemas.openxmlformats.org/markup-compatibility/2006">
    <mc:Choice xmlns:p14="http://schemas.microsoft.com/office/powerpoint/2010/main" Requires="p14">
      <p:transition spd="slow" p14:dur="2000" advTm="18767"/>
    </mc:Choice>
    <mc:Fallback>
      <p:transition spd="slow" advTm="18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6512511" cy="1143000"/>
          </a:xfrm>
        </p:spPr>
        <p:txBody>
          <a:bodyPr/>
          <a:lstStyle/>
          <a:p>
            <a:pPr algn="l"/>
            <a:r>
              <a:rPr lang="en-US" dirty="0" smtClean="0"/>
              <a:t>Primo Central</a:t>
            </a:r>
            <a:endParaRPr lang="en-US" dirty="0"/>
          </a:p>
        </p:txBody>
      </p:sp>
      <p:sp>
        <p:nvSpPr>
          <p:cNvPr id="3" name="Content Placeholder 2"/>
          <p:cNvSpPr>
            <a:spLocks noGrp="1"/>
          </p:cNvSpPr>
          <p:nvPr>
            <p:ph sz="quarter" idx="13"/>
          </p:nvPr>
        </p:nvSpPr>
        <p:spPr>
          <a:xfrm>
            <a:off x="1143000" y="1905000"/>
            <a:ext cx="6934200" cy="4084320"/>
          </a:xfrm>
        </p:spPr>
        <p:txBody>
          <a:bodyPr/>
          <a:lstStyle/>
          <a:p>
            <a:pPr marL="45720" indent="0">
              <a:buNone/>
            </a:pPr>
            <a:r>
              <a:rPr lang="en-US" dirty="0" smtClean="0"/>
              <a:t>Before searching Primo Central, resources need to be activated.  The ODIN office has activated resources for libraries based on subscribed databases, and other resources available to be searched free of charge.</a:t>
            </a:r>
          </a:p>
          <a:p>
            <a:pPr marL="45720" indent="0">
              <a:buNone/>
            </a:pPr>
            <a:endParaRPr lang="en-US" dirty="0"/>
          </a:p>
          <a:p>
            <a:pPr marL="45720" indent="0">
              <a:buNone/>
            </a:pPr>
            <a:endParaRPr lang="en-US" dirty="0"/>
          </a:p>
        </p:txBody>
      </p:sp>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3886200"/>
            <a:ext cx="6900305"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165696613"/>
      </p:ext>
    </p:extLst>
  </p:cSld>
  <p:clrMapOvr>
    <a:masterClrMapping/>
  </p:clrMapOvr>
  <mc:AlternateContent xmlns:mc="http://schemas.openxmlformats.org/markup-compatibility/2006">
    <mc:Choice xmlns:p14="http://schemas.microsoft.com/office/powerpoint/2010/main" Requires="p14">
      <p:transition spd="slow" p14:dur="2000" advTm="16328"/>
    </mc:Choice>
    <mc:Fallback>
      <p:transition spd="slow" advTm="16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6512511" cy="1143000"/>
          </a:xfrm>
        </p:spPr>
        <p:txBody>
          <a:bodyPr/>
          <a:lstStyle/>
          <a:p>
            <a:pPr algn="l"/>
            <a:r>
              <a:rPr lang="en-US" dirty="0" smtClean="0"/>
              <a:t>Primo Central</a:t>
            </a:r>
            <a:endParaRPr lang="en-US" dirty="0"/>
          </a:p>
        </p:txBody>
      </p:sp>
      <p:sp>
        <p:nvSpPr>
          <p:cNvPr id="3" name="Content Placeholder 2"/>
          <p:cNvSpPr>
            <a:spLocks noGrp="1"/>
          </p:cNvSpPr>
          <p:nvPr>
            <p:ph sz="quarter" idx="13"/>
          </p:nvPr>
        </p:nvSpPr>
        <p:spPr>
          <a:xfrm>
            <a:off x="990600" y="1905000"/>
            <a:ext cx="7086600" cy="4084320"/>
          </a:xfrm>
        </p:spPr>
        <p:txBody>
          <a:bodyPr/>
          <a:lstStyle/>
          <a:p>
            <a:pPr marL="45720" indent="0">
              <a:buNone/>
            </a:pPr>
            <a:r>
              <a:rPr lang="en-US" dirty="0" smtClean="0"/>
              <a:t>While some databases – such as Gale – are very straightforward in their activation….</a:t>
            </a:r>
          </a:p>
          <a:p>
            <a:pPr marL="45720" indent="0">
              <a:buNone/>
            </a:pPr>
            <a:endParaRPr lang="en-US" dirty="0"/>
          </a:p>
          <a:p>
            <a:pPr marL="45720" indent="0">
              <a:buNone/>
            </a:pPr>
            <a:endParaRPr lang="en-US" dirty="0"/>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200400"/>
            <a:ext cx="7239000" cy="2572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28960513"/>
      </p:ext>
    </p:extLst>
  </p:cSld>
  <p:clrMapOvr>
    <a:masterClrMapping/>
  </p:clrMapOvr>
  <mc:AlternateContent xmlns:mc="http://schemas.openxmlformats.org/markup-compatibility/2006">
    <mc:Choice xmlns:p14="http://schemas.microsoft.com/office/powerpoint/2010/main" Requires="p14">
      <p:transition spd="slow" p14:dur="2000" advTm="10965"/>
    </mc:Choice>
    <mc:Fallback>
      <p:transition spd="slow" advTm="10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6512511" cy="1143000"/>
          </a:xfrm>
        </p:spPr>
        <p:txBody>
          <a:bodyPr/>
          <a:lstStyle/>
          <a:p>
            <a:pPr algn="l"/>
            <a:r>
              <a:rPr lang="en-US" dirty="0" smtClean="0"/>
              <a:t>Primo Central</a:t>
            </a:r>
            <a:endParaRPr lang="en-US" dirty="0"/>
          </a:p>
        </p:txBody>
      </p:sp>
      <p:sp>
        <p:nvSpPr>
          <p:cNvPr id="3" name="Content Placeholder 2"/>
          <p:cNvSpPr>
            <a:spLocks noGrp="1"/>
          </p:cNvSpPr>
          <p:nvPr>
            <p:ph sz="quarter" idx="13"/>
          </p:nvPr>
        </p:nvSpPr>
        <p:spPr>
          <a:xfrm>
            <a:off x="1066800" y="1676400"/>
            <a:ext cx="7010400" cy="4312920"/>
          </a:xfrm>
        </p:spPr>
        <p:txBody>
          <a:bodyPr/>
          <a:lstStyle/>
          <a:p>
            <a:pPr marL="45720" indent="0">
              <a:buNone/>
            </a:pPr>
            <a:r>
              <a:rPr lang="en-US" dirty="0" smtClean="0"/>
              <a:t>…other databases – such as </a:t>
            </a:r>
            <a:r>
              <a:rPr lang="en-US" dirty="0" err="1" smtClean="0"/>
              <a:t>Proquest</a:t>
            </a:r>
            <a:r>
              <a:rPr lang="en-US" dirty="0" smtClean="0"/>
              <a:t> – do not have a one-to-one activation resource. In these cases, most items in these databases are also in other resources in Primo Central. When the items appear in the search results, users are directed to the library’s databases.</a:t>
            </a:r>
          </a:p>
          <a:p>
            <a:pPr marL="45720" indent="0">
              <a:buNone/>
            </a:pPr>
            <a:endParaRPr lang="en-US" dirty="0" smtClean="0"/>
          </a:p>
          <a:p>
            <a:pPr marL="45720" indent="0">
              <a:buNone/>
            </a:pPr>
            <a:endParaRPr lang="en-US" dirty="0"/>
          </a:p>
          <a:p>
            <a:pPr marL="45720" indent="0">
              <a:buNone/>
            </a:pPr>
            <a:endParaRPr lang="en-US" dirty="0"/>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4038600"/>
            <a:ext cx="6905625"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urved Right Arrow 3"/>
          <p:cNvSpPr/>
          <p:nvPr/>
        </p:nvSpPr>
        <p:spPr>
          <a:xfrm>
            <a:off x="1676400" y="5562600"/>
            <a:ext cx="609600" cy="609600"/>
          </a:xfrm>
          <a:prstGeom prst="curvedRightArrow">
            <a:avLst>
              <a:gd name="adj1" fmla="val 9367"/>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035959876"/>
      </p:ext>
    </p:extLst>
  </p:cSld>
  <p:clrMapOvr>
    <a:masterClrMapping/>
  </p:clrMapOvr>
  <mc:AlternateContent xmlns:mc="http://schemas.openxmlformats.org/markup-compatibility/2006">
    <mc:Choice xmlns:p14="http://schemas.microsoft.com/office/powerpoint/2010/main" Requires="p14">
      <p:transition spd="slow" p14:dur="2000" advTm="12455"/>
    </mc:Choice>
    <mc:Fallback>
      <p:transition spd="slow" advTm="12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1685</TotalTime>
  <Words>4701</Words>
  <Application>Microsoft Office PowerPoint</Application>
  <PresentationFormat>On-screen Show (4:3)</PresentationFormat>
  <Paragraphs>347</Paragraphs>
  <Slides>50</Slides>
  <Notes>50</Notes>
  <HiddenSlides>0</HiddenSlides>
  <MMClips>50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Slipstream</vt:lpstr>
      <vt:lpstr>No Rhyme or Reason</vt:lpstr>
      <vt:lpstr>Thanks for visualizing</vt:lpstr>
      <vt:lpstr>What is Primo Central?</vt:lpstr>
      <vt:lpstr>Primo Central</vt:lpstr>
      <vt:lpstr>Primo Central</vt:lpstr>
      <vt:lpstr>Primo Central</vt:lpstr>
      <vt:lpstr>Primo Central</vt:lpstr>
      <vt:lpstr>Primo Central</vt:lpstr>
      <vt:lpstr>Primo Central</vt:lpstr>
      <vt:lpstr>Primo Central</vt:lpstr>
      <vt:lpstr>EDUCATE me! What is a proxy server?</vt:lpstr>
      <vt:lpstr>DEFINED</vt:lpstr>
      <vt:lpstr>A proxy URL is added to an existing URL</vt:lpstr>
      <vt:lpstr>Setting up Emailing of Notices</vt:lpstr>
      <vt:lpstr>Did You Know is available</vt:lpstr>
      <vt:lpstr>Get Client Ready</vt:lpstr>
      <vt:lpstr>Ready Patron Records</vt:lpstr>
      <vt:lpstr>LETTER FORMAT – example – Cir-52 Overdue Summary</vt:lpstr>
      <vt:lpstr>Task Manager Emailing / Printing –  it prints those that don’t email</vt:lpstr>
      <vt:lpstr>Re-setting Preview – so duplicate emails don’t get sent</vt:lpstr>
      <vt:lpstr>EBSCOhost ebooks</vt:lpstr>
      <vt:lpstr>EBSCOhost e-books</vt:lpstr>
      <vt:lpstr>Libraries “involved”</vt:lpstr>
      <vt:lpstr>Custom Reports - Circulation</vt:lpstr>
      <vt:lpstr>ODIN-Custom Usage  and Statistics</vt:lpstr>
      <vt:lpstr>Circulation Transactions</vt:lpstr>
      <vt:lpstr>Weeding Report</vt:lpstr>
      <vt:lpstr>Loan Usage per search file</vt:lpstr>
      <vt:lpstr>Loan Usage per search file</vt:lpstr>
      <vt:lpstr>Loan Usage per search file</vt:lpstr>
      <vt:lpstr>Loan Usage per search file</vt:lpstr>
      <vt:lpstr>ODIN-Custom Items</vt:lpstr>
      <vt:lpstr>Total # of barcodes</vt:lpstr>
      <vt:lpstr>Total # of barcodes</vt:lpstr>
      <vt:lpstr>ODIN-Custom Bib Records</vt:lpstr>
      <vt:lpstr>Bibs without holdings or items</vt:lpstr>
      <vt:lpstr>HOLs without items</vt:lpstr>
      <vt:lpstr>Bibs with items but no Hols</vt:lpstr>
      <vt:lpstr>PowerPoint Presentation</vt:lpstr>
      <vt:lpstr>ODIN-Custom Patrons</vt:lpstr>
      <vt:lpstr>Local Blocks by Patron ID</vt:lpstr>
      <vt:lpstr>Globally update patron records</vt:lpstr>
      <vt:lpstr>PowerPoint Presentation</vt:lpstr>
      <vt:lpstr>Update “Aleph level” patron Expiration Date</vt:lpstr>
      <vt:lpstr>Globally update patron records</vt:lpstr>
      <vt:lpstr>Report Formats on Services</vt:lpstr>
      <vt:lpstr>Use current Report Formats or bring into Excel</vt:lpstr>
      <vt:lpstr>Xml data behind report format</vt:lpstr>
      <vt:lpstr>Excel / Importing</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INTERLIBRARY LOAN TOPICS</dc:title>
  <dc:creator>NDUS</dc:creator>
  <cp:lastModifiedBy>NDUS</cp:lastModifiedBy>
  <cp:revision>122</cp:revision>
  <dcterms:created xsi:type="dcterms:W3CDTF">2012-02-10T15:30:21Z</dcterms:created>
  <dcterms:modified xsi:type="dcterms:W3CDTF">2013-04-03T00:16:18Z</dcterms:modified>
</cp:coreProperties>
</file>