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1" r:id="rId5"/>
    <p:sldId id="260" r:id="rId6"/>
    <p:sldId id="265" r:id="rId7"/>
    <p:sldId id="259" r:id="rId8"/>
    <p:sldId id="258" r:id="rId9"/>
    <p:sldId id="263" r:id="rId10"/>
    <p:sldId id="264" r:id="rId11"/>
    <p:sldId id="266" r:id="rId12"/>
    <p:sldId id="267" r:id="rId13"/>
    <p:sldId id="268" r:id="rId14"/>
    <p:sldId id="269" r:id="rId15"/>
    <p:sldId id="271" r:id="rId16"/>
    <p:sldId id="270" r:id="rId17"/>
    <p:sldId id="272" r:id="rId18"/>
    <p:sldId id="273" r:id="rId19"/>
    <p:sldId id="274" r:id="rId20"/>
    <p:sldId id="276" r:id="rId21"/>
    <p:sldId id="275"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23B9E1-5419-419C-865D-20DEF0CA5C1B}"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484DF0E-C407-438D-BBBE-74DDDA7C025F}" type="slidenum">
              <a:rPr lang="en-US" smtClean="0"/>
              <a:t>‹#›</a:t>
            </a:fld>
            <a:endParaRPr lang="en-US"/>
          </a:p>
        </p:txBody>
      </p:sp>
    </p:spTree>
    <p:extLst>
      <p:ext uri="{BB962C8B-B14F-4D97-AF65-F5344CB8AC3E}">
        <p14:creationId xmlns:p14="http://schemas.microsoft.com/office/powerpoint/2010/main" val="3358245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23B9E1-5419-419C-865D-20DEF0CA5C1B}"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484DF0E-C407-438D-BBBE-74DDDA7C025F}" type="slidenum">
              <a:rPr lang="en-US" smtClean="0"/>
              <a:t>‹#›</a:t>
            </a:fld>
            <a:endParaRPr lang="en-US"/>
          </a:p>
        </p:txBody>
      </p:sp>
    </p:spTree>
    <p:extLst>
      <p:ext uri="{BB962C8B-B14F-4D97-AF65-F5344CB8AC3E}">
        <p14:creationId xmlns:p14="http://schemas.microsoft.com/office/powerpoint/2010/main" val="2783367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23B9E1-5419-419C-865D-20DEF0CA5C1B}"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484DF0E-C407-438D-BBBE-74DDDA7C025F}"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92743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823B9E1-5419-419C-865D-20DEF0CA5C1B}"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484DF0E-C407-438D-BBBE-74DDDA7C025F}" type="slidenum">
              <a:rPr lang="en-US" smtClean="0"/>
              <a:t>‹#›</a:t>
            </a:fld>
            <a:endParaRPr lang="en-US"/>
          </a:p>
        </p:txBody>
      </p:sp>
    </p:spTree>
    <p:extLst>
      <p:ext uri="{BB962C8B-B14F-4D97-AF65-F5344CB8AC3E}">
        <p14:creationId xmlns:p14="http://schemas.microsoft.com/office/powerpoint/2010/main" val="4077973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823B9E1-5419-419C-865D-20DEF0CA5C1B}"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484DF0E-C407-438D-BBBE-74DDDA7C025F}"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64719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823B9E1-5419-419C-865D-20DEF0CA5C1B}"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484DF0E-C407-438D-BBBE-74DDDA7C025F}" type="slidenum">
              <a:rPr lang="en-US" smtClean="0"/>
              <a:t>‹#›</a:t>
            </a:fld>
            <a:endParaRPr lang="en-US"/>
          </a:p>
        </p:txBody>
      </p:sp>
    </p:spTree>
    <p:extLst>
      <p:ext uri="{BB962C8B-B14F-4D97-AF65-F5344CB8AC3E}">
        <p14:creationId xmlns:p14="http://schemas.microsoft.com/office/powerpoint/2010/main" val="2259853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23B9E1-5419-419C-865D-20DEF0CA5C1B}"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484DF0E-C407-438D-BBBE-74DDDA7C025F}" type="slidenum">
              <a:rPr lang="en-US" smtClean="0"/>
              <a:t>‹#›</a:t>
            </a:fld>
            <a:endParaRPr lang="en-US"/>
          </a:p>
        </p:txBody>
      </p:sp>
    </p:spTree>
    <p:extLst>
      <p:ext uri="{BB962C8B-B14F-4D97-AF65-F5344CB8AC3E}">
        <p14:creationId xmlns:p14="http://schemas.microsoft.com/office/powerpoint/2010/main" val="3048602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23B9E1-5419-419C-865D-20DEF0CA5C1B}"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484DF0E-C407-438D-BBBE-74DDDA7C025F}" type="slidenum">
              <a:rPr lang="en-US" smtClean="0"/>
              <a:t>‹#›</a:t>
            </a:fld>
            <a:endParaRPr lang="en-US"/>
          </a:p>
        </p:txBody>
      </p:sp>
    </p:spTree>
    <p:extLst>
      <p:ext uri="{BB962C8B-B14F-4D97-AF65-F5344CB8AC3E}">
        <p14:creationId xmlns:p14="http://schemas.microsoft.com/office/powerpoint/2010/main" val="524913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23B9E1-5419-419C-865D-20DEF0CA5C1B}"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484DF0E-C407-438D-BBBE-74DDDA7C025F}" type="slidenum">
              <a:rPr lang="en-US" smtClean="0"/>
              <a:t>‹#›</a:t>
            </a:fld>
            <a:endParaRPr lang="en-US"/>
          </a:p>
        </p:txBody>
      </p:sp>
    </p:spTree>
    <p:extLst>
      <p:ext uri="{BB962C8B-B14F-4D97-AF65-F5344CB8AC3E}">
        <p14:creationId xmlns:p14="http://schemas.microsoft.com/office/powerpoint/2010/main" val="2276787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23B9E1-5419-419C-865D-20DEF0CA5C1B}"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484DF0E-C407-438D-BBBE-74DDDA7C025F}" type="slidenum">
              <a:rPr lang="en-US" smtClean="0"/>
              <a:t>‹#›</a:t>
            </a:fld>
            <a:endParaRPr lang="en-US"/>
          </a:p>
        </p:txBody>
      </p:sp>
    </p:spTree>
    <p:extLst>
      <p:ext uri="{BB962C8B-B14F-4D97-AF65-F5344CB8AC3E}">
        <p14:creationId xmlns:p14="http://schemas.microsoft.com/office/powerpoint/2010/main" val="293250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23B9E1-5419-419C-865D-20DEF0CA5C1B}"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484DF0E-C407-438D-BBBE-74DDDA7C025F}" type="slidenum">
              <a:rPr lang="en-US" smtClean="0"/>
              <a:t>‹#›</a:t>
            </a:fld>
            <a:endParaRPr lang="en-US"/>
          </a:p>
        </p:txBody>
      </p:sp>
    </p:spTree>
    <p:extLst>
      <p:ext uri="{BB962C8B-B14F-4D97-AF65-F5344CB8AC3E}">
        <p14:creationId xmlns:p14="http://schemas.microsoft.com/office/powerpoint/2010/main" val="352351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3B9E1-5419-419C-865D-20DEF0CA5C1B}" type="datetimeFigureOut">
              <a:rPr lang="en-US" smtClean="0"/>
              <a:t>6/17/2020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484DF0E-C407-438D-BBBE-74DDDA7C025F}" type="slidenum">
              <a:rPr lang="en-US" smtClean="0"/>
              <a:t>‹#›</a:t>
            </a:fld>
            <a:endParaRPr lang="en-US"/>
          </a:p>
        </p:txBody>
      </p:sp>
    </p:spTree>
    <p:extLst>
      <p:ext uri="{BB962C8B-B14F-4D97-AF65-F5344CB8AC3E}">
        <p14:creationId xmlns:p14="http://schemas.microsoft.com/office/powerpoint/2010/main" val="2901753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23B9E1-5419-419C-865D-20DEF0CA5C1B}" type="datetimeFigureOut">
              <a:rPr lang="en-US" smtClean="0"/>
              <a:t>6/17/2020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484DF0E-C407-438D-BBBE-74DDDA7C025F}" type="slidenum">
              <a:rPr lang="en-US" smtClean="0"/>
              <a:t>‹#›</a:t>
            </a:fld>
            <a:endParaRPr lang="en-US"/>
          </a:p>
        </p:txBody>
      </p:sp>
    </p:spTree>
    <p:extLst>
      <p:ext uri="{BB962C8B-B14F-4D97-AF65-F5344CB8AC3E}">
        <p14:creationId xmlns:p14="http://schemas.microsoft.com/office/powerpoint/2010/main" val="510879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23B9E1-5419-419C-865D-20DEF0CA5C1B}" type="datetimeFigureOut">
              <a:rPr lang="en-US" smtClean="0"/>
              <a:t>6/17/2020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484DF0E-C407-438D-BBBE-74DDDA7C025F}" type="slidenum">
              <a:rPr lang="en-US" smtClean="0"/>
              <a:t>‹#›</a:t>
            </a:fld>
            <a:endParaRPr lang="en-US"/>
          </a:p>
        </p:txBody>
      </p:sp>
    </p:spTree>
    <p:extLst>
      <p:ext uri="{BB962C8B-B14F-4D97-AF65-F5344CB8AC3E}">
        <p14:creationId xmlns:p14="http://schemas.microsoft.com/office/powerpoint/2010/main" val="848147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23B9E1-5419-419C-865D-20DEF0CA5C1B}"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484DF0E-C407-438D-BBBE-74DDDA7C025F}" type="slidenum">
              <a:rPr lang="en-US" smtClean="0"/>
              <a:t>‹#›</a:t>
            </a:fld>
            <a:endParaRPr lang="en-US"/>
          </a:p>
        </p:txBody>
      </p:sp>
    </p:spTree>
    <p:extLst>
      <p:ext uri="{BB962C8B-B14F-4D97-AF65-F5344CB8AC3E}">
        <p14:creationId xmlns:p14="http://schemas.microsoft.com/office/powerpoint/2010/main" val="3334736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23B9E1-5419-419C-865D-20DEF0CA5C1B}"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484DF0E-C407-438D-BBBE-74DDDA7C025F}" type="slidenum">
              <a:rPr lang="en-US" smtClean="0"/>
              <a:t>‹#›</a:t>
            </a:fld>
            <a:endParaRPr lang="en-US"/>
          </a:p>
        </p:txBody>
      </p:sp>
    </p:spTree>
    <p:extLst>
      <p:ext uri="{BB962C8B-B14F-4D97-AF65-F5344CB8AC3E}">
        <p14:creationId xmlns:p14="http://schemas.microsoft.com/office/powerpoint/2010/main" val="3283710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823B9E1-5419-419C-865D-20DEF0CA5C1B}" type="datetimeFigureOut">
              <a:rPr lang="en-US" smtClean="0"/>
              <a:t>6/17/2020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484DF0E-C407-438D-BBBE-74DDDA7C025F}" type="slidenum">
              <a:rPr lang="en-US" smtClean="0"/>
              <a:t>‹#›</a:t>
            </a:fld>
            <a:endParaRPr lang="en-US"/>
          </a:p>
        </p:txBody>
      </p:sp>
    </p:spTree>
    <p:extLst>
      <p:ext uri="{BB962C8B-B14F-4D97-AF65-F5344CB8AC3E}">
        <p14:creationId xmlns:p14="http://schemas.microsoft.com/office/powerpoint/2010/main" val="31648087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05947"/>
            <a:ext cx="8915399" cy="1210962"/>
          </a:xfrm>
        </p:spPr>
        <p:txBody>
          <a:bodyPr/>
          <a:lstStyle/>
          <a:p>
            <a:pPr algn="ctr"/>
            <a:r>
              <a:rPr lang="en-US" dirty="0">
                <a:latin typeface="Arial Rounded MT Bold" panose="020F0704030504030204" pitchFamily="34" charset="0"/>
              </a:rPr>
              <a:t>LEAP</a:t>
            </a:r>
            <a:r>
              <a:rPr lang="en-US" dirty="0"/>
              <a:t> </a:t>
            </a:r>
            <a:r>
              <a:rPr lang="en-US" dirty="0">
                <a:latin typeface="Arial Rounded MT Bold" panose="020F0704030504030204" pitchFamily="34" charset="0"/>
              </a:rPr>
              <a:t>into Holds</a:t>
            </a:r>
          </a:p>
        </p:txBody>
      </p:sp>
      <p:sp>
        <p:nvSpPr>
          <p:cNvPr id="3" name="Subtitle 2"/>
          <p:cNvSpPr>
            <a:spLocks noGrp="1"/>
          </p:cNvSpPr>
          <p:nvPr>
            <p:ph type="subTitle" idx="1"/>
          </p:nvPr>
        </p:nvSpPr>
        <p:spPr>
          <a:xfrm>
            <a:off x="2342078" y="1605812"/>
            <a:ext cx="8915399" cy="1126283"/>
          </a:xfrm>
        </p:spPr>
        <p:txBody>
          <a:bodyPr>
            <a:normAutofit/>
          </a:bodyPr>
          <a:lstStyle/>
          <a:p>
            <a:pPr algn="ctr"/>
            <a:r>
              <a:rPr lang="en-US" sz="3200" b="1" u="sng" dirty="0">
                <a:latin typeface="Arial Rounded MT Bold" panose="020F0704030504030204" pitchFamily="34" charset="0"/>
              </a:rPr>
              <a:t>The Holds Process: An Overview </a:t>
            </a:r>
          </a:p>
        </p:txBody>
      </p:sp>
      <p:sp>
        <p:nvSpPr>
          <p:cNvPr id="4" name="TextBox 3"/>
          <p:cNvSpPr txBox="1"/>
          <p:nvPr/>
        </p:nvSpPr>
        <p:spPr>
          <a:xfrm>
            <a:off x="2982097" y="2660822"/>
            <a:ext cx="8275380" cy="3139321"/>
          </a:xfrm>
          <a:prstGeom prst="rect">
            <a:avLst/>
          </a:prstGeom>
          <a:noFill/>
        </p:spPr>
        <p:txBody>
          <a:bodyPr wrap="square" rtlCol="0">
            <a:spAutoFit/>
          </a:bodyPr>
          <a:lstStyle/>
          <a:p>
            <a:r>
              <a:rPr lang="en-US" dirty="0">
                <a:latin typeface="Arial Rounded MT Bold" panose="020F0704030504030204" pitchFamily="34" charset="0"/>
              </a:rPr>
              <a:t>The hold process in Polaris pertains to all items in ODIN Polaris libraries, not just the items in our own individual library as we’ve become accustomed to in ALEPH. </a:t>
            </a:r>
          </a:p>
          <a:p>
            <a:endParaRPr lang="en-US" dirty="0">
              <a:latin typeface="Arial Rounded MT Bold" panose="020F0704030504030204" pitchFamily="34" charset="0"/>
            </a:endParaRPr>
          </a:p>
          <a:p>
            <a:r>
              <a:rPr lang="en-US" dirty="0">
                <a:latin typeface="Arial Rounded MT Bold" panose="020F0704030504030204" pitchFamily="34" charset="0"/>
              </a:rPr>
              <a:t>Any item that would have previously circulated between ODIN public and school libraries in Aleph as an ILL, will now be processed as a hold in Polaris. </a:t>
            </a:r>
          </a:p>
          <a:p>
            <a:endParaRPr lang="en-US" dirty="0">
              <a:latin typeface="Arial Rounded MT Bold" panose="020F0704030504030204" pitchFamily="34" charset="0"/>
            </a:endParaRPr>
          </a:p>
          <a:p>
            <a:r>
              <a:rPr lang="en-US" dirty="0">
                <a:latin typeface="Arial Rounded MT Bold" panose="020F0704030504030204" pitchFamily="34" charset="0"/>
              </a:rPr>
              <a:t>Holds processing will be for both material in your library and material in other ODIN Polaris libraries.</a:t>
            </a:r>
            <a:br>
              <a:rPr lang="en-US" dirty="0">
                <a:latin typeface="Arial Rounded MT Bold" panose="020F0704030504030204" pitchFamily="34" charset="0"/>
              </a:rPr>
            </a:br>
            <a:endParaRPr lang="en-US" dirty="0">
              <a:latin typeface="Arial Rounded MT Bold" panose="020F0704030504030204" pitchFamily="34" charset="0"/>
            </a:endParaRPr>
          </a:p>
        </p:txBody>
      </p:sp>
    </p:spTree>
    <p:extLst>
      <p:ext uri="{BB962C8B-B14F-4D97-AF65-F5344CB8AC3E}">
        <p14:creationId xmlns:p14="http://schemas.microsoft.com/office/powerpoint/2010/main" val="770509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05947"/>
            <a:ext cx="8915399" cy="1210962"/>
          </a:xfrm>
        </p:spPr>
        <p:txBody>
          <a:bodyPr/>
          <a:lstStyle/>
          <a:p>
            <a:pPr algn="ctr"/>
            <a:r>
              <a:rPr lang="en-US" dirty="0">
                <a:latin typeface="Arial Rounded MT Bold" panose="020F0704030504030204" pitchFamily="34" charset="0"/>
              </a:rPr>
              <a:t>LEAP into Holds</a:t>
            </a:r>
            <a:endParaRPr lang="en-US" dirty="0"/>
          </a:p>
        </p:txBody>
      </p:sp>
      <p:sp>
        <p:nvSpPr>
          <p:cNvPr id="3" name="Subtitle 2"/>
          <p:cNvSpPr>
            <a:spLocks noGrp="1"/>
          </p:cNvSpPr>
          <p:nvPr>
            <p:ph type="subTitle" idx="1"/>
          </p:nvPr>
        </p:nvSpPr>
        <p:spPr>
          <a:xfrm>
            <a:off x="2342078" y="1605812"/>
            <a:ext cx="8915399" cy="1126283"/>
          </a:xfrm>
        </p:spPr>
        <p:txBody>
          <a:bodyPr>
            <a:normAutofit/>
          </a:bodyPr>
          <a:lstStyle/>
          <a:p>
            <a:pPr algn="ctr"/>
            <a:r>
              <a:rPr lang="en-US" sz="3200" b="1" u="sng" dirty="0">
                <a:latin typeface="Arial Rounded MT Bold" panose="020F0704030504030204" pitchFamily="34" charset="0"/>
              </a:rPr>
              <a:t>The Holds Process: Item (Item Record) Hold</a:t>
            </a:r>
          </a:p>
        </p:txBody>
      </p:sp>
      <p:sp>
        <p:nvSpPr>
          <p:cNvPr id="5" name="TextBox 4"/>
          <p:cNvSpPr txBox="1"/>
          <p:nvPr/>
        </p:nvSpPr>
        <p:spPr>
          <a:xfrm>
            <a:off x="2718486" y="2537254"/>
            <a:ext cx="8279028" cy="1938992"/>
          </a:xfrm>
          <a:prstGeom prst="rect">
            <a:avLst/>
          </a:prstGeom>
          <a:noFill/>
        </p:spPr>
        <p:txBody>
          <a:bodyPr wrap="square" rtlCol="0">
            <a:spAutoFit/>
          </a:bodyPr>
          <a:lstStyle/>
          <a:p>
            <a:r>
              <a:rPr lang="en-US" sz="2000" dirty="0">
                <a:latin typeface="Arial Rounded MT Bold" panose="020F0704030504030204" pitchFamily="34" charset="0"/>
              </a:rPr>
              <a:t>An Item Level Hold is placed on a specific item in a specific library. This type of hold is used less frequently than a Bibliographic Level hold.  </a:t>
            </a:r>
          </a:p>
          <a:p>
            <a:endParaRPr lang="en-US" sz="2000" dirty="0">
              <a:latin typeface="Arial Rounded MT Bold" panose="020F0704030504030204" pitchFamily="34" charset="0"/>
            </a:endParaRPr>
          </a:p>
          <a:p>
            <a:r>
              <a:rPr lang="en-US" sz="2000" dirty="0">
                <a:latin typeface="Arial Rounded MT Bold" panose="020F0704030504030204" pitchFamily="34" charset="0"/>
              </a:rPr>
              <a:t>It can be used to shorten the time it takes to process a hold by requesting the item from a specific library.</a:t>
            </a:r>
          </a:p>
        </p:txBody>
      </p:sp>
    </p:spTree>
    <p:extLst>
      <p:ext uri="{BB962C8B-B14F-4D97-AF65-F5344CB8AC3E}">
        <p14:creationId xmlns:p14="http://schemas.microsoft.com/office/powerpoint/2010/main" val="454710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05947"/>
            <a:ext cx="8915399" cy="988539"/>
          </a:xfrm>
        </p:spPr>
        <p:txBody>
          <a:bodyPr/>
          <a:lstStyle/>
          <a:p>
            <a:pPr algn="ctr"/>
            <a:r>
              <a:rPr lang="en-US" dirty="0">
                <a:latin typeface="Arial Rounded MT Bold" panose="020F0704030504030204" pitchFamily="34" charset="0"/>
              </a:rPr>
              <a:t>LEAP into Holds</a:t>
            </a:r>
            <a:endParaRPr lang="en-US" dirty="0"/>
          </a:p>
        </p:txBody>
      </p:sp>
      <p:sp>
        <p:nvSpPr>
          <p:cNvPr id="3" name="Subtitle 2"/>
          <p:cNvSpPr>
            <a:spLocks noGrp="1"/>
          </p:cNvSpPr>
          <p:nvPr>
            <p:ph type="subTitle" idx="1"/>
          </p:nvPr>
        </p:nvSpPr>
        <p:spPr>
          <a:xfrm>
            <a:off x="2292651" y="1194486"/>
            <a:ext cx="8915399" cy="1126283"/>
          </a:xfrm>
        </p:spPr>
        <p:txBody>
          <a:bodyPr>
            <a:normAutofit/>
          </a:bodyPr>
          <a:lstStyle/>
          <a:p>
            <a:pPr algn="ctr"/>
            <a:r>
              <a:rPr lang="en-US" sz="3200" u="sng" dirty="0">
                <a:latin typeface="Arial Rounded MT Bold" panose="020F0704030504030204" pitchFamily="34" charset="0"/>
              </a:rPr>
              <a:t>The Holds Process: Item (Item Record) Hold</a:t>
            </a:r>
          </a:p>
        </p:txBody>
      </p:sp>
      <p:sp>
        <p:nvSpPr>
          <p:cNvPr id="5" name="TextBox 4"/>
          <p:cNvSpPr txBox="1"/>
          <p:nvPr/>
        </p:nvSpPr>
        <p:spPr>
          <a:xfrm>
            <a:off x="2734962" y="2165727"/>
            <a:ext cx="8287265" cy="1261884"/>
          </a:xfrm>
          <a:prstGeom prst="rect">
            <a:avLst/>
          </a:prstGeom>
          <a:noFill/>
        </p:spPr>
        <p:txBody>
          <a:bodyPr wrap="square" rtlCol="0">
            <a:spAutoFit/>
          </a:bodyPr>
          <a:lstStyle/>
          <a:p>
            <a:r>
              <a:rPr lang="en-US" sz="2000" dirty="0">
                <a:latin typeface="Arial Rounded MT Bold" panose="020F0704030504030204" pitchFamily="34" charset="0"/>
              </a:rPr>
              <a:t>To access the item record from a bibliographic record, click on items.</a:t>
            </a:r>
          </a:p>
          <a:p>
            <a:endParaRPr lang="en-US" b="1" dirty="0"/>
          </a:p>
          <a:p>
            <a:endParaRPr lang="en-US" dirty="0"/>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2792627" y="3007987"/>
            <a:ext cx="7578811" cy="3596772"/>
          </a:xfrm>
          <a:prstGeom prst="rect">
            <a:avLst/>
          </a:prstGeom>
        </p:spPr>
      </p:pic>
      <p:sp>
        <p:nvSpPr>
          <p:cNvPr id="9" name="Rectangle: Rounded Corners 29"/>
          <p:cNvSpPr/>
          <p:nvPr/>
        </p:nvSpPr>
        <p:spPr>
          <a:xfrm>
            <a:off x="3237161" y="4493953"/>
            <a:ext cx="379249" cy="312420"/>
          </a:xfrm>
          <a:prstGeom prst="roundRect">
            <a:avLst/>
          </a:prstGeom>
          <a:noFill/>
          <a:ln w="38100" cap="flat" cmpd="sng" algn="ctr">
            <a:solidFill>
              <a:srgbClr val="5B9BD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768109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05947"/>
            <a:ext cx="8915399" cy="1210962"/>
          </a:xfrm>
        </p:spPr>
        <p:txBody>
          <a:bodyPr/>
          <a:lstStyle/>
          <a:p>
            <a:pPr algn="ctr"/>
            <a:r>
              <a:rPr lang="en-US" dirty="0">
                <a:latin typeface="Arial Rounded MT Bold" panose="020F0704030504030204" pitchFamily="34" charset="0"/>
              </a:rPr>
              <a:t>LEAP into Holds</a:t>
            </a:r>
            <a:endParaRPr lang="en-US" dirty="0"/>
          </a:p>
        </p:txBody>
      </p:sp>
      <p:sp>
        <p:nvSpPr>
          <p:cNvPr id="3" name="Subtitle 2"/>
          <p:cNvSpPr>
            <a:spLocks noGrp="1"/>
          </p:cNvSpPr>
          <p:nvPr>
            <p:ph type="subTitle" idx="1"/>
          </p:nvPr>
        </p:nvSpPr>
        <p:spPr>
          <a:xfrm>
            <a:off x="2342078" y="1605812"/>
            <a:ext cx="8915399" cy="1126283"/>
          </a:xfrm>
        </p:spPr>
        <p:txBody>
          <a:bodyPr>
            <a:normAutofit/>
          </a:bodyPr>
          <a:lstStyle/>
          <a:p>
            <a:pPr algn="ctr"/>
            <a:r>
              <a:rPr lang="en-US" sz="3200" b="1" u="sng" dirty="0">
                <a:latin typeface="Arial Rounded MT Bold" panose="020F0704030504030204" pitchFamily="34" charset="0"/>
              </a:rPr>
              <a:t>The Holds Process: Item (Item Record) Hold</a:t>
            </a:r>
          </a:p>
        </p:txBody>
      </p:sp>
      <p:sp>
        <p:nvSpPr>
          <p:cNvPr id="4" name="TextBox 3"/>
          <p:cNvSpPr txBox="1"/>
          <p:nvPr/>
        </p:nvSpPr>
        <p:spPr>
          <a:xfrm>
            <a:off x="2866768" y="2451289"/>
            <a:ext cx="7908324" cy="369332"/>
          </a:xfrm>
          <a:prstGeom prst="rect">
            <a:avLst/>
          </a:prstGeom>
          <a:noFill/>
        </p:spPr>
        <p:txBody>
          <a:bodyPr wrap="square" rtlCol="0">
            <a:spAutoFit/>
          </a:bodyPr>
          <a:lstStyle/>
          <a:p>
            <a:endParaRPr lang="en-US" dirty="0"/>
          </a:p>
        </p:txBody>
      </p:sp>
      <p:sp>
        <p:nvSpPr>
          <p:cNvPr id="5" name="TextBox 4"/>
          <p:cNvSpPr txBox="1"/>
          <p:nvPr/>
        </p:nvSpPr>
        <p:spPr>
          <a:xfrm>
            <a:off x="2589213" y="2561968"/>
            <a:ext cx="8457728" cy="1477328"/>
          </a:xfrm>
          <a:prstGeom prst="rect">
            <a:avLst/>
          </a:prstGeom>
          <a:noFill/>
        </p:spPr>
        <p:txBody>
          <a:bodyPr wrap="square" rtlCol="0">
            <a:spAutoFit/>
          </a:bodyPr>
          <a:lstStyle/>
          <a:p>
            <a:r>
              <a:rPr lang="en-US" dirty="0">
                <a:latin typeface="Arial Rounded MT Bold" panose="020F0704030504030204" pitchFamily="34" charset="0"/>
              </a:rPr>
              <a:t>This will bring up all the item records attached to that bibliographic records.</a:t>
            </a:r>
          </a:p>
          <a:p>
            <a:endParaRPr lang="en-US" dirty="0"/>
          </a:p>
          <a:p>
            <a:endParaRPr lang="en-US" dirty="0"/>
          </a:p>
          <a:p>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2693258" y="3490553"/>
            <a:ext cx="7785272" cy="3009797"/>
          </a:xfrm>
          <a:prstGeom prst="rect">
            <a:avLst/>
          </a:prstGeom>
        </p:spPr>
      </p:pic>
    </p:spTree>
    <p:extLst>
      <p:ext uri="{BB962C8B-B14F-4D97-AF65-F5344CB8AC3E}">
        <p14:creationId xmlns:p14="http://schemas.microsoft.com/office/powerpoint/2010/main" val="3647246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05947"/>
            <a:ext cx="8915399" cy="1210962"/>
          </a:xfrm>
        </p:spPr>
        <p:txBody>
          <a:bodyPr/>
          <a:lstStyle/>
          <a:p>
            <a:pPr algn="ctr"/>
            <a:r>
              <a:rPr lang="en-US" dirty="0">
                <a:latin typeface="Arial Rounded MT Bold" panose="020F0704030504030204" pitchFamily="34" charset="0"/>
              </a:rPr>
              <a:t>LEAP into Holds</a:t>
            </a:r>
            <a:endParaRPr lang="en-US" dirty="0"/>
          </a:p>
        </p:txBody>
      </p:sp>
      <p:sp>
        <p:nvSpPr>
          <p:cNvPr id="3" name="Subtitle 2"/>
          <p:cNvSpPr>
            <a:spLocks noGrp="1"/>
          </p:cNvSpPr>
          <p:nvPr>
            <p:ph type="subTitle" idx="1"/>
          </p:nvPr>
        </p:nvSpPr>
        <p:spPr>
          <a:xfrm>
            <a:off x="2342078" y="1605812"/>
            <a:ext cx="8915399" cy="1126283"/>
          </a:xfrm>
        </p:spPr>
        <p:txBody>
          <a:bodyPr>
            <a:normAutofit/>
          </a:bodyPr>
          <a:lstStyle/>
          <a:p>
            <a:pPr algn="ctr"/>
            <a:r>
              <a:rPr lang="en-US" sz="3200" b="1" u="sng" dirty="0">
                <a:latin typeface="Arial Rounded MT Bold" panose="020F0704030504030204" pitchFamily="34" charset="0"/>
              </a:rPr>
              <a:t>The Holds Process: Item (Item Record) Hold</a:t>
            </a:r>
          </a:p>
        </p:txBody>
      </p:sp>
      <p:sp>
        <p:nvSpPr>
          <p:cNvPr id="4" name="TextBox 3"/>
          <p:cNvSpPr txBox="1"/>
          <p:nvPr/>
        </p:nvSpPr>
        <p:spPr>
          <a:xfrm>
            <a:off x="2866768" y="2451289"/>
            <a:ext cx="7908324" cy="369332"/>
          </a:xfrm>
          <a:prstGeom prst="rect">
            <a:avLst/>
          </a:prstGeom>
          <a:noFill/>
        </p:spPr>
        <p:txBody>
          <a:bodyPr wrap="square" rtlCol="0">
            <a:spAutoFit/>
          </a:bodyPr>
          <a:lstStyle/>
          <a:p>
            <a:endParaRPr lang="en-US" dirty="0"/>
          </a:p>
        </p:txBody>
      </p:sp>
      <p:sp>
        <p:nvSpPr>
          <p:cNvPr id="5" name="TextBox 4"/>
          <p:cNvSpPr txBox="1"/>
          <p:nvPr/>
        </p:nvSpPr>
        <p:spPr>
          <a:xfrm>
            <a:off x="2589213" y="2512541"/>
            <a:ext cx="8498917" cy="1015663"/>
          </a:xfrm>
          <a:prstGeom prst="rect">
            <a:avLst/>
          </a:prstGeom>
          <a:noFill/>
        </p:spPr>
        <p:txBody>
          <a:bodyPr wrap="square" rtlCol="0">
            <a:spAutoFit/>
          </a:bodyPr>
          <a:lstStyle/>
          <a:p>
            <a:r>
              <a:rPr lang="en-US" sz="2000" dirty="0">
                <a:latin typeface="Arial Rounded MT Bold" panose="020F0704030504030204" pitchFamily="34" charset="0"/>
              </a:rPr>
              <a:t>To select a particular item record, click on an assigned branch with an available item.  This brings up an item record from that particular library.</a:t>
            </a:r>
          </a:p>
        </p:txBody>
      </p:sp>
      <p:pic>
        <p:nvPicPr>
          <p:cNvPr id="6" name="Picture 5"/>
          <p:cNvPicPr>
            <a:picLocks noChangeAspect="1"/>
          </p:cNvPicPr>
          <p:nvPr/>
        </p:nvPicPr>
        <p:blipFill>
          <a:blip r:embed="rId2"/>
          <a:stretch>
            <a:fillRect/>
          </a:stretch>
        </p:blipFill>
        <p:spPr>
          <a:xfrm>
            <a:off x="2646878" y="3954422"/>
            <a:ext cx="7889317" cy="1649868"/>
          </a:xfrm>
          <a:prstGeom prst="rect">
            <a:avLst/>
          </a:prstGeom>
        </p:spPr>
      </p:pic>
      <p:pic>
        <p:nvPicPr>
          <p:cNvPr id="7" name="Picture 6"/>
          <p:cNvPicPr>
            <a:picLocks noChangeAspect="1"/>
          </p:cNvPicPr>
          <p:nvPr/>
        </p:nvPicPr>
        <p:blipFill>
          <a:blip r:embed="rId3"/>
          <a:stretch>
            <a:fillRect/>
          </a:stretch>
        </p:blipFill>
        <p:spPr>
          <a:xfrm>
            <a:off x="3454525" y="4535495"/>
            <a:ext cx="274344" cy="243861"/>
          </a:xfrm>
          <a:prstGeom prst="rect">
            <a:avLst/>
          </a:prstGeom>
        </p:spPr>
      </p:pic>
    </p:spTree>
    <p:extLst>
      <p:ext uri="{BB962C8B-B14F-4D97-AF65-F5344CB8AC3E}">
        <p14:creationId xmlns:p14="http://schemas.microsoft.com/office/powerpoint/2010/main" val="1611431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05947"/>
            <a:ext cx="8915399" cy="1210962"/>
          </a:xfrm>
        </p:spPr>
        <p:txBody>
          <a:bodyPr/>
          <a:lstStyle/>
          <a:p>
            <a:pPr algn="ctr"/>
            <a:r>
              <a:rPr lang="en-US" dirty="0">
                <a:latin typeface="Arial Rounded MT Bold" panose="020F0704030504030204" pitchFamily="34" charset="0"/>
              </a:rPr>
              <a:t>LEAP into Holds</a:t>
            </a:r>
            <a:endParaRPr lang="en-US" dirty="0"/>
          </a:p>
        </p:txBody>
      </p:sp>
      <p:sp>
        <p:nvSpPr>
          <p:cNvPr id="3" name="Subtitle 2"/>
          <p:cNvSpPr>
            <a:spLocks noGrp="1"/>
          </p:cNvSpPr>
          <p:nvPr>
            <p:ph type="subTitle" idx="1"/>
          </p:nvPr>
        </p:nvSpPr>
        <p:spPr>
          <a:xfrm>
            <a:off x="2333840" y="1490955"/>
            <a:ext cx="8915399" cy="1126283"/>
          </a:xfrm>
        </p:spPr>
        <p:txBody>
          <a:bodyPr>
            <a:normAutofit/>
          </a:bodyPr>
          <a:lstStyle/>
          <a:p>
            <a:pPr algn="ctr"/>
            <a:r>
              <a:rPr lang="en-US" sz="3200" b="1" u="sng" dirty="0">
                <a:latin typeface="Arial Rounded MT Bold" panose="020F0704030504030204" pitchFamily="34" charset="0"/>
              </a:rPr>
              <a:t>The Holds Process: Item (Item Record) Hold</a:t>
            </a:r>
          </a:p>
        </p:txBody>
      </p:sp>
      <p:sp>
        <p:nvSpPr>
          <p:cNvPr id="4" name="TextBox 3"/>
          <p:cNvSpPr txBox="1"/>
          <p:nvPr/>
        </p:nvSpPr>
        <p:spPr>
          <a:xfrm>
            <a:off x="1935892" y="2212391"/>
            <a:ext cx="9209902" cy="923330"/>
          </a:xfrm>
          <a:prstGeom prst="rect">
            <a:avLst/>
          </a:prstGeom>
          <a:noFill/>
        </p:spPr>
        <p:txBody>
          <a:bodyPr wrap="square" rtlCol="0">
            <a:spAutoFit/>
          </a:bodyPr>
          <a:lstStyle/>
          <a:p>
            <a:pPr lvl="1"/>
            <a:r>
              <a:rPr lang="en-US" dirty="0">
                <a:latin typeface="Arial Rounded MT Bold" panose="020F0704030504030204" pitchFamily="34" charset="0"/>
              </a:rPr>
              <a:t>Here is the item record. Notice the Owning Branch, you are placing a hold for this specific item in this specific library.  This Holds request will only appear on this library’s picklist. </a:t>
            </a: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2454875" y="3643380"/>
            <a:ext cx="8493211" cy="2880360"/>
          </a:xfrm>
          <a:prstGeom prst="rect">
            <a:avLst/>
          </a:prstGeom>
        </p:spPr>
      </p:pic>
      <p:sp>
        <p:nvSpPr>
          <p:cNvPr id="8" name="Left Arrow 7"/>
          <p:cNvSpPr/>
          <p:nvPr/>
        </p:nvSpPr>
        <p:spPr>
          <a:xfrm>
            <a:off x="4640786" y="4786501"/>
            <a:ext cx="274320" cy="1517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846908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05947"/>
            <a:ext cx="8915399" cy="1210962"/>
          </a:xfrm>
        </p:spPr>
        <p:txBody>
          <a:bodyPr/>
          <a:lstStyle/>
          <a:p>
            <a:pPr algn="ctr"/>
            <a:r>
              <a:rPr lang="en-US" dirty="0">
                <a:latin typeface="Arial Rounded MT Bold" panose="020F0704030504030204" pitchFamily="34" charset="0"/>
              </a:rPr>
              <a:t>LEAP into Holds</a:t>
            </a:r>
            <a:endParaRPr lang="en-US" dirty="0"/>
          </a:p>
        </p:txBody>
      </p:sp>
      <p:sp>
        <p:nvSpPr>
          <p:cNvPr id="3" name="Subtitle 2"/>
          <p:cNvSpPr>
            <a:spLocks noGrp="1"/>
          </p:cNvSpPr>
          <p:nvPr>
            <p:ph type="subTitle" idx="1"/>
          </p:nvPr>
        </p:nvSpPr>
        <p:spPr>
          <a:xfrm>
            <a:off x="2333840" y="1490955"/>
            <a:ext cx="8915399" cy="1126283"/>
          </a:xfrm>
        </p:spPr>
        <p:txBody>
          <a:bodyPr>
            <a:normAutofit/>
          </a:bodyPr>
          <a:lstStyle/>
          <a:p>
            <a:pPr algn="ctr"/>
            <a:r>
              <a:rPr lang="en-US" sz="3200" b="1" u="sng" dirty="0">
                <a:latin typeface="Arial Rounded MT Bold" panose="020F0704030504030204" pitchFamily="34" charset="0"/>
              </a:rPr>
              <a:t>The Holds Process: Item (Item Record) Hold</a:t>
            </a:r>
          </a:p>
        </p:txBody>
      </p:sp>
      <p:sp>
        <p:nvSpPr>
          <p:cNvPr id="4" name="TextBox 3"/>
          <p:cNvSpPr txBox="1"/>
          <p:nvPr/>
        </p:nvSpPr>
        <p:spPr>
          <a:xfrm>
            <a:off x="1935892" y="2212391"/>
            <a:ext cx="9209902" cy="646331"/>
          </a:xfrm>
          <a:prstGeom prst="rect">
            <a:avLst/>
          </a:prstGeom>
          <a:noFill/>
        </p:spPr>
        <p:txBody>
          <a:bodyPr wrap="square" rtlCol="0">
            <a:spAutoFit/>
          </a:bodyPr>
          <a:lstStyle/>
          <a:p>
            <a:pPr lvl="1"/>
            <a:r>
              <a:rPr lang="en-US" dirty="0">
                <a:latin typeface="Arial Rounded MT Bold" panose="020F0704030504030204" pitchFamily="34" charset="0"/>
              </a:rPr>
              <a:t>Here is the item record. To place the hold, click on Actions Drop Down box and select Place Hold. </a:t>
            </a: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2458994" y="3149110"/>
            <a:ext cx="8493211" cy="2880360"/>
          </a:xfrm>
          <a:prstGeom prst="rect">
            <a:avLst/>
          </a:prstGeom>
        </p:spPr>
      </p:pic>
      <p:sp>
        <p:nvSpPr>
          <p:cNvPr id="10" name="Rectangle: Rounded Corners 29"/>
          <p:cNvSpPr/>
          <p:nvPr/>
        </p:nvSpPr>
        <p:spPr>
          <a:xfrm>
            <a:off x="8687417" y="3207393"/>
            <a:ext cx="1189749" cy="1447800"/>
          </a:xfrm>
          <a:prstGeom prst="roundRect">
            <a:avLst/>
          </a:prstGeom>
          <a:noFill/>
          <a:ln w="38100" cap="flat" cmpd="sng" algn="ctr">
            <a:solidFill>
              <a:schemeClr val="accent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0000"/>
              </a:solidFill>
            </a:endParaRPr>
          </a:p>
        </p:txBody>
      </p:sp>
    </p:spTree>
    <p:extLst>
      <p:ext uri="{BB962C8B-B14F-4D97-AF65-F5344CB8AC3E}">
        <p14:creationId xmlns:p14="http://schemas.microsoft.com/office/powerpoint/2010/main" val="363630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05947"/>
            <a:ext cx="8915399" cy="1210962"/>
          </a:xfrm>
        </p:spPr>
        <p:txBody>
          <a:bodyPr/>
          <a:lstStyle/>
          <a:p>
            <a:pPr algn="ctr"/>
            <a:r>
              <a:rPr lang="en-US" dirty="0">
                <a:latin typeface="Arial Rounded MT Bold" panose="020F0704030504030204" pitchFamily="34" charset="0"/>
              </a:rPr>
              <a:t>LEAP into Holds</a:t>
            </a:r>
            <a:endParaRPr lang="en-US" dirty="0"/>
          </a:p>
        </p:txBody>
      </p:sp>
      <p:sp>
        <p:nvSpPr>
          <p:cNvPr id="3" name="Subtitle 2"/>
          <p:cNvSpPr>
            <a:spLocks noGrp="1"/>
          </p:cNvSpPr>
          <p:nvPr>
            <p:ph type="subTitle" idx="1"/>
          </p:nvPr>
        </p:nvSpPr>
        <p:spPr>
          <a:xfrm>
            <a:off x="2342078" y="1605812"/>
            <a:ext cx="8915399" cy="1126283"/>
          </a:xfrm>
        </p:spPr>
        <p:txBody>
          <a:bodyPr>
            <a:normAutofit/>
          </a:bodyPr>
          <a:lstStyle/>
          <a:p>
            <a:pPr algn="ctr"/>
            <a:r>
              <a:rPr lang="en-US" sz="3200" u="sng" dirty="0">
                <a:latin typeface="Arial Rounded MT Bold" panose="020F0704030504030204" pitchFamily="34" charset="0"/>
              </a:rPr>
              <a:t>The Holds Process: Item (Item Record) Hold</a:t>
            </a:r>
          </a:p>
        </p:txBody>
      </p:sp>
      <p:sp>
        <p:nvSpPr>
          <p:cNvPr id="4" name="TextBox 3"/>
          <p:cNvSpPr txBox="1"/>
          <p:nvPr/>
        </p:nvSpPr>
        <p:spPr>
          <a:xfrm>
            <a:off x="2866768" y="2451289"/>
            <a:ext cx="7908324" cy="369332"/>
          </a:xfrm>
          <a:prstGeom prst="rect">
            <a:avLst/>
          </a:prstGeom>
          <a:noFill/>
        </p:spPr>
        <p:txBody>
          <a:bodyPr wrap="square" rtlCol="0">
            <a:spAutoFit/>
          </a:bodyPr>
          <a:lstStyle/>
          <a:p>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3223054" y="3281008"/>
            <a:ext cx="7057768" cy="2839705"/>
          </a:xfrm>
          <a:prstGeom prst="rect">
            <a:avLst/>
          </a:prstGeom>
        </p:spPr>
      </p:pic>
      <p:sp>
        <p:nvSpPr>
          <p:cNvPr id="6" name="TextBox 5"/>
          <p:cNvSpPr txBox="1"/>
          <p:nvPr/>
        </p:nvSpPr>
        <p:spPr>
          <a:xfrm>
            <a:off x="2092410" y="2451289"/>
            <a:ext cx="8592065" cy="646331"/>
          </a:xfrm>
          <a:prstGeom prst="rect">
            <a:avLst/>
          </a:prstGeom>
          <a:noFill/>
        </p:spPr>
        <p:txBody>
          <a:bodyPr wrap="square" rtlCol="0">
            <a:spAutoFit/>
          </a:bodyPr>
          <a:lstStyle/>
          <a:p>
            <a:pPr lvl="1"/>
            <a:r>
              <a:rPr lang="en-US" dirty="0">
                <a:latin typeface="Arial Rounded MT Bold" panose="020F0704030504030204" pitchFamily="34" charset="0"/>
              </a:rPr>
              <a:t>The Hold for this item has been placed. Notice the Record symbol next to the author’s name?  </a:t>
            </a:r>
          </a:p>
        </p:txBody>
      </p:sp>
      <p:sp>
        <p:nvSpPr>
          <p:cNvPr id="7" name="Up Arrow 6"/>
          <p:cNvSpPr/>
          <p:nvPr/>
        </p:nvSpPr>
        <p:spPr>
          <a:xfrm>
            <a:off x="3443828" y="5623663"/>
            <a:ext cx="213360" cy="3886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172972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05947"/>
            <a:ext cx="8915399" cy="1210962"/>
          </a:xfrm>
        </p:spPr>
        <p:txBody>
          <a:bodyPr/>
          <a:lstStyle/>
          <a:p>
            <a:pPr algn="ctr"/>
            <a:r>
              <a:rPr lang="en-US" dirty="0">
                <a:latin typeface="Arial Rounded MT Bold" panose="020F0704030504030204" pitchFamily="34" charset="0"/>
              </a:rPr>
              <a:t>LEAP into Holds</a:t>
            </a:r>
            <a:endParaRPr lang="en-US" dirty="0"/>
          </a:p>
        </p:txBody>
      </p:sp>
      <p:sp>
        <p:nvSpPr>
          <p:cNvPr id="3" name="Subtitle 2"/>
          <p:cNvSpPr>
            <a:spLocks noGrp="1"/>
          </p:cNvSpPr>
          <p:nvPr>
            <p:ph type="subTitle" idx="1"/>
          </p:nvPr>
        </p:nvSpPr>
        <p:spPr>
          <a:xfrm>
            <a:off x="2342078" y="1605812"/>
            <a:ext cx="8915399" cy="1126283"/>
          </a:xfrm>
        </p:spPr>
        <p:txBody>
          <a:bodyPr>
            <a:normAutofit/>
          </a:bodyPr>
          <a:lstStyle/>
          <a:p>
            <a:pPr algn="ctr"/>
            <a:r>
              <a:rPr lang="en-US" sz="3200" u="sng" dirty="0">
                <a:latin typeface="Arial Rounded MT Bold" panose="020F0704030504030204" pitchFamily="34" charset="0"/>
              </a:rPr>
              <a:t>The Holds Process: Item (Item Record) Hold</a:t>
            </a:r>
          </a:p>
        </p:txBody>
      </p:sp>
      <p:sp>
        <p:nvSpPr>
          <p:cNvPr id="4" name="TextBox 3"/>
          <p:cNvSpPr txBox="1"/>
          <p:nvPr/>
        </p:nvSpPr>
        <p:spPr>
          <a:xfrm>
            <a:off x="2866768" y="2451289"/>
            <a:ext cx="7908324" cy="369332"/>
          </a:xfrm>
          <a:prstGeom prst="rect">
            <a:avLst/>
          </a:prstGeom>
          <a:noFill/>
        </p:spPr>
        <p:txBody>
          <a:bodyPr wrap="square" rtlCol="0">
            <a:spAutoFit/>
          </a:bodyPr>
          <a:lstStyle/>
          <a:p>
            <a:endParaRPr lang="en-US" dirty="0"/>
          </a:p>
        </p:txBody>
      </p:sp>
      <p:sp>
        <p:nvSpPr>
          <p:cNvPr id="5" name="TextBox 4"/>
          <p:cNvSpPr txBox="1"/>
          <p:nvPr/>
        </p:nvSpPr>
        <p:spPr>
          <a:xfrm>
            <a:off x="2471351" y="2732095"/>
            <a:ext cx="8517925" cy="1200329"/>
          </a:xfrm>
          <a:prstGeom prst="rect">
            <a:avLst/>
          </a:prstGeom>
          <a:noFill/>
        </p:spPr>
        <p:txBody>
          <a:bodyPr wrap="square" rtlCol="0">
            <a:spAutoFit/>
          </a:bodyPr>
          <a:lstStyle/>
          <a:p>
            <a:r>
              <a:rPr lang="en-US" dirty="0">
                <a:latin typeface="Arial Rounded MT Bold" panose="020F0704030504030204" pitchFamily="34" charset="0"/>
              </a:rPr>
              <a:t>This indicates that this is an item record hold.  It will appear on the lending library’s picklist.  That way, the lending library will know that this is an item hold for this particular item.</a:t>
            </a:r>
          </a:p>
          <a:p>
            <a:endParaRPr lang="en-US"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3196281" y="4213230"/>
            <a:ext cx="5371070" cy="1594446"/>
          </a:xfrm>
          <a:prstGeom prst="rect">
            <a:avLst/>
          </a:prstGeom>
        </p:spPr>
      </p:pic>
      <p:pic>
        <p:nvPicPr>
          <p:cNvPr id="7" name="Picture 6"/>
          <p:cNvPicPr>
            <a:picLocks noChangeAspect="1"/>
          </p:cNvPicPr>
          <p:nvPr/>
        </p:nvPicPr>
        <p:blipFill>
          <a:blip r:embed="rId3"/>
          <a:stretch>
            <a:fillRect/>
          </a:stretch>
        </p:blipFill>
        <p:spPr>
          <a:xfrm>
            <a:off x="4009508" y="5498409"/>
            <a:ext cx="268247" cy="408467"/>
          </a:xfrm>
          <a:prstGeom prst="rect">
            <a:avLst/>
          </a:prstGeom>
        </p:spPr>
      </p:pic>
    </p:spTree>
    <p:extLst>
      <p:ext uri="{BB962C8B-B14F-4D97-AF65-F5344CB8AC3E}">
        <p14:creationId xmlns:p14="http://schemas.microsoft.com/office/powerpoint/2010/main" val="1589079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05947"/>
            <a:ext cx="8915399" cy="1210962"/>
          </a:xfrm>
        </p:spPr>
        <p:txBody>
          <a:bodyPr/>
          <a:lstStyle/>
          <a:p>
            <a:pPr algn="ctr"/>
            <a:r>
              <a:rPr lang="en-US" dirty="0">
                <a:latin typeface="Arial Rounded MT Bold" panose="020F0704030504030204" pitchFamily="34" charset="0"/>
              </a:rPr>
              <a:t>LEAP into Holds</a:t>
            </a:r>
            <a:endParaRPr lang="en-US" dirty="0"/>
          </a:p>
        </p:txBody>
      </p:sp>
      <p:sp>
        <p:nvSpPr>
          <p:cNvPr id="3" name="Subtitle 2"/>
          <p:cNvSpPr>
            <a:spLocks noGrp="1"/>
          </p:cNvSpPr>
          <p:nvPr>
            <p:ph type="subTitle" idx="1"/>
          </p:nvPr>
        </p:nvSpPr>
        <p:spPr>
          <a:xfrm>
            <a:off x="2342078" y="1605812"/>
            <a:ext cx="8915399" cy="1126283"/>
          </a:xfrm>
        </p:spPr>
        <p:txBody>
          <a:bodyPr>
            <a:normAutofit/>
          </a:bodyPr>
          <a:lstStyle/>
          <a:p>
            <a:pPr algn="ctr"/>
            <a:r>
              <a:rPr lang="en-US" sz="3200" u="sng" dirty="0">
                <a:latin typeface="Arial Rounded MT Bold" panose="020F0704030504030204" pitchFamily="34" charset="0"/>
              </a:rPr>
              <a:t>The Holds Process: Submitting a Hold Request from a Patron Record</a:t>
            </a:r>
          </a:p>
        </p:txBody>
      </p:sp>
      <p:sp>
        <p:nvSpPr>
          <p:cNvPr id="4" name="TextBox 3"/>
          <p:cNvSpPr txBox="1"/>
          <p:nvPr/>
        </p:nvSpPr>
        <p:spPr>
          <a:xfrm>
            <a:off x="2866768" y="2451289"/>
            <a:ext cx="7908324" cy="369332"/>
          </a:xfrm>
          <a:prstGeom prst="rect">
            <a:avLst/>
          </a:prstGeom>
          <a:noFill/>
        </p:spPr>
        <p:txBody>
          <a:bodyPr wrap="square" rtlCol="0">
            <a:spAutoFit/>
          </a:bodyPr>
          <a:lstStyle/>
          <a:p>
            <a:endParaRPr lang="en-US" dirty="0"/>
          </a:p>
        </p:txBody>
      </p:sp>
      <p:sp>
        <p:nvSpPr>
          <p:cNvPr id="5" name="TextBox 4"/>
          <p:cNvSpPr txBox="1"/>
          <p:nvPr/>
        </p:nvSpPr>
        <p:spPr>
          <a:xfrm>
            <a:off x="3179806" y="2920998"/>
            <a:ext cx="7092779" cy="646331"/>
          </a:xfrm>
          <a:prstGeom prst="rect">
            <a:avLst/>
          </a:prstGeom>
          <a:noFill/>
        </p:spPr>
        <p:txBody>
          <a:bodyPr wrap="square" rtlCol="0">
            <a:spAutoFit/>
          </a:bodyPr>
          <a:lstStyle/>
          <a:p>
            <a:r>
              <a:rPr lang="en-US" dirty="0"/>
              <a:t>Open a patron record and select the Holds/Held tab. </a:t>
            </a:r>
            <a:br>
              <a:rPr lang="en-US" dirty="0"/>
            </a:br>
            <a:endParaRPr lang="en-US" dirty="0"/>
          </a:p>
        </p:txBody>
      </p:sp>
      <p:pic>
        <p:nvPicPr>
          <p:cNvPr id="8" name="Picture 7"/>
          <p:cNvPicPr>
            <a:picLocks noChangeAspect="1"/>
          </p:cNvPicPr>
          <p:nvPr/>
        </p:nvPicPr>
        <p:blipFill>
          <a:blip r:embed="rId2"/>
          <a:stretch>
            <a:fillRect/>
          </a:stretch>
        </p:blipFill>
        <p:spPr>
          <a:xfrm>
            <a:off x="2342078" y="3749918"/>
            <a:ext cx="8983060" cy="1458486"/>
          </a:xfrm>
          <a:prstGeom prst="rect">
            <a:avLst/>
          </a:prstGeom>
        </p:spPr>
      </p:pic>
      <p:sp>
        <p:nvSpPr>
          <p:cNvPr id="7" name="TextBox 6"/>
          <p:cNvSpPr txBox="1"/>
          <p:nvPr/>
        </p:nvSpPr>
        <p:spPr>
          <a:xfrm>
            <a:off x="3262184" y="5296930"/>
            <a:ext cx="7405816" cy="369332"/>
          </a:xfrm>
          <a:prstGeom prst="rect">
            <a:avLst/>
          </a:prstGeom>
          <a:noFill/>
        </p:spPr>
        <p:txBody>
          <a:bodyPr wrap="square" rtlCol="0">
            <a:spAutoFit/>
          </a:bodyPr>
          <a:lstStyle/>
          <a:p>
            <a:r>
              <a:rPr lang="en-US" dirty="0"/>
              <a:t>The first option is to create a new hold.</a:t>
            </a:r>
          </a:p>
        </p:txBody>
      </p:sp>
      <p:sp>
        <p:nvSpPr>
          <p:cNvPr id="10" name="Rectangle: Rounded Corners 15"/>
          <p:cNvSpPr/>
          <p:nvPr/>
        </p:nvSpPr>
        <p:spPr>
          <a:xfrm>
            <a:off x="5251507" y="4829166"/>
            <a:ext cx="838899" cy="324464"/>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684216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9764" y="88135"/>
            <a:ext cx="8915399" cy="1210962"/>
          </a:xfrm>
        </p:spPr>
        <p:txBody>
          <a:bodyPr/>
          <a:lstStyle/>
          <a:p>
            <a:pPr algn="ctr"/>
            <a:r>
              <a:rPr lang="en-US" dirty="0">
                <a:latin typeface="Arial Rounded MT Bold" panose="020F0704030504030204" pitchFamily="34" charset="0"/>
              </a:rPr>
              <a:t>LEAP into Holds</a:t>
            </a:r>
            <a:endParaRPr lang="en-US" dirty="0"/>
          </a:p>
        </p:txBody>
      </p:sp>
      <p:sp>
        <p:nvSpPr>
          <p:cNvPr id="3" name="Subtitle 2"/>
          <p:cNvSpPr>
            <a:spLocks noGrp="1"/>
          </p:cNvSpPr>
          <p:nvPr>
            <p:ph type="subTitle" idx="1"/>
          </p:nvPr>
        </p:nvSpPr>
        <p:spPr>
          <a:xfrm>
            <a:off x="2363230" y="1441463"/>
            <a:ext cx="8915399" cy="1126283"/>
          </a:xfrm>
        </p:spPr>
        <p:txBody>
          <a:bodyPr>
            <a:normAutofit/>
          </a:bodyPr>
          <a:lstStyle/>
          <a:p>
            <a:pPr algn="ctr"/>
            <a:r>
              <a:rPr lang="en-US" sz="3200" b="1" u="sng" dirty="0">
                <a:latin typeface="Arial Rounded MT Bold" panose="020F0704030504030204" pitchFamily="34" charset="0"/>
              </a:rPr>
              <a:t>The Holds Process: Submitting a Hold Request from a Patron Record</a:t>
            </a:r>
          </a:p>
        </p:txBody>
      </p:sp>
      <p:sp>
        <p:nvSpPr>
          <p:cNvPr id="4" name="TextBox 3"/>
          <p:cNvSpPr txBox="1"/>
          <p:nvPr/>
        </p:nvSpPr>
        <p:spPr>
          <a:xfrm>
            <a:off x="2866768" y="2451289"/>
            <a:ext cx="7908324" cy="369332"/>
          </a:xfrm>
          <a:prstGeom prst="rect">
            <a:avLst/>
          </a:prstGeom>
          <a:noFill/>
        </p:spPr>
        <p:txBody>
          <a:bodyPr wrap="square" rtlCol="0">
            <a:spAutoFit/>
          </a:bodyPr>
          <a:lstStyle/>
          <a:p>
            <a:endParaRPr lang="en-US" dirty="0"/>
          </a:p>
        </p:txBody>
      </p:sp>
      <p:sp>
        <p:nvSpPr>
          <p:cNvPr id="6" name="TextBox 5"/>
          <p:cNvSpPr txBox="1"/>
          <p:nvPr/>
        </p:nvSpPr>
        <p:spPr>
          <a:xfrm>
            <a:off x="2866768" y="2567746"/>
            <a:ext cx="8023654" cy="646331"/>
          </a:xfrm>
          <a:prstGeom prst="rect">
            <a:avLst/>
          </a:prstGeom>
          <a:noFill/>
        </p:spPr>
        <p:txBody>
          <a:bodyPr wrap="square" rtlCol="0">
            <a:spAutoFit/>
          </a:bodyPr>
          <a:lstStyle/>
          <a:p>
            <a:r>
              <a:rPr lang="en-US" dirty="0">
                <a:latin typeface="Arial Rounded MT Bold" panose="020F0704030504030204" pitchFamily="34" charset="0"/>
              </a:rPr>
              <a:t>Clicking New Hold presents the opportunity to search for a title using the search box, or to click FIND TOOL for other search options.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3229" y="3267050"/>
            <a:ext cx="9486899" cy="3299021"/>
          </a:xfrm>
          <a:prstGeom prst="rect">
            <a:avLst/>
          </a:prstGeom>
        </p:spPr>
      </p:pic>
      <p:sp>
        <p:nvSpPr>
          <p:cNvPr id="9" name="Rectangle: Rounded Corners 23"/>
          <p:cNvSpPr/>
          <p:nvPr/>
        </p:nvSpPr>
        <p:spPr>
          <a:xfrm>
            <a:off x="2591828" y="4116522"/>
            <a:ext cx="6719951" cy="447675"/>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945951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05947"/>
            <a:ext cx="8915399" cy="1210962"/>
          </a:xfrm>
        </p:spPr>
        <p:txBody>
          <a:bodyPr/>
          <a:lstStyle/>
          <a:p>
            <a:pPr algn="ctr"/>
            <a:r>
              <a:rPr lang="en-US" dirty="0">
                <a:latin typeface="Arial Rounded MT Bold" panose="020F0704030504030204" pitchFamily="34" charset="0"/>
              </a:rPr>
              <a:t>LEAP into Holds</a:t>
            </a:r>
            <a:endParaRPr lang="en-US" dirty="0"/>
          </a:p>
        </p:txBody>
      </p:sp>
      <p:sp>
        <p:nvSpPr>
          <p:cNvPr id="3" name="Subtitle 2"/>
          <p:cNvSpPr>
            <a:spLocks noGrp="1"/>
          </p:cNvSpPr>
          <p:nvPr>
            <p:ph type="subTitle" idx="1"/>
          </p:nvPr>
        </p:nvSpPr>
        <p:spPr>
          <a:xfrm>
            <a:off x="2342078" y="1605812"/>
            <a:ext cx="8915399" cy="1126283"/>
          </a:xfrm>
        </p:spPr>
        <p:txBody>
          <a:bodyPr>
            <a:normAutofit/>
          </a:bodyPr>
          <a:lstStyle/>
          <a:p>
            <a:pPr algn="ctr"/>
            <a:r>
              <a:rPr lang="en-US" sz="3200" b="1" u="sng" dirty="0">
                <a:latin typeface="Arial Rounded MT Bold" panose="020F0704030504030204" pitchFamily="34" charset="0"/>
              </a:rPr>
              <a:t>The Holds Process: An Overview </a:t>
            </a:r>
          </a:p>
        </p:txBody>
      </p:sp>
      <p:sp>
        <p:nvSpPr>
          <p:cNvPr id="4" name="TextBox 3"/>
          <p:cNvSpPr txBox="1"/>
          <p:nvPr/>
        </p:nvSpPr>
        <p:spPr>
          <a:xfrm>
            <a:off x="3220995" y="2732095"/>
            <a:ext cx="8122508" cy="4031873"/>
          </a:xfrm>
          <a:prstGeom prst="rect">
            <a:avLst/>
          </a:prstGeom>
          <a:noFill/>
        </p:spPr>
        <p:txBody>
          <a:bodyPr wrap="square" rtlCol="0">
            <a:spAutoFit/>
          </a:bodyPr>
          <a:lstStyle/>
          <a:p>
            <a:pPr marL="342900" indent="-342900">
              <a:buFont typeface="+mj-lt"/>
              <a:buAutoNum type="arabicPeriod"/>
            </a:pPr>
            <a:r>
              <a:rPr lang="en-US" sz="2000" dirty="0">
                <a:latin typeface="Arial Rounded MT Bold" panose="020F0704030504030204" pitchFamily="34" charset="0"/>
              </a:rPr>
              <a:t>The system determines the item is owned by the patron’s local library.</a:t>
            </a:r>
            <a:br>
              <a:rPr lang="en-US" sz="2000" dirty="0">
                <a:latin typeface="Arial Rounded MT Bold" panose="020F0704030504030204" pitchFamily="34" charset="0"/>
              </a:rPr>
            </a:br>
            <a:endParaRPr lang="en-US" sz="2000" dirty="0">
              <a:latin typeface="Arial Rounded MT Bold" panose="020F0704030504030204" pitchFamily="34" charset="0"/>
            </a:endParaRPr>
          </a:p>
          <a:p>
            <a:pPr marL="342900" indent="-342900">
              <a:buFont typeface="+mj-lt"/>
              <a:buAutoNum type="arabicPeriod"/>
            </a:pPr>
            <a:r>
              <a:rPr lang="en-US" sz="2000" dirty="0">
                <a:latin typeface="Arial Rounded MT Bold" panose="020F0704030504030204" pitchFamily="34" charset="0"/>
              </a:rPr>
              <a:t>The system determines the item is owned by the patron’s library, but the item is </a:t>
            </a:r>
            <a:r>
              <a:rPr lang="en-US" sz="2000" b="1" dirty="0">
                <a:latin typeface="Arial Rounded MT Bold" panose="020F0704030504030204" pitchFamily="34" charset="0"/>
              </a:rPr>
              <a:t>NOT available</a:t>
            </a:r>
            <a:r>
              <a:rPr lang="en-US" sz="2000" dirty="0">
                <a:latin typeface="Arial Rounded MT Bold" panose="020F0704030504030204" pitchFamily="34" charset="0"/>
              </a:rPr>
              <a:t> on the shelf, the request stays in the local library’s queue for a certain number of days.</a:t>
            </a:r>
            <a:br>
              <a:rPr lang="en-US" sz="2000" dirty="0">
                <a:latin typeface="Arial Rounded MT Bold" panose="020F0704030504030204" pitchFamily="34" charset="0"/>
              </a:rPr>
            </a:br>
            <a:endParaRPr lang="en-US" sz="2000" dirty="0">
              <a:latin typeface="Arial Rounded MT Bold" panose="020F0704030504030204" pitchFamily="34" charset="0"/>
            </a:endParaRPr>
          </a:p>
          <a:p>
            <a:pPr marL="342900" indent="-342900">
              <a:buFont typeface="+mj-lt"/>
              <a:buAutoNum type="arabicPeriod"/>
            </a:pPr>
            <a:r>
              <a:rPr lang="en-US" sz="2000" dirty="0">
                <a:latin typeface="Arial Rounded MT Bold" panose="020F0704030504030204" pitchFamily="34" charset="0"/>
              </a:rPr>
              <a:t>The system determines the item is not owned by the patron’s library. The hold is then distributed to other ODIN Polaris libraries on a randomized basis in order to spread out the requests.  </a:t>
            </a:r>
          </a:p>
          <a:p>
            <a:endParaRPr lang="en-US" sz="2000" dirty="0">
              <a:latin typeface="Arial Rounded MT Bold" panose="020F0704030504030204" pitchFamily="34" charset="0"/>
            </a:endParaRPr>
          </a:p>
          <a:p>
            <a:pPr marL="342900" indent="-342900">
              <a:buFont typeface="+mj-lt"/>
              <a:buAutoNum type="arabicPeriod"/>
            </a:pPr>
            <a:endParaRPr lang="en-US" dirty="0">
              <a:latin typeface="Arial Rounded MT Bold" panose="020F0704030504030204" pitchFamily="34" charset="0"/>
            </a:endParaRPr>
          </a:p>
        </p:txBody>
      </p:sp>
    </p:spTree>
    <p:extLst>
      <p:ext uri="{BB962C8B-B14F-4D97-AF65-F5344CB8AC3E}">
        <p14:creationId xmlns:p14="http://schemas.microsoft.com/office/powerpoint/2010/main" val="1452125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05947"/>
            <a:ext cx="8915399" cy="1046204"/>
          </a:xfrm>
        </p:spPr>
        <p:txBody>
          <a:bodyPr/>
          <a:lstStyle/>
          <a:p>
            <a:pPr algn="ctr"/>
            <a:r>
              <a:rPr lang="en-US" dirty="0">
                <a:latin typeface="Arial Rounded MT Bold" panose="020F0704030504030204" pitchFamily="34" charset="0"/>
              </a:rPr>
              <a:t>LEAP into Holds</a:t>
            </a:r>
            <a:endParaRPr lang="en-US" dirty="0"/>
          </a:p>
        </p:txBody>
      </p:sp>
      <p:sp>
        <p:nvSpPr>
          <p:cNvPr id="3" name="Subtitle 2"/>
          <p:cNvSpPr>
            <a:spLocks noGrp="1"/>
          </p:cNvSpPr>
          <p:nvPr>
            <p:ph type="subTitle" idx="1"/>
          </p:nvPr>
        </p:nvSpPr>
        <p:spPr>
          <a:xfrm>
            <a:off x="2363230" y="1325007"/>
            <a:ext cx="8915399" cy="907447"/>
          </a:xfrm>
        </p:spPr>
        <p:txBody>
          <a:bodyPr>
            <a:normAutofit fontScale="92500" lnSpcReduction="20000"/>
          </a:bodyPr>
          <a:lstStyle/>
          <a:p>
            <a:pPr algn="ctr"/>
            <a:r>
              <a:rPr lang="en-US" sz="3200" u="sng" dirty="0">
                <a:latin typeface="Arial Rounded MT Bold" panose="020F0704030504030204" pitchFamily="34" charset="0"/>
              </a:rPr>
              <a:t>The Holds Process: Submitting a Hold Request from a Patron Record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0822" y="2932670"/>
            <a:ext cx="9176950" cy="3575222"/>
          </a:xfrm>
          <a:prstGeom prst="rect">
            <a:avLst/>
          </a:prstGeom>
        </p:spPr>
      </p:pic>
      <p:sp>
        <p:nvSpPr>
          <p:cNvPr id="7" name="TextBox 6"/>
          <p:cNvSpPr txBox="1"/>
          <p:nvPr/>
        </p:nvSpPr>
        <p:spPr>
          <a:xfrm>
            <a:off x="2660822" y="2487827"/>
            <a:ext cx="9094573" cy="369332"/>
          </a:xfrm>
          <a:prstGeom prst="rect">
            <a:avLst/>
          </a:prstGeom>
          <a:noFill/>
        </p:spPr>
        <p:txBody>
          <a:bodyPr wrap="square" rtlCol="0">
            <a:spAutoFit/>
          </a:bodyPr>
          <a:lstStyle/>
          <a:p>
            <a:pPr algn="ctr"/>
            <a:r>
              <a:rPr lang="en-US" dirty="0">
                <a:latin typeface="Arial Rounded MT Bold" panose="020F0704030504030204" pitchFamily="34" charset="0"/>
              </a:rPr>
              <a:t>Search screen</a:t>
            </a:r>
          </a:p>
        </p:txBody>
      </p:sp>
    </p:spTree>
    <p:extLst>
      <p:ext uri="{BB962C8B-B14F-4D97-AF65-F5344CB8AC3E}">
        <p14:creationId xmlns:p14="http://schemas.microsoft.com/office/powerpoint/2010/main" val="2748508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05947"/>
            <a:ext cx="8915399" cy="1210962"/>
          </a:xfrm>
        </p:spPr>
        <p:txBody>
          <a:bodyPr/>
          <a:lstStyle/>
          <a:p>
            <a:pPr algn="ctr"/>
            <a:r>
              <a:rPr lang="en-US" dirty="0">
                <a:latin typeface="Arial Rounded MT Bold" panose="020F0704030504030204" pitchFamily="34" charset="0"/>
              </a:rPr>
              <a:t>LEAP into Holds</a:t>
            </a:r>
            <a:endParaRPr lang="en-US" dirty="0"/>
          </a:p>
        </p:txBody>
      </p:sp>
      <p:sp>
        <p:nvSpPr>
          <p:cNvPr id="3" name="Subtitle 2"/>
          <p:cNvSpPr>
            <a:spLocks noGrp="1"/>
          </p:cNvSpPr>
          <p:nvPr>
            <p:ph type="subTitle" idx="1"/>
          </p:nvPr>
        </p:nvSpPr>
        <p:spPr>
          <a:xfrm>
            <a:off x="2342078" y="1605812"/>
            <a:ext cx="8915399" cy="1126283"/>
          </a:xfrm>
        </p:spPr>
        <p:txBody>
          <a:bodyPr>
            <a:normAutofit/>
          </a:bodyPr>
          <a:lstStyle/>
          <a:p>
            <a:pPr algn="ctr"/>
            <a:r>
              <a:rPr lang="en-US" sz="3200" b="1" u="sng" dirty="0">
                <a:latin typeface="Arial Rounded MT Bold" panose="020F0704030504030204" pitchFamily="34" charset="0"/>
              </a:rPr>
              <a:t>The Holds Process: Submitting a Hold Request from a Patron Record</a:t>
            </a:r>
          </a:p>
        </p:txBody>
      </p:sp>
      <p:sp>
        <p:nvSpPr>
          <p:cNvPr id="4" name="TextBox 3"/>
          <p:cNvSpPr txBox="1"/>
          <p:nvPr/>
        </p:nvSpPr>
        <p:spPr>
          <a:xfrm>
            <a:off x="2866768" y="2451289"/>
            <a:ext cx="7908324" cy="369332"/>
          </a:xfrm>
          <a:prstGeom prst="rect">
            <a:avLst/>
          </a:prstGeom>
          <a:noFill/>
        </p:spPr>
        <p:txBody>
          <a:bodyPr wrap="square" rtlCol="0">
            <a:spAutoFit/>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730" y="3837631"/>
            <a:ext cx="10058400" cy="3020369"/>
          </a:xfrm>
          <a:prstGeom prst="rect">
            <a:avLst/>
          </a:prstGeom>
        </p:spPr>
      </p:pic>
      <p:sp>
        <p:nvSpPr>
          <p:cNvPr id="6" name="TextBox 5"/>
          <p:cNvSpPr txBox="1"/>
          <p:nvPr/>
        </p:nvSpPr>
        <p:spPr>
          <a:xfrm>
            <a:off x="2776151" y="3015049"/>
            <a:ext cx="8394357" cy="646331"/>
          </a:xfrm>
          <a:prstGeom prst="rect">
            <a:avLst/>
          </a:prstGeom>
          <a:noFill/>
        </p:spPr>
        <p:txBody>
          <a:bodyPr wrap="square" rtlCol="0">
            <a:spAutoFit/>
          </a:bodyPr>
          <a:lstStyle/>
          <a:p>
            <a:r>
              <a:rPr lang="en-US" dirty="0">
                <a:latin typeface="Arial Rounded MT Bold" panose="020F0704030504030204" pitchFamily="34" charset="0"/>
              </a:rPr>
              <a:t>When you select the item, information from the bibliographic record will automatically populate certain fields such as Publisher, ISBN, and Format. </a:t>
            </a:r>
          </a:p>
        </p:txBody>
      </p:sp>
    </p:spTree>
    <p:extLst>
      <p:ext uri="{BB962C8B-B14F-4D97-AF65-F5344CB8AC3E}">
        <p14:creationId xmlns:p14="http://schemas.microsoft.com/office/powerpoint/2010/main" val="1131650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05947"/>
            <a:ext cx="8915399" cy="1210962"/>
          </a:xfrm>
        </p:spPr>
        <p:txBody>
          <a:bodyPr/>
          <a:lstStyle/>
          <a:p>
            <a:pPr algn="ctr"/>
            <a:r>
              <a:rPr lang="en-US" dirty="0">
                <a:latin typeface="Arial Rounded MT Bold" panose="020F0704030504030204" pitchFamily="34" charset="0"/>
              </a:rPr>
              <a:t>LEAP into Holds</a:t>
            </a:r>
          </a:p>
        </p:txBody>
      </p:sp>
      <p:sp>
        <p:nvSpPr>
          <p:cNvPr id="3" name="Subtitle 2"/>
          <p:cNvSpPr>
            <a:spLocks noGrp="1"/>
          </p:cNvSpPr>
          <p:nvPr>
            <p:ph type="subTitle" idx="1"/>
          </p:nvPr>
        </p:nvSpPr>
        <p:spPr>
          <a:xfrm>
            <a:off x="2342078" y="1605812"/>
            <a:ext cx="8915399" cy="1126283"/>
          </a:xfrm>
        </p:spPr>
        <p:txBody>
          <a:bodyPr>
            <a:normAutofit/>
          </a:bodyPr>
          <a:lstStyle/>
          <a:p>
            <a:pPr algn="ctr"/>
            <a:r>
              <a:rPr lang="en-US" sz="3200" b="1" u="sng" dirty="0">
                <a:latin typeface="Arial Rounded MT Bold" panose="020F0704030504030204" pitchFamily="34" charset="0"/>
              </a:rPr>
              <a:t>The Holds Process: Questions?</a:t>
            </a:r>
          </a:p>
        </p:txBody>
      </p:sp>
      <p:sp>
        <p:nvSpPr>
          <p:cNvPr id="4" name="TextBox 3"/>
          <p:cNvSpPr txBox="1"/>
          <p:nvPr/>
        </p:nvSpPr>
        <p:spPr>
          <a:xfrm>
            <a:off x="2866768" y="2451289"/>
            <a:ext cx="7908324"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322425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05947"/>
            <a:ext cx="8915399" cy="1210962"/>
          </a:xfrm>
        </p:spPr>
        <p:txBody>
          <a:bodyPr/>
          <a:lstStyle/>
          <a:p>
            <a:pPr algn="ctr"/>
            <a:r>
              <a:rPr lang="en-US" dirty="0">
                <a:latin typeface="Arial Rounded MT Bold" panose="020F0704030504030204" pitchFamily="34" charset="0"/>
              </a:rPr>
              <a:t>LEAP into Holds</a:t>
            </a:r>
            <a:endParaRPr lang="en-US" dirty="0"/>
          </a:p>
        </p:txBody>
      </p:sp>
      <p:sp>
        <p:nvSpPr>
          <p:cNvPr id="3" name="Subtitle 2"/>
          <p:cNvSpPr>
            <a:spLocks noGrp="1"/>
          </p:cNvSpPr>
          <p:nvPr>
            <p:ph type="subTitle" idx="1"/>
          </p:nvPr>
        </p:nvSpPr>
        <p:spPr>
          <a:xfrm>
            <a:off x="2342078" y="1605812"/>
            <a:ext cx="8915399" cy="1126283"/>
          </a:xfrm>
        </p:spPr>
        <p:txBody>
          <a:bodyPr>
            <a:normAutofit/>
          </a:bodyPr>
          <a:lstStyle/>
          <a:p>
            <a:pPr algn="ctr"/>
            <a:r>
              <a:rPr lang="en-US" sz="3200" b="1" u="sng" dirty="0">
                <a:latin typeface="Arial Rounded MT Bold" panose="020F0704030504030204" pitchFamily="34" charset="0"/>
              </a:rPr>
              <a:t>The Holds Process: An Overview </a:t>
            </a:r>
          </a:p>
        </p:txBody>
      </p:sp>
      <p:sp>
        <p:nvSpPr>
          <p:cNvPr id="4" name="TextBox 3"/>
          <p:cNvSpPr txBox="1"/>
          <p:nvPr/>
        </p:nvSpPr>
        <p:spPr>
          <a:xfrm>
            <a:off x="3138616" y="2732095"/>
            <a:ext cx="7562335" cy="2554545"/>
          </a:xfrm>
          <a:prstGeom prst="rect">
            <a:avLst/>
          </a:prstGeom>
          <a:noFill/>
        </p:spPr>
        <p:txBody>
          <a:bodyPr wrap="square" rtlCol="0">
            <a:spAutoFit/>
          </a:bodyPr>
          <a:lstStyle/>
          <a:p>
            <a:pPr marL="342900" indent="-342900">
              <a:buFont typeface="+mj-lt"/>
              <a:buAutoNum type="arabicPeriod"/>
            </a:pPr>
            <a:r>
              <a:rPr lang="en-US" sz="2000" dirty="0">
                <a:latin typeface="Arial Rounded MT Bold" panose="020F0704030504030204" pitchFamily="34" charset="0"/>
              </a:rPr>
              <a:t>If material is on hold for multiple patrons throughout the ODIN Polaris libraries, and the item is checked in at a library where one of their local patrons is in the hold queue, that local patron will rise to the top of the list. </a:t>
            </a:r>
            <a:br>
              <a:rPr lang="en-US" sz="2000" dirty="0">
                <a:latin typeface="Arial Rounded MT Bold" panose="020F0704030504030204" pitchFamily="34" charset="0"/>
              </a:rPr>
            </a:br>
            <a:endParaRPr lang="en-US" sz="2000" dirty="0">
              <a:latin typeface="Arial Rounded MT Bold" panose="020F0704030504030204" pitchFamily="34" charset="0"/>
            </a:endParaRPr>
          </a:p>
          <a:p>
            <a:pPr marL="342900" indent="-342900">
              <a:buFont typeface="+mj-lt"/>
              <a:buAutoNum type="arabicPeriod"/>
            </a:pPr>
            <a:r>
              <a:rPr lang="en-US" sz="2000" dirty="0">
                <a:latin typeface="Arial Rounded MT Bold" panose="020F0704030504030204" pitchFamily="34" charset="0"/>
              </a:rPr>
              <a:t>The library’s copy will fulfill the hold for their local patron first, even if that local patron is not first in the hold queue.</a:t>
            </a:r>
          </a:p>
        </p:txBody>
      </p:sp>
    </p:spTree>
    <p:extLst>
      <p:ext uri="{BB962C8B-B14F-4D97-AF65-F5344CB8AC3E}">
        <p14:creationId xmlns:p14="http://schemas.microsoft.com/office/powerpoint/2010/main" val="1398558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05947"/>
            <a:ext cx="8915399" cy="1210962"/>
          </a:xfrm>
        </p:spPr>
        <p:txBody>
          <a:bodyPr/>
          <a:lstStyle/>
          <a:p>
            <a:pPr algn="ctr"/>
            <a:r>
              <a:rPr lang="en-US" dirty="0">
                <a:latin typeface="Arial Rounded MT Bold" panose="020F0704030504030204" pitchFamily="34" charset="0"/>
              </a:rPr>
              <a:t>LEAP into Holds</a:t>
            </a:r>
            <a:endParaRPr lang="en-US" dirty="0"/>
          </a:p>
        </p:txBody>
      </p:sp>
      <p:sp>
        <p:nvSpPr>
          <p:cNvPr id="3" name="Subtitle 2"/>
          <p:cNvSpPr>
            <a:spLocks noGrp="1"/>
          </p:cNvSpPr>
          <p:nvPr>
            <p:ph type="subTitle" idx="1"/>
          </p:nvPr>
        </p:nvSpPr>
        <p:spPr>
          <a:xfrm>
            <a:off x="2342078" y="1605812"/>
            <a:ext cx="8915399" cy="1126283"/>
          </a:xfrm>
        </p:spPr>
        <p:txBody>
          <a:bodyPr>
            <a:normAutofit/>
          </a:bodyPr>
          <a:lstStyle/>
          <a:p>
            <a:pPr algn="ctr"/>
            <a:r>
              <a:rPr lang="en-US" sz="3200" b="1" u="sng" dirty="0">
                <a:latin typeface="Arial Rounded MT Bold" panose="020F0704030504030204" pitchFamily="34" charset="0"/>
              </a:rPr>
              <a:t>The Holds Process: Two Types of Holds in LEAP  </a:t>
            </a:r>
          </a:p>
        </p:txBody>
      </p:sp>
      <p:sp>
        <p:nvSpPr>
          <p:cNvPr id="4" name="TextBox 3"/>
          <p:cNvSpPr txBox="1"/>
          <p:nvPr/>
        </p:nvSpPr>
        <p:spPr>
          <a:xfrm>
            <a:off x="3295135" y="3023286"/>
            <a:ext cx="7962342" cy="2862322"/>
          </a:xfrm>
          <a:prstGeom prst="rect">
            <a:avLst/>
          </a:prstGeom>
          <a:noFill/>
        </p:spPr>
        <p:txBody>
          <a:bodyPr wrap="square" rtlCol="0">
            <a:spAutoFit/>
          </a:bodyPr>
          <a:lstStyle/>
          <a:p>
            <a:r>
              <a:rPr lang="en-US" sz="3600" dirty="0">
                <a:latin typeface="Arial Rounded MT Bold" panose="020F0704030504030204" pitchFamily="34" charset="0"/>
              </a:rPr>
              <a:t>Title Hold (Bibliographic Record Hold)</a:t>
            </a:r>
          </a:p>
          <a:p>
            <a:endParaRPr lang="en-US" sz="3600" dirty="0">
              <a:latin typeface="Arial Rounded MT Bold" panose="020F0704030504030204" pitchFamily="34" charset="0"/>
            </a:endParaRPr>
          </a:p>
          <a:p>
            <a:r>
              <a:rPr lang="en-US" sz="3600" dirty="0">
                <a:latin typeface="Arial Rounded MT Bold" panose="020F0704030504030204" pitchFamily="34" charset="0"/>
              </a:rPr>
              <a:t>Item Hold (Item Record Hold)</a:t>
            </a:r>
          </a:p>
          <a:p>
            <a:endParaRPr lang="en-US" sz="3600" dirty="0"/>
          </a:p>
        </p:txBody>
      </p:sp>
    </p:spTree>
    <p:extLst>
      <p:ext uri="{BB962C8B-B14F-4D97-AF65-F5344CB8AC3E}">
        <p14:creationId xmlns:p14="http://schemas.microsoft.com/office/powerpoint/2010/main" val="269407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05947"/>
            <a:ext cx="8915399" cy="1210962"/>
          </a:xfrm>
        </p:spPr>
        <p:txBody>
          <a:bodyPr/>
          <a:lstStyle/>
          <a:p>
            <a:pPr algn="ctr"/>
            <a:r>
              <a:rPr lang="en-US" dirty="0">
                <a:latin typeface="Arial Rounded MT Bold" panose="020F0704030504030204" pitchFamily="34" charset="0"/>
              </a:rPr>
              <a:t>LEAP into Holds</a:t>
            </a:r>
            <a:endParaRPr lang="en-US" dirty="0"/>
          </a:p>
        </p:txBody>
      </p:sp>
      <p:sp>
        <p:nvSpPr>
          <p:cNvPr id="3" name="Subtitle 2"/>
          <p:cNvSpPr>
            <a:spLocks noGrp="1"/>
          </p:cNvSpPr>
          <p:nvPr>
            <p:ph type="subTitle" idx="1"/>
          </p:nvPr>
        </p:nvSpPr>
        <p:spPr>
          <a:xfrm>
            <a:off x="2358554" y="1531672"/>
            <a:ext cx="8915399" cy="1126283"/>
          </a:xfrm>
        </p:spPr>
        <p:txBody>
          <a:bodyPr>
            <a:normAutofit/>
          </a:bodyPr>
          <a:lstStyle/>
          <a:p>
            <a:pPr algn="ctr"/>
            <a:r>
              <a:rPr lang="en-US" sz="3200" b="1" u="sng" dirty="0">
                <a:latin typeface="Arial Rounded MT Bold" panose="020F0704030504030204" pitchFamily="34" charset="0"/>
              </a:rPr>
              <a:t>The Holds Process: Title (Bibliographic) Hold</a:t>
            </a:r>
          </a:p>
        </p:txBody>
      </p:sp>
      <p:sp>
        <p:nvSpPr>
          <p:cNvPr id="9" name="TextBox 8"/>
          <p:cNvSpPr txBox="1"/>
          <p:nvPr/>
        </p:nvSpPr>
        <p:spPr>
          <a:xfrm>
            <a:off x="2589213" y="2657955"/>
            <a:ext cx="8311978" cy="4524315"/>
          </a:xfrm>
          <a:prstGeom prst="rect">
            <a:avLst/>
          </a:prstGeom>
          <a:noFill/>
        </p:spPr>
        <p:txBody>
          <a:bodyPr wrap="square" rtlCol="0">
            <a:spAutoFit/>
          </a:bodyPr>
          <a:lstStyle/>
          <a:p>
            <a:r>
              <a:rPr lang="en-US" dirty="0">
                <a:latin typeface="Arial Rounded MT Bold" panose="020F0704030504030204" pitchFamily="34" charset="0"/>
              </a:rPr>
              <a:t>A Title or Bibliographic hold is one that is placed from the bibliographic record.  This type of hold will first place a hold on an item in your collection.  If the item is not in your collection, a bibliographic hold will still be placed.  LEAP will select libraries that have that item in their collection and add that item to their picklist, starting with the first one on the list.  This list is selected by LEAP and is randomized. </a:t>
            </a:r>
          </a:p>
          <a:p>
            <a:endParaRPr lang="en-US" dirty="0">
              <a:latin typeface="Arial Rounded MT Bold" panose="020F0704030504030204" pitchFamily="34" charset="0"/>
            </a:endParaRPr>
          </a:p>
          <a:p>
            <a:r>
              <a:rPr lang="en-US" dirty="0">
                <a:latin typeface="Arial Rounded MT Bold" panose="020F0704030504030204" pitchFamily="34" charset="0"/>
              </a:rPr>
              <a:t>If the first library on the list does not fill the hold request, the request moves to the second library and so on.</a:t>
            </a:r>
            <a:br>
              <a:rPr lang="en-US" dirty="0">
                <a:latin typeface="Arial Rounded MT Bold" panose="020F0704030504030204" pitchFamily="34" charset="0"/>
              </a:rPr>
            </a:br>
            <a:endParaRPr lang="en-US" dirty="0">
              <a:latin typeface="Arial Rounded MT Bold" panose="020F0704030504030204" pitchFamily="34" charset="0"/>
            </a:endParaRPr>
          </a:p>
          <a:p>
            <a:r>
              <a:rPr lang="en-US" dirty="0">
                <a:latin typeface="Arial Rounded MT Bold" panose="020F0704030504030204" pitchFamily="34" charset="0"/>
              </a:rPr>
              <a:t>If you are not filling the request, please deny it so it can move on.</a:t>
            </a:r>
          </a:p>
          <a:p>
            <a:endParaRPr lang="en-US" dirty="0">
              <a:latin typeface="Arial Rounded MT Bold" panose="020F0704030504030204" pitchFamily="34" charset="0"/>
            </a:endParaRPr>
          </a:p>
          <a:p>
            <a:r>
              <a:rPr lang="en-US" dirty="0">
                <a:latin typeface="Arial Rounded MT Bold" panose="020F0704030504030204" pitchFamily="34" charset="0"/>
              </a:rPr>
              <a:t>Once a lending library processes the holds request, the item is now On Hold for the patron or it is ready for transfer to another library.  </a:t>
            </a:r>
            <a:br>
              <a:rPr lang="en-US" dirty="0">
                <a:latin typeface="Arial Rounded MT Bold" panose="020F0704030504030204" pitchFamily="34" charset="0"/>
              </a:rPr>
            </a:br>
            <a:endParaRPr lang="en-US" dirty="0">
              <a:latin typeface="Arial Rounded MT Bold" panose="020F0704030504030204" pitchFamily="34" charset="0"/>
            </a:endParaRPr>
          </a:p>
          <a:p>
            <a:r>
              <a:rPr lang="en-US" dirty="0"/>
              <a:t>  </a:t>
            </a:r>
          </a:p>
        </p:txBody>
      </p:sp>
    </p:spTree>
    <p:extLst>
      <p:ext uri="{BB962C8B-B14F-4D97-AF65-F5344CB8AC3E}">
        <p14:creationId xmlns:p14="http://schemas.microsoft.com/office/powerpoint/2010/main" val="4215173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05947"/>
            <a:ext cx="8915399" cy="1210962"/>
          </a:xfrm>
        </p:spPr>
        <p:txBody>
          <a:bodyPr/>
          <a:lstStyle/>
          <a:p>
            <a:pPr algn="ctr"/>
            <a:r>
              <a:rPr lang="en-US" dirty="0">
                <a:latin typeface="Arial Rounded MT Bold" panose="020F0704030504030204" pitchFamily="34" charset="0"/>
              </a:rPr>
              <a:t>LEAP into Holds</a:t>
            </a:r>
            <a:endParaRPr lang="en-US" dirty="0"/>
          </a:p>
        </p:txBody>
      </p:sp>
      <p:sp>
        <p:nvSpPr>
          <p:cNvPr id="3" name="Subtitle 2"/>
          <p:cNvSpPr>
            <a:spLocks noGrp="1"/>
          </p:cNvSpPr>
          <p:nvPr>
            <p:ph type="subTitle" idx="1"/>
          </p:nvPr>
        </p:nvSpPr>
        <p:spPr>
          <a:xfrm>
            <a:off x="2342078" y="1605812"/>
            <a:ext cx="8915399" cy="1126283"/>
          </a:xfrm>
        </p:spPr>
        <p:txBody>
          <a:bodyPr>
            <a:normAutofit/>
          </a:bodyPr>
          <a:lstStyle/>
          <a:p>
            <a:pPr algn="ctr"/>
            <a:r>
              <a:rPr lang="en-US" sz="3200" b="1" u="sng" dirty="0">
                <a:latin typeface="Arial Rounded MT Bold" panose="020F0704030504030204" pitchFamily="34" charset="0"/>
              </a:rPr>
              <a:t>The Holds Process: Title (Bibliographic) Hold</a:t>
            </a:r>
          </a:p>
        </p:txBody>
      </p:sp>
      <p:sp>
        <p:nvSpPr>
          <p:cNvPr id="4" name="TextBox 3"/>
          <p:cNvSpPr txBox="1"/>
          <p:nvPr/>
        </p:nvSpPr>
        <p:spPr>
          <a:xfrm>
            <a:off x="2845615" y="2717896"/>
            <a:ext cx="7908324" cy="707886"/>
          </a:xfrm>
          <a:prstGeom prst="rect">
            <a:avLst/>
          </a:prstGeom>
          <a:noFill/>
        </p:spPr>
        <p:txBody>
          <a:bodyPr wrap="square" rtlCol="0">
            <a:spAutoFit/>
          </a:bodyPr>
          <a:lstStyle/>
          <a:p>
            <a:r>
              <a:rPr lang="en-US" sz="2000" dirty="0">
                <a:latin typeface="Arial Rounded MT Bold" panose="020F0704030504030204" pitchFamily="34" charset="0"/>
              </a:rPr>
              <a:t>Once you have located a bibliographic record (title) in LEAP, click ACTIONS and select Place Hold</a:t>
            </a:r>
          </a:p>
        </p:txBody>
      </p:sp>
      <p:pic>
        <p:nvPicPr>
          <p:cNvPr id="6" name="Picture 5"/>
          <p:cNvPicPr>
            <a:picLocks noChangeAspect="1"/>
          </p:cNvPicPr>
          <p:nvPr/>
        </p:nvPicPr>
        <p:blipFill>
          <a:blip r:embed="rId2"/>
          <a:stretch>
            <a:fillRect/>
          </a:stretch>
        </p:blipFill>
        <p:spPr>
          <a:xfrm>
            <a:off x="2866768" y="3912382"/>
            <a:ext cx="7306961" cy="2595509"/>
          </a:xfrm>
          <a:prstGeom prst="rect">
            <a:avLst/>
          </a:prstGeom>
        </p:spPr>
      </p:pic>
      <p:sp>
        <p:nvSpPr>
          <p:cNvPr id="7" name="Rectangle: Rounded Corners 27"/>
          <p:cNvSpPr/>
          <p:nvPr/>
        </p:nvSpPr>
        <p:spPr>
          <a:xfrm>
            <a:off x="7101016" y="4077730"/>
            <a:ext cx="826359" cy="296691"/>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ight Arrow 7"/>
          <p:cNvSpPr/>
          <p:nvPr/>
        </p:nvSpPr>
        <p:spPr>
          <a:xfrm>
            <a:off x="6367849" y="4464908"/>
            <a:ext cx="650789" cy="823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9908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05947"/>
            <a:ext cx="8915399" cy="1210962"/>
          </a:xfrm>
        </p:spPr>
        <p:txBody>
          <a:bodyPr/>
          <a:lstStyle/>
          <a:p>
            <a:pPr algn="ctr"/>
            <a:r>
              <a:rPr lang="en-US" dirty="0">
                <a:latin typeface="Arial Rounded MT Bold" panose="020F0704030504030204" pitchFamily="34" charset="0"/>
              </a:rPr>
              <a:t>LEAP into Holds</a:t>
            </a:r>
            <a:endParaRPr lang="en-US" dirty="0"/>
          </a:p>
        </p:txBody>
      </p:sp>
      <p:sp>
        <p:nvSpPr>
          <p:cNvPr id="3" name="Subtitle 2"/>
          <p:cNvSpPr>
            <a:spLocks noGrp="1"/>
          </p:cNvSpPr>
          <p:nvPr>
            <p:ph type="subTitle" idx="1"/>
          </p:nvPr>
        </p:nvSpPr>
        <p:spPr>
          <a:xfrm>
            <a:off x="2342078" y="1605812"/>
            <a:ext cx="8915399" cy="1126283"/>
          </a:xfrm>
        </p:spPr>
        <p:txBody>
          <a:bodyPr>
            <a:normAutofit/>
          </a:bodyPr>
          <a:lstStyle/>
          <a:p>
            <a:pPr algn="ctr"/>
            <a:r>
              <a:rPr lang="en-US" sz="3200" b="1" u="sng" dirty="0">
                <a:latin typeface="Arial Rounded MT Bold" panose="020F0704030504030204" pitchFamily="34" charset="0"/>
              </a:rPr>
              <a:t>The Holds Process: Title (Bibliographic) Hold</a:t>
            </a:r>
          </a:p>
        </p:txBody>
      </p:sp>
      <p:sp>
        <p:nvSpPr>
          <p:cNvPr id="4" name="TextBox 3"/>
          <p:cNvSpPr txBox="1"/>
          <p:nvPr/>
        </p:nvSpPr>
        <p:spPr>
          <a:xfrm>
            <a:off x="2754998" y="2780979"/>
            <a:ext cx="8089557" cy="646331"/>
          </a:xfrm>
          <a:prstGeom prst="rect">
            <a:avLst/>
          </a:prstGeom>
          <a:noFill/>
        </p:spPr>
        <p:txBody>
          <a:bodyPr wrap="square" rtlCol="0">
            <a:spAutoFit/>
          </a:bodyPr>
          <a:lstStyle/>
          <a:p>
            <a:r>
              <a:rPr lang="en-US" dirty="0">
                <a:latin typeface="Arial Rounded MT Bold" panose="020F0704030504030204" pitchFamily="34" charset="0"/>
              </a:rPr>
              <a:t>LEAP will open the Find Tool to locate the patron record needed to place the hold. Use the search box to look up the patron.</a:t>
            </a:r>
          </a:p>
        </p:txBody>
      </p:sp>
      <p:pic>
        <p:nvPicPr>
          <p:cNvPr id="5" name="Picture 4"/>
          <p:cNvPicPr/>
          <p:nvPr/>
        </p:nvPicPr>
        <p:blipFill>
          <a:blip r:embed="rId2"/>
          <a:stretch>
            <a:fillRect/>
          </a:stretch>
        </p:blipFill>
        <p:spPr>
          <a:xfrm>
            <a:off x="2669060" y="3918910"/>
            <a:ext cx="7908324" cy="2350085"/>
          </a:xfrm>
          <a:prstGeom prst="rect">
            <a:avLst/>
          </a:prstGeom>
        </p:spPr>
      </p:pic>
      <p:sp>
        <p:nvSpPr>
          <p:cNvPr id="6" name="Rectangle: Rounded Corners 28"/>
          <p:cNvSpPr/>
          <p:nvPr/>
        </p:nvSpPr>
        <p:spPr>
          <a:xfrm>
            <a:off x="2669060" y="4312735"/>
            <a:ext cx="4143632" cy="30480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093950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05947"/>
            <a:ext cx="8915399" cy="1210962"/>
          </a:xfrm>
        </p:spPr>
        <p:txBody>
          <a:bodyPr/>
          <a:lstStyle/>
          <a:p>
            <a:pPr algn="ctr"/>
            <a:r>
              <a:rPr lang="en-US" dirty="0">
                <a:latin typeface="Arial Rounded MT Bold" panose="020F0704030504030204" pitchFamily="34" charset="0"/>
              </a:rPr>
              <a:t>LEAP into Holds</a:t>
            </a:r>
            <a:endParaRPr lang="en-US" dirty="0"/>
          </a:p>
        </p:txBody>
      </p:sp>
      <p:sp>
        <p:nvSpPr>
          <p:cNvPr id="3" name="Subtitle 2"/>
          <p:cNvSpPr>
            <a:spLocks noGrp="1"/>
          </p:cNvSpPr>
          <p:nvPr>
            <p:ph type="subTitle" idx="1"/>
          </p:nvPr>
        </p:nvSpPr>
        <p:spPr>
          <a:xfrm>
            <a:off x="2342078" y="1605812"/>
            <a:ext cx="8915399" cy="1126283"/>
          </a:xfrm>
        </p:spPr>
        <p:txBody>
          <a:bodyPr>
            <a:normAutofit/>
          </a:bodyPr>
          <a:lstStyle/>
          <a:p>
            <a:pPr algn="ctr"/>
            <a:r>
              <a:rPr lang="en-US" sz="3200" b="1" u="sng" dirty="0">
                <a:latin typeface="Arial Rounded MT Bold" panose="020F0704030504030204" pitchFamily="34" charset="0"/>
              </a:rPr>
              <a:t>The Holds Process: Title (Bibliographic) Hold</a:t>
            </a:r>
          </a:p>
        </p:txBody>
      </p:sp>
      <p:sp>
        <p:nvSpPr>
          <p:cNvPr id="4" name="TextBox 3"/>
          <p:cNvSpPr txBox="1"/>
          <p:nvPr/>
        </p:nvSpPr>
        <p:spPr>
          <a:xfrm>
            <a:off x="2589212" y="2715692"/>
            <a:ext cx="8915399" cy="646331"/>
          </a:xfrm>
          <a:prstGeom prst="rect">
            <a:avLst/>
          </a:prstGeom>
          <a:noFill/>
        </p:spPr>
        <p:txBody>
          <a:bodyPr wrap="square" rtlCol="0">
            <a:spAutoFit/>
          </a:bodyPr>
          <a:lstStyle/>
          <a:p>
            <a:r>
              <a:rPr lang="en-US" dirty="0">
                <a:latin typeface="Arial Rounded MT Bold" panose="020F0704030504030204" pitchFamily="34" charset="0"/>
              </a:rPr>
              <a:t>If you have a patron or multiple patron records open in LEAP, you will be prompted to select on of the records </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654642" y="4030878"/>
            <a:ext cx="7683843" cy="2345208"/>
          </a:xfrm>
          <a:prstGeom prst="rect">
            <a:avLst/>
          </a:prstGeom>
        </p:spPr>
      </p:pic>
    </p:spTree>
    <p:extLst>
      <p:ext uri="{BB962C8B-B14F-4D97-AF65-F5344CB8AC3E}">
        <p14:creationId xmlns:p14="http://schemas.microsoft.com/office/powerpoint/2010/main" val="3242730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05947"/>
            <a:ext cx="8915399" cy="1210962"/>
          </a:xfrm>
        </p:spPr>
        <p:txBody>
          <a:bodyPr/>
          <a:lstStyle/>
          <a:p>
            <a:pPr algn="ctr"/>
            <a:r>
              <a:rPr lang="en-US" dirty="0">
                <a:latin typeface="Arial Rounded MT Bold" panose="020F0704030504030204" pitchFamily="34" charset="0"/>
              </a:rPr>
              <a:t>LEAP into Holds</a:t>
            </a:r>
            <a:endParaRPr lang="en-US" dirty="0"/>
          </a:p>
        </p:txBody>
      </p:sp>
      <p:sp>
        <p:nvSpPr>
          <p:cNvPr id="3" name="Subtitle 2"/>
          <p:cNvSpPr>
            <a:spLocks noGrp="1"/>
          </p:cNvSpPr>
          <p:nvPr>
            <p:ph type="subTitle" idx="1"/>
          </p:nvPr>
        </p:nvSpPr>
        <p:spPr>
          <a:xfrm>
            <a:off x="2342078" y="1605812"/>
            <a:ext cx="8915399" cy="1126283"/>
          </a:xfrm>
        </p:spPr>
        <p:txBody>
          <a:bodyPr>
            <a:normAutofit/>
          </a:bodyPr>
          <a:lstStyle/>
          <a:p>
            <a:pPr algn="ctr"/>
            <a:r>
              <a:rPr lang="en-US" sz="3200" b="1" u="sng" dirty="0">
                <a:latin typeface="Arial Rounded MT Bold" panose="020F0704030504030204" pitchFamily="34" charset="0"/>
              </a:rPr>
              <a:t>The Holds Process: Title (Bibliographic) Hold</a:t>
            </a:r>
          </a:p>
        </p:txBody>
      </p:sp>
      <p:sp>
        <p:nvSpPr>
          <p:cNvPr id="4" name="TextBox 3"/>
          <p:cNvSpPr txBox="1"/>
          <p:nvPr/>
        </p:nvSpPr>
        <p:spPr>
          <a:xfrm>
            <a:off x="2498596" y="2680102"/>
            <a:ext cx="8915399" cy="369332"/>
          </a:xfrm>
          <a:prstGeom prst="rect">
            <a:avLst/>
          </a:prstGeom>
          <a:noFill/>
        </p:spPr>
        <p:txBody>
          <a:bodyPr wrap="square" rtlCol="0">
            <a:spAutoFit/>
          </a:bodyPr>
          <a:lstStyle/>
          <a:p>
            <a:r>
              <a:rPr lang="en-US" dirty="0">
                <a:latin typeface="Arial Rounded MT Bold" panose="020F0704030504030204" pitchFamily="34" charset="0"/>
              </a:rPr>
              <a:t>The Hold will now appear on the patron’s record </a:t>
            </a:r>
          </a:p>
        </p:txBody>
      </p:sp>
      <p:pic>
        <p:nvPicPr>
          <p:cNvPr id="6" name="Picture 5"/>
          <p:cNvPicPr/>
          <p:nvPr/>
        </p:nvPicPr>
        <p:blipFill>
          <a:blip r:embed="rId2"/>
          <a:stretch>
            <a:fillRect/>
          </a:stretch>
        </p:blipFill>
        <p:spPr>
          <a:xfrm>
            <a:off x="2589213" y="3584429"/>
            <a:ext cx="8152928" cy="2895660"/>
          </a:xfrm>
          <a:prstGeom prst="rect">
            <a:avLst/>
          </a:prstGeom>
        </p:spPr>
      </p:pic>
      <p:sp>
        <p:nvSpPr>
          <p:cNvPr id="7" name="Rectangle: Rounded Corners 32"/>
          <p:cNvSpPr/>
          <p:nvPr/>
        </p:nvSpPr>
        <p:spPr>
          <a:xfrm>
            <a:off x="2589214" y="5997145"/>
            <a:ext cx="6744256" cy="395417"/>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91245241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1076</TotalTime>
  <Words>1063</Words>
  <Application>Microsoft Office PowerPoint</Application>
  <PresentationFormat>Widescreen</PresentationFormat>
  <Paragraphs>84</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Rounded MT Bold</vt:lpstr>
      <vt:lpstr>Century Gothic</vt:lpstr>
      <vt:lpstr>Wingdings 3</vt:lpstr>
      <vt:lpstr>Wisp</vt:lpstr>
      <vt:lpstr>LEAP into Holds</vt:lpstr>
      <vt:lpstr>LEAP into Holds</vt:lpstr>
      <vt:lpstr>LEAP into Holds</vt:lpstr>
      <vt:lpstr>LEAP into Holds</vt:lpstr>
      <vt:lpstr>LEAP into Holds</vt:lpstr>
      <vt:lpstr>LEAP into Holds</vt:lpstr>
      <vt:lpstr>LEAP into Holds</vt:lpstr>
      <vt:lpstr>LEAP into Holds</vt:lpstr>
      <vt:lpstr>LEAP into Holds</vt:lpstr>
      <vt:lpstr>LEAP into Holds</vt:lpstr>
      <vt:lpstr>LEAP into Holds</vt:lpstr>
      <vt:lpstr>LEAP into Holds</vt:lpstr>
      <vt:lpstr>LEAP into Holds</vt:lpstr>
      <vt:lpstr>LEAP into Holds</vt:lpstr>
      <vt:lpstr>LEAP into Holds</vt:lpstr>
      <vt:lpstr>LEAP into Holds</vt:lpstr>
      <vt:lpstr>LEAP into Holds</vt:lpstr>
      <vt:lpstr>LEAP into Holds</vt:lpstr>
      <vt:lpstr>LEAP into Holds</vt:lpstr>
      <vt:lpstr>LEAP into Holds</vt:lpstr>
      <vt:lpstr>LEAP into Holds</vt:lpstr>
      <vt:lpstr>LEAP into Holds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LEAP into Holds</dc:title>
  <dc:creator>Peterson, Al L.</dc:creator>
  <cp:lastModifiedBy>Virginia Millette</cp:lastModifiedBy>
  <cp:revision>43</cp:revision>
  <dcterms:created xsi:type="dcterms:W3CDTF">2020-06-09T14:45:51Z</dcterms:created>
  <dcterms:modified xsi:type="dcterms:W3CDTF">2020-06-17T19:39:55Z</dcterms:modified>
</cp:coreProperties>
</file>