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1"/>
  </p:notesMasterIdLst>
  <p:handoutMasterIdLst>
    <p:handoutMasterId r:id="rId32"/>
  </p:handoutMasterIdLst>
  <p:sldIdLst>
    <p:sldId id="257" r:id="rId3"/>
    <p:sldId id="258" r:id="rId4"/>
    <p:sldId id="259" r:id="rId5"/>
    <p:sldId id="260" r:id="rId6"/>
    <p:sldId id="261" r:id="rId7"/>
    <p:sldId id="262" r:id="rId8"/>
    <p:sldId id="263" r:id="rId9"/>
    <p:sldId id="264" r:id="rId10"/>
    <p:sldId id="265" r:id="rId11"/>
    <p:sldId id="271" r:id="rId12"/>
    <p:sldId id="272" r:id="rId13"/>
    <p:sldId id="266" r:id="rId14"/>
    <p:sldId id="267" r:id="rId15"/>
    <p:sldId id="268" r:id="rId16"/>
    <p:sldId id="269" r:id="rId17"/>
    <p:sldId id="270" r:id="rId18"/>
    <p:sldId id="273" r:id="rId19"/>
    <p:sldId id="283" r:id="rId20"/>
    <p:sldId id="284" r:id="rId21"/>
    <p:sldId id="274" r:id="rId22"/>
    <p:sldId id="282" r:id="rId23"/>
    <p:sldId id="275" r:id="rId24"/>
    <p:sldId id="276" r:id="rId25"/>
    <p:sldId id="277" r:id="rId26"/>
    <p:sldId id="281" r:id="rId27"/>
    <p:sldId id="278" r:id="rId28"/>
    <p:sldId id="279"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9911" autoAdjust="0"/>
  </p:normalViewPr>
  <p:slideViewPr>
    <p:cSldViewPr snapToGrid="0">
      <p:cViewPr varScale="1">
        <p:scale>
          <a:sx n="72" d="100"/>
          <a:sy n="72" d="100"/>
        </p:scale>
        <p:origin x="90" y="798"/>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7</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6/3/2021</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6/3/2021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6/3/2021</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6/3/2021</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6/3/2021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6/3/2021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6/3/2021</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a:t>Presented by</a:t>
            </a:r>
          </a:p>
          <a:p>
            <a:r>
              <a:rPr lang="en-US" dirty="0"/>
              <a:t>Lynn Wolf / Jonathan Moorman</a:t>
            </a:r>
          </a:p>
          <a:p>
            <a:r>
              <a:rPr lang="en-US" dirty="0"/>
              <a:t>ODIN Technical Support</a:t>
            </a:r>
          </a:p>
          <a:p>
            <a:r>
              <a:rPr lang="en-US" dirty="0"/>
              <a:t>ODIN Work Day 2016</a:t>
            </a:r>
          </a:p>
          <a:p>
            <a:r>
              <a:rPr lang="en-US" dirty="0"/>
              <a:t>April 19, 2016</a:t>
            </a:r>
          </a:p>
          <a:p>
            <a:endParaRPr lang="en-US" dirty="0"/>
          </a:p>
        </p:txBody>
      </p:sp>
      <p:sp>
        <p:nvSpPr>
          <p:cNvPr id="2" name="Title 1"/>
          <p:cNvSpPr>
            <a:spLocks noGrp="1"/>
          </p:cNvSpPr>
          <p:nvPr>
            <p:ph type="ctrTitle"/>
          </p:nvPr>
        </p:nvSpPr>
        <p:spPr/>
        <p:txBody>
          <a:bodyPr/>
          <a:lstStyle/>
          <a:p>
            <a:r>
              <a:rPr lang="en-US" dirty="0"/>
              <a:t>Accessing and running Primo Statistics/Analytics</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162924" y="776288"/>
            <a:ext cx="4882990" cy="5805487"/>
          </a:xfrm>
          <a:prstGeom prst="rect">
            <a:avLst/>
          </a:prstGeom>
        </p:spPr>
      </p:pic>
      <p:sp>
        <p:nvSpPr>
          <p:cNvPr id="3" name="Text Placeholder 2"/>
          <p:cNvSpPr>
            <a:spLocks noGrp="1"/>
          </p:cNvSpPr>
          <p:nvPr>
            <p:ph type="body" idx="2"/>
          </p:nvPr>
        </p:nvSpPr>
        <p:spPr>
          <a:xfrm>
            <a:off x="7137995" y="1576973"/>
            <a:ext cx="4511040" cy="4580573"/>
          </a:xfrm>
        </p:spPr>
        <p:txBody>
          <a:bodyPr>
            <a:normAutofit/>
          </a:bodyPr>
          <a:lstStyle/>
          <a:p>
            <a:r>
              <a:rPr lang="en-US" sz="2000" dirty="0"/>
              <a:t>Example was run from January 1</a:t>
            </a:r>
            <a:r>
              <a:rPr lang="en-US" sz="2000" baseline="30000" dirty="0"/>
              <a:t>st</a:t>
            </a:r>
            <a:r>
              <a:rPr lang="en-US" sz="2000" dirty="0"/>
              <a:t> through April 13, 2016.  </a:t>
            </a:r>
          </a:p>
          <a:p>
            <a:endParaRPr lang="en-US" sz="2000" dirty="0"/>
          </a:p>
          <a:p>
            <a:r>
              <a:rPr lang="en-US" sz="2000" dirty="0"/>
              <a:t>This report could be used when evaluating a search results page. </a:t>
            </a:r>
          </a:p>
          <a:p>
            <a:pPr marL="294894" indent="-285750">
              <a:buFontTx/>
              <a:buChar char="-"/>
            </a:pPr>
            <a:r>
              <a:rPr lang="en-US" sz="2000" dirty="0"/>
              <a:t>Which facets are the most frequently used?</a:t>
            </a:r>
          </a:p>
          <a:p>
            <a:pPr marL="294894" indent="-285750">
              <a:buFontTx/>
              <a:buChar char="-"/>
            </a:pPr>
            <a:r>
              <a:rPr lang="en-US" sz="2000" dirty="0"/>
              <a:t>Are these facets placed near the top of the facet list?</a:t>
            </a:r>
          </a:p>
          <a:p>
            <a:pPr marL="294894" indent="-285750">
              <a:buFontTx/>
              <a:buChar char="-"/>
            </a:pPr>
            <a:r>
              <a:rPr lang="en-US" sz="2000" dirty="0"/>
              <a:t>Are there any facets that could be eliminated?</a:t>
            </a:r>
          </a:p>
          <a:p>
            <a:endParaRPr lang="en-US" sz="2000" dirty="0"/>
          </a:p>
          <a:p>
            <a:endParaRPr lang="en-US" sz="2000" dirty="0"/>
          </a:p>
        </p:txBody>
      </p:sp>
      <p:sp>
        <p:nvSpPr>
          <p:cNvPr id="4" name="Title 3"/>
          <p:cNvSpPr>
            <a:spLocks noGrp="1"/>
          </p:cNvSpPr>
          <p:nvPr>
            <p:ph type="title"/>
          </p:nvPr>
        </p:nvSpPr>
        <p:spPr>
          <a:xfrm>
            <a:off x="7137995" y="1101970"/>
            <a:ext cx="4511040" cy="386861"/>
          </a:xfrm>
        </p:spPr>
        <p:txBody>
          <a:bodyPr>
            <a:noAutofit/>
          </a:bodyPr>
          <a:lstStyle/>
          <a:p>
            <a:r>
              <a:rPr lang="en-US" sz="2800" dirty="0"/>
              <a:t>Facets Click Events Report</a:t>
            </a:r>
          </a:p>
        </p:txBody>
      </p:sp>
    </p:spTree>
    <p:extLst>
      <p:ext uri="{BB962C8B-B14F-4D97-AF65-F5344CB8AC3E}">
        <p14:creationId xmlns:p14="http://schemas.microsoft.com/office/powerpoint/2010/main" val="423710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141590" y="776288"/>
            <a:ext cx="4925657" cy="5805487"/>
          </a:xfrm>
          <a:prstGeom prst="rect">
            <a:avLst/>
          </a:prstGeom>
        </p:spPr>
      </p:pic>
      <p:sp>
        <p:nvSpPr>
          <p:cNvPr id="3" name="Text Placeholder 2"/>
          <p:cNvSpPr>
            <a:spLocks noGrp="1"/>
          </p:cNvSpPr>
          <p:nvPr>
            <p:ph type="body" idx="2"/>
          </p:nvPr>
        </p:nvSpPr>
        <p:spPr/>
        <p:txBody>
          <a:bodyPr>
            <a:normAutofit/>
          </a:bodyPr>
          <a:lstStyle/>
          <a:p>
            <a:r>
              <a:rPr lang="en-US" sz="2000" dirty="0"/>
              <a:t>Displays event statistics for all functions used during a period of time.  This example is for April 1-13, 2016.</a:t>
            </a:r>
          </a:p>
        </p:txBody>
      </p:sp>
      <p:sp>
        <p:nvSpPr>
          <p:cNvPr id="4" name="Title 3"/>
          <p:cNvSpPr>
            <a:spLocks noGrp="1"/>
          </p:cNvSpPr>
          <p:nvPr>
            <p:ph type="title"/>
          </p:nvPr>
        </p:nvSpPr>
        <p:spPr>
          <a:xfrm>
            <a:off x="7137995" y="518381"/>
            <a:ext cx="4511040" cy="759434"/>
          </a:xfrm>
        </p:spPr>
        <p:txBody>
          <a:bodyPr>
            <a:normAutofit/>
          </a:bodyPr>
          <a:lstStyle/>
          <a:p>
            <a:r>
              <a:rPr lang="en-US" sz="2800" dirty="0"/>
              <a:t>Click Events</a:t>
            </a:r>
          </a:p>
        </p:txBody>
      </p:sp>
    </p:spTree>
    <p:extLst>
      <p:ext uri="{BB962C8B-B14F-4D97-AF65-F5344CB8AC3E}">
        <p14:creationId xmlns:p14="http://schemas.microsoft.com/office/powerpoint/2010/main" val="397553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pPr>
            <a:r>
              <a:rPr lang="en-US" dirty="0"/>
              <a:t>Be careful when choosing parameters</a:t>
            </a:r>
          </a:p>
          <a:p>
            <a:pPr>
              <a:buFont typeface="Arial" panose="020B0604020202020204" pitchFamily="34" charset="0"/>
              <a:buChar char="•"/>
            </a:pPr>
            <a:r>
              <a:rPr lang="en-US" dirty="0"/>
              <a:t>There is A LOT of information out there and some of these reports can run several minutes generating multiple pages.  </a:t>
            </a:r>
          </a:p>
          <a:p>
            <a:pPr>
              <a:buFont typeface="Arial" panose="020B0604020202020204" pitchFamily="34" charset="0"/>
              <a:buChar char="•"/>
            </a:pPr>
            <a:r>
              <a:rPr lang="en-US" dirty="0"/>
              <a:t>Run a sample report to make sure it is the information you need.</a:t>
            </a:r>
          </a:p>
          <a:p>
            <a:pPr>
              <a:buFont typeface="Arial" panose="020B0604020202020204" pitchFamily="34" charset="0"/>
              <a:buChar char="•"/>
            </a:pPr>
            <a:r>
              <a:rPr lang="en-US" dirty="0"/>
              <a:t>Some reports contain links where you can drill deeper into the results.  Those links can and will expire after awhile.  If that happens you have to generate the report again to view information.</a:t>
            </a:r>
          </a:p>
          <a:p>
            <a:pPr lvl="1">
              <a:buFont typeface="Arial" panose="020B0604020202020204" pitchFamily="34" charset="0"/>
              <a:buChar char="•"/>
            </a:pPr>
            <a:endParaRPr lang="en-US" dirty="0"/>
          </a:p>
          <a:p>
            <a:pPr lvl="1"/>
            <a:endParaRPr lang="en-US" dirty="0"/>
          </a:p>
        </p:txBody>
      </p:sp>
      <p:sp>
        <p:nvSpPr>
          <p:cNvPr id="2" name="Title 1"/>
          <p:cNvSpPr>
            <a:spLocks noGrp="1"/>
          </p:cNvSpPr>
          <p:nvPr>
            <p:ph type="title"/>
          </p:nvPr>
        </p:nvSpPr>
        <p:spPr/>
        <p:txBody>
          <a:bodyPr>
            <a:normAutofit fontScale="90000"/>
          </a:bodyPr>
          <a:lstStyle/>
          <a:p>
            <a:r>
              <a:rPr lang="en-US" dirty="0"/>
              <a:t>Things to keep in mind when working with reports ….</a:t>
            </a:r>
          </a:p>
        </p:txBody>
      </p:sp>
    </p:spTree>
    <p:extLst>
      <p:ext uri="{BB962C8B-B14F-4D97-AF65-F5344CB8AC3E}">
        <p14:creationId xmlns:p14="http://schemas.microsoft.com/office/powerpoint/2010/main" val="41553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64124" y="1101971"/>
            <a:ext cx="6799384" cy="5662244"/>
          </a:xfrm>
          <a:prstGeom prst="rect">
            <a:avLst/>
          </a:prstGeom>
        </p:spPr>
      </p:pic>
      <p:sp>
        <p:nvSpPr>
          <p:cNvPr id="3" name="Text Placeholder 2"/>
          <p:cNvSpPr>
            <a:spLocks noGrp="1"/>
          </p:cNvSpPr>
          <p:nvPr>
            <p:ph type="body" idx="2"/>
          </p:nvPr>
        </p:nvSpPr>
        <p:spPr/>
        <p:txBody>
          <a:bodyPr>
            <a:normAutofit/>
          </a:bodyPr>
          <a:lstStyle/>
          <a:p>
            <a:r>
              <a:rPr lang="en-US" sz="1800" dirty="0"/>
              <a:t>After reports are generated, these are the options for the buttons across the top of the display.  Most importantly you can EXPORT the file to a variety of formats or you can PRINT the file.</a:t>
            </a:r>
          </a:p>
        </p:txBody>
      </p:sp>
      <p:sp>
        <p:nvSpPr>
          <p:cNvPr id="2" name="Title 1"/>
          <p:cNvSpPr>
            <a:spLocks noGrp="1"/>
          </p:cNvSpPr>
          <p:nvPr>
            <p:ph type="title"/>
          </p:nvPr>
        </p:nvSpPr>
        <p:spPr/>
        <p:txBody>
          <a:bodyPr>
            <a:noAutofit/>
          </a:bodyPr>
          <a:lstStyle/>
          <a:p>
            <a:r>
              <a:rPr lang="en-US" sz="2800" dirty="0"/>
              <a:t>BIRT Report Viewer Operations</a:t>
            </a:r>
          </a:p>
        </p:txBody>
      </p:sp>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574431" y="1242646"/>
            <a:ext cx="6377354" cy="5087815"/>
          </a:xfrm>
          <a:prstGeom prst="rect">
            <a:avLst/>
          </a:prstGeom>
        </p:spPr>
      </p:pic>
      <p:sp>
        <p:nvSpPr>
          <p:cNvPr id="4" name="Text Placeholder 3"/>
          <p:cNvSpPr>
            <a:spLocks noGrp="1"/>
          </p:cNvSpPr>
          <p:nvPr>
            <p:ph type="body" idx="2"/>
          </p:nvPr>
        </p:nvSpPr>
        <p:spPr/>
        <p:txBody>
          <a:bodyPr/>
          <a:lstStyle/>
          <a:p>
            <a:r>
              <a:rPr lang="en-US" sz="1800" dirty="0"/>
              <a:t>Primo Analytics – OBI is a fairly recent enhancement.  It was implemented for ODIN in October 2015.</a:t>
            </a:r>
          </a:p>
          <a:p>
            <a:endParaRPr lang="en-US" sz="1800" dirty="0"/>
          </a:p>
          <a:p>
            <a:r>
              <a:rPr lang="en-US" sz="1800" dirty="0"/>
              <a:t>Full information can be found at the documentation center:</a:t>
            </a:r>
          </a:p>
          <a:p>
            <a:r>
              <a:rPr lang="fr-FR" sz="1800" dirty="0"/>
              <a:t>Documentation Center &gt; Primo &gt; </a:t>
            </a:r>
            <a:r>
              <a:rPr lang="fr-FR" sz="1800" dirty="0" err="1"/>
              <a:t>Technical</a:t>
            </a:r>
            <a:r>
              <a:rPr lang="fr-FR" sz="1800" dirty="0"/>
              <a:t> Documentation &gt; User Guides &gt; Primo </a:t>
            </a:r>
            <a:r>
              <a:rPr lang="fr-FR" sz="1800" dirty="0" err="1"/>
              <a:t>Analytics</a:t>
            </a:r>
            <a:r>
              <a:rPr lang="fr-FR" sz="1800" dirty="0"/>
              <a:t> Guide</a:t>
            </a:r>
            <a:endParaRPr lang="en-US" sz="1800" dirty="0"/>
          </a:p>
          <a:p>
            <a:r>
              <a:rPr lang="en-GB" sz="1800" dirty="0"/>
              <a:t> </a:t>
            </a:r>
            <a:endParaRPr lang="en-US" sz="1800" dirty="0"/>
          </a:p>
          <a:p>
            <a:r>
              <a:rPr lang="en-US" sz="1800" dirty="0"/>
              <a:t>Please note that the data is based on the centralized Data Base starting from May and the usage data from January to April is estimated data that we added in order to have full year usage trend information</a:t>
            </a:r>
            <a:r>
              <a:rPr lang="en-US" dirty="0"/>
              <a:t>.</a:t>
            </a:r>
          </a:p>
        </p:txBody>
      </p:sp>
      <p:sp>
        <p:nvSpPr>
          <p:cNvPr id="2" name="Title 1"/>
          <p:cNvSpPr>
            <a:spLocks noGrp="1"/>
          </p:cNvSpPr>
          <p:nvPr>
            <p:ph type="title"/>
          </p:nvPr>
        </p:nvSpPr>
        <p:spPr/>
        <p:txBody>
          <a:bodyPr>
            <a:normAutofit/>
          </a:bodyPr>
          <a:lstStyle/>
          <a:p>
            <a:r>
              <a:rPr lang="en-US" sz="4800" dirty="0"/>
              <a:t>Primo Analytics</a:t>
            </a:r>
          </a:p>
        </p:txBody>
      </p:sp>
    </p:spTree>
    <p:extLst>
      <p:ext uri="{BB962C8B-B14F-4D97-AF65-F5344CB8AC3E}">
        <p14:creationId xmlns:p14="http://schemas.microsoft.com/office/powerpoint/2010/main" val="15315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03200" y="1910232"/>
            <a:ext cx="6802438" cy="3537598"/>
          </a:xfrm>
          <a:prstGeom prst="rect">
            <a:avLst/>
          </a:prstGeom>
        </p:spPr>
      </p:pic>
      <p:sp>
        <p:nvSpPr>
          <p:cNvPr id="4" name="Text Placeholder 3"/>
          <p:cNvSpPr>
            <a:spLocks noGrp="1"/>
          </p:cNvSpPr>
          <p:nvPr>
            <p:ph type="body" idx="2"/>
          </p:nvPr>
        </p:nvSpPr>
        <p:spPr>
          <a:xfrm>
            <a:off x="7137995" y="1910232"/>
            <a:ext cx="4511040" cy="4681068"/>
          </a:xfrm>
        </p:spPr>
        <p:txBody>
          <a:bodyPr>
            <a:normAutofit/>
          </a:bodyPr>
          <a:lstStyle/>
          <a:p>
            <a:r>
              <a:rPr lang="en-US" sz="1800" dirty="0"/>
              <a:t>There are out of the box reports as well as options to create your own reports and adding graphs to reports.</a:t>
            </a:r>
          </a:p>
          <a:p>
            <a:endParaRPr lang="en-US" sz="1800" dirty="0"/>
          </a:p>
          <a:p>
            <a:r>
              <a:rPr lang="en-US" sz="1800" dirty="0"/>
              <a:t>To access the out of the box reports, click on the </a:t>
            </a:r>
            <a:r>
              <a:rPr lang="en-US" sz="1800" b="1" dirty="0"/>
              <a:t>Catalog </a:t>
            </a:r>
            <a:r>
              <a:rPr lang="en-US" sz="1800" dirty="0"/>
              <a:t>tab across the top.</a:t>
            </a:r>
          </a:p>
          <a:p>
            <a:endParaRPr lang="en-US" sz="1800" dirty="0"/>
          </a:p>
          <a:p>
            <a:r>
              <a:rPr lang="en-US" sz="1800" dirty="0"/>
              <a:t>Look for the </a:t>
            </a:r>
            <a:r>
              <a:rPr lang="en-US" sz="1800" b="1" dirty="0"/>
              <a:t>Folders</a:t>
            </a:r>
            <a:r>
              <a:rPr lang="en-US" sz="1800" dirty="0"/>
              <a:t> and expand the </a:t>
            </a:r>
            <a:r>
              <a:rPr lang="en-US" sz="1800" b="1" dirty="0"/>
              <a:t>Shared Folders</a:t>
            </a:r>
            <a:r>
              <a:rPr lang="en-US" sz="1800" dirty="0"/>
              <a:t> by clicking on the </a:t>
            </a:r>
            <a:r>
              <a:rPr lang="en-US" sz="1800" b="1" dirty="0"/>
              <a:t>+</a:t>
            </a:r>
          </a:p>
          <a:p>
            <a:endParaRPr lang="en-US" sz="1800" dirty="0"/>
          </a:p>
          <a:p>
            <a:r>
              <a:rPr lang="en-US" sz="1800" dirty="0"/>
              <a:t>Next expand </a:t>
            </a:r>
            <a:r>
              <a:rPr lang="en-US" sz="1800" b="1" dirty="0"/>
              <a:t>Primo &gt; Usage &gt; Reports</a:t>
            </a:r>
            <a:r>
              <a:rPr lang="en-US" sz="1800" dirty="0"/>
              <a:t> and click on Reports to have options displayed in right pane.</a:t>
            </a:r>
            <a:endParaRPr lang="en-US" sz="1800" b="1" dirty="0"/>
          </a:p>
          <a:p>
            <a:endParaRPr lang="en-US" sz="1800" dirty="0"/>
          </a:p>
        </p:txBody>
      </p:sp>
      <p:sp>
        <p:nvSpPr>
          <p:cNvPr id="2" name="Title 1"/>
          <p:cNvSpPr>
            <a:spLocks noGrp="1"/>
          </p:cNvSpPr>
          <p:nvPr>
            <p:ph type="title"/>
          </p:nvPr>
        </p:nvSpPr>
        <p:spPr/>
        <p:txBody>
          <a:bodyPr>
            <a:noAutofit/>
          </a:bodyPr>
          <a:lstStyle/>
          <a:p>
            <a:r>
              <a:rPr lang="en-US" sz="2800" dirty="0"/>
              <a:t>Initial screen when entering the Analytics area</a:t>
            </a:r>
          </a:p>
        </p:txBody>
      </p:sp>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637086" y="776288"/>
            <a:ext cx="5934666" cy="5805487"/>
          </a:xfrm>
          <a:prstGeom prst="rect">
            <a:avLst/>
          </a:prstGeom>
        </p:spPr>
      </p:pic>
      <p:sp>
        <p:nvSpPr>
          <p:cNvPr id="4" name="Text Placeholder 3"/>
          <p:cNvSpPr>
            <a:spLocks noGrp="1"/>
          </p:cNvSpPr>
          <p:nvPr>
            <p:ph type="body" idx="2"/>
          </p:nvPr>
        </p:nvSpPr>
        <p:spPr/>
        <p:txBody>
          <a:bodyPr/>
          <a:lstStyle/>
          <a:p>
            <a:r>
              <a:rPr lang="en-US" sz="2000" dirty="0"/>
              <a:t>From this screen you can OPEN the report to run, edit or use the options under More (Print, Export, Add to Briefing Book, Schedule, Copy, </a:t>
            </a:r>
            <a:r>
              <a:rPr lang="en-US" sz="2000" dirty="0" err="1"/>
              <a:t>etc</a:t>
            </a:r>
            <a:r>
              <a:rPr lang="en-US" sz="2000" dirty="0"/>
              <a:t>).</a:t>
            </a:r>
          </a:p>
          <a:p>
            <a:endParaRPr lang="en-US" dirty="0"/>
          </a:p>
        </p:txBody>
      </p:sp>
      <p:sp>
        <p:nvSpPr>
          <p:cNvPr id="2" name="Title 1"/>
          <p:cNvSpPr>
            <a:spLocks noGrp="1"/>
          </p:cNvSpPr>
          <p:nvPr>
            <p:ph type="title"/>
          </p:nvPr>
        </p:nvSpPr>
        <p:spPr/>
        <p:txBody>
          <a:bodyPr>
            <a:noAutofit/>
          </a:bodyPr>
          <a:lstStyle/>
          <a:p>
            <a:r>
              <a:rPr lang="en-US" sz="2800" dirty="0"/>
              <a:t>Out of the Box Report Options</a:t>
            </a:r>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stretch>
            <a:fillRect/>
          </a:stretch>
        </p:blipFill>
        <p:spPr>
          <a:xfrm>
            <a:off x="6197600" y="2249425"/>
            <a:ext cx="5384800" cy="1622725"/>
          </a:xfrm>
          <a:prstGeom prst="rect">
            <a:avLst/>
          </a:prstGeom>
        </p:spPr>
      </p:pic>
      <p:sp>
        <p:nvSpPr>
          <p:cNvPr id="3" name="Text Placeholder 2"/>
          <p:cNvSpPr>
            <a:spLocks noGrp="1"/>
          </p:cNvSpPr>
          <p:nvPr>
            <p:ph sz="half" idx="1"/>
          </p:nvPr>
        </p:nvSpPr>
        <p:spPr/>
        <p:txBody>
          <a:bodyPr/>
          <a:lstStyle/>
          <a:p>
            <a:pPr marL="109728" indent="0">
              <a:buNone/>
            </a:pPr>
            <a:r>
              <a:rPr lang="en-US" dirty="0"/>
              <a:t>  </a:t>
            </a:r>
          </a:p>
        </p:txBody>
      </p:sp>
      <p:sp>
        <p:nvSpPr>
          <p:cNvPr id="4" name="Title 3"/>
          <p:cNvSpPr>
            <a:spLocks noGrp="1"/>
          </p:cNvSpPr>
          <p:nvPr>
            <p:ph type="title"/>
          </p:nvPr>
        </p:nvSpPr>
        <p:spPr/>
        <p:txBody>
          <a:bodyPr>
            <a:normAutofit/>
          </a:bodyPr>
          <a:lstStyle/>
          <a:p>
            <a:pPr algn="ctr"/>
            <a:r>
              <a:rPr lang="en-US" sz="3600" dirty="0"/>
              <a:t>Action Usage Searches example</a:t>
            </a:r>
          </a:p>
        </p:txBody>
      </p:sp>
      <p:pic>
        <p:nvPicPr>
          <p:cNvPr id="7" name="Picture 6"/>
          <p:cNvPicPr>
            <a:picLocks noChangeAspect="1"/>
          </p:cNvPicPr>
          <p:nvPr/>
        </p:nvPicPr>
        <p:blipFill>
          <a:blip r:embed="rId3"/>
          <a:stretch>
            <a:fillRect/>
          </a:stretch>
        </p:blipFill>
        <p:spPr>
          <a:xfrm>
            <a:off x="219075" y="2249425"/>
            <a:ext cx="5876925" cy="4029075"/>
          </a:xfrm>
          <a:prstGeom prst="rect">
            <a:avLst/>
          </a:prstGeom>
        </p:spPr>
      </p:pic>
    </p:spTree>
    <p:extLst>
      <p:ext uri="{BB962C8B-B14F-4D97-AF65-F5344CB8AC3E}">
        <p14:creationId xmlns:p14="http://schemas.microsoft.com/office/powerpoint/2010/main" val="42614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stretch>
            <a:fillRect/>
          </a:stretch>
        </p:blipFill>
        <p:spPr>
          <a:xfrm>
            <a:off x="6197600" y="3579198"/>
            <a:ext cx="5384800" cy="1682392"/>
          </a:xfrm>
          <a:prstGeom prst="rect">
            <a:avLst/>
          </a:prstGeom>
        </p:spPr>
      </p:pic>
      <p:pic>
        <p:nvPicPr>
          <p:cNvPr id="5" name="Content Placeholder 4"/>
          <p:cNvPicPr>
            <a:picLocks noGrp="1" noChangeAspect="1"/>
          </p:cNvPicPr>
          <p:nvPr>
            <p:ph sz="half" idx="1"/>
          </p:nvPr>
        </p:nvPicPr>
        <p:blipFill>
          <a:blip r:embed="rId3"/>
          <a:stretch>
            <a:fillRect/>
          </a:stretch>
        </p:blipFill>
        <p:spPr>
          <a:xfrm>
            <a:off x="609600" y="3007108"/>
            <a:ext cx="5384800" cy="2826572"/>
          </a:xfrm>
          <a:prstGeom prst="rect">
            <a:avLst/>
          </a:prstGeom>
        </p:spPr>
      </p:pic>
      <p:sp>
        <p:nvSpPr>
          <p:cNvPr id="4" name="Title 3"/>
          <p:cNvSpPr>
            <a:spLocks noGrp="1"/>
          </p:cNvSpPr>
          <p:nvPr>
            <p:ph type="title"/>
          </p:nvPr>
        </p:nvSpPr>
        <p:spPr/>
        <p:txBody>
          <a:bodyPr/>
          <a:lstStyle/>
          <a:p>
            <a:r>
              <a:rPr lang="en-US" dirty="0"/>
              <a:t>Action Usage Searches example - UND</a:t>
            </a:r>
          </a:p>
        </p:txBody>
      </p:sp>
    </p:spTree>
    <p:extLst>
      <p:ext uri="{BB962C8B-B14F-4D97-AF65-F5344CB8AC3E}">
        <p14:creationId xmlns:p14="http://schemas.microsoft.com/office/powerpoint/2010/main" val="4776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a:blip r:embed="rId2"/>
          <a:stretch>
            <a:fillRect/>
          </a:stretch>
        </p:blipFill>
        <p:spPr>
          <a:xfrm>
            <a:off x="6197600" y="3628344"/>
            <a:ext cx="5384800" cy="1584099"/>
          </a:xfrm>
          <a:prstGeom prst="rect">
            <a:avLst/>
          </a:prstGeom>
        </p:spPr>
      </p:pic>
      <p:pic>
        <p:nvPicPr>
          <p:cNvPr id="13" name="Content Placeholder 12"/>
          <p:cNvPicPr>
            <a:picLocks noGrp="1" noChangeAspect="1"/>
          </p:cNvPicPr>
          <p:nvPr>
            <p:ph sz="half" idx="1"/>
          </p:nvPr>
        </p:nvPicPr>
        <p:blipFill>
          <a:blip r:embed="rId3"/>
          <a:stretch>
            <a:fillRect/>
          </a:stretch>
        </p:blipFill>
        <p:spPr>
          <a:xfrm>
            <a:off x="609600" y="3022156"/>
            <a:ext cx="5384800" cy="2796475"/>
          </a:xfrm>
          <a:prstGeom prst="rect">
            <a:avLst/>
          </a:prstGeom>
        </p:spPr>
      </p:pic>
      <p:sp>
        <p:nvSpPr>
          <p:cNvPr id="4" name="Title 3"/>
          <p:cNvSpPr>
            <a:spLocks noGrp="1"/>
          </p:cNvSpPr>
          <p:nvPr>
            <p:ph type="title"/>
          </p:nvPr>
        </p:nvSpPr>
        <p:spPr/>
        <p:txBody>
          <a:bodyPr/>
          <a:lstStyle/>
          <a:p>
            <a:r>
              <a:rPr lang="en-US" dirty="0"/>
              <a:t>Action Usage Searches example - NDSU</a:t>
            </a:r>
          </a:p>
        </p:txBody>
      </p:sp>
    </p:spTree>
    <p:extLst>
      <p:ext uri="{BB962C8B-B14F-4D97-AF65-F5344CB8AC3E}">
        <p14:creationId xmlns:p14="http://schemas.microsoft.com/office/powerpoint/2010/main" val="22144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49425"/>
            <a:ext cx="4314092" cy="4341875"/>
          </a:xfrm>
        </p:spPr>
        <p:txBody>
          <a:bodyPr>
            <a:normAutofit/>
          </a:bodyPr>
          <a:lstStyle/>
          <a:p>
            <a:r>
              <a:rPr lang="en-US" dirty="0"/>
              <a:t>There are two main areas for reporting in the Primo Back Office: Primo Analytics and Primo Reports.</a:t>
            </a:r>
          </a:p>
          <a:p>
            <a:r>
              <a:rPr lang="en-US" dirty="0"/>
              <a:t>Primo Analytics category is relatively new – November 2015 - and built on OBI (Oracle Business Intelligence).</a:t>
            </a:r>
          </a:p>
          <a:p>
            <a:r>
              <a:rPr lang="en-US" dirty="0"/>
              <a:t>Primo Reports category has been around for a little while and uses BIRT (an open source platform) to create reports based on information saved in the Primo Oracle tables.</a:t>
            </a:r>
          </a:p>
        </p:txBody>
      </p:sp>
      <p:sp>
        <p:nvSpPr>
          <p:cNvPr id="2" name="Title 1"/>
          <p:cNvSpPr>
            <a:spLocks noGrp="1"/>
          </p:cNvSpPr>
          <p:nvPr>
            <p:ph type="title"/>
          </p:nvPr>
        </p:nvSpPr>
        <p:spPr/>
        <p:txBody>
          <a:bodyPr/>
          <a:lstStyle/>
          <a:p>
            <a:r>
              <a:rPr lang="en-US" dirty="0"/>
              <a:t>Primo Reporting</a:t>
            </a:r>
          </a:p>
        </p:txBody>
      </p:sp>
      <p:pic>
        <p:nvPicPr>
          <p:cNvPr id="5" name="Content Placeholder 4"/>
          <p:cNvPicPr>
            <a:picLocks noGrp="1"/>
          </p:cNvPicPr>
          <p:nvPr>
            <p:ph sz="half" idx="2"/>
          </p:nvPr>
        </p:nvPicPr>
        <p:blipFill>
          <a:blip r:embed="rId3"/>
          <a:stretch>
            <a:fillRect/>
          </a:stretch>
        </p:blipFill>
        <p:spPr>
          <a:xfrm>
            <a:off x="5251938" y="2249425"/>
            <a:ext cx="6330462" cy="3086033"/>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03200" y="621323"/>
            <a:ext cx="8260862" cy="5969977"/>
          </a:xfrm>
          <a:prstGeom prst="rect">
            <a:avLst/>
          </a:prstGeom>
        </p:spPr>
      </p:pic>
      <p:sp>
        <p:nvSpPr>
          <p:cNvPr id="3" name="Text Placeholder 2"/>
          <p:cNvSpPr>
            <a:spLocks noGrp="1"/>
          </p:cNvSpPr>
          <p:nvPr>
            <p:ph type="body" idx="2"/>
          </p:nvPr>
        </p:nvSpPr>
        <p:spPr>
          <a:xfrm>
            <a:off x="8956431" y="2010727"/>
            <a:ext cx="2692604" cy="4580573"/>
          </a:xfrm>
        </p:spPr>
        <p:txBody>
          <a:bodyPr>
            <a:normAutofit/>
          </a:bodyPr>
          <a:lstStyle/>
          <a:p>
            <a:r>
              <a:rPr lang="en-US" sz="2400" dirty="0"/>
              <a:t>Breaks down by Device / Operating System / Browser</a:t>
            </a:r>
          </a:p>
          <a:p>
            <a:endParaRPr lang="en-US" sz="2400" dirty="0"/>
          </a:p>
          <a:p>
            <a:r>
              <a:rPr lang="en-US" sz="2400" dirty="0"/>
              <a:t>Note the dropdowns for the Month – you can quickly walk through several months comparing the results.</a:t>
            </a:r>
          </a:p>
        </p:txBody>
      </p:sp>
      <p:sp>
        <p:nvSpPr>
          <p:cNvPr id="4" name="Title 3"/>
          <p:cNvSpPr>
            <a:spLocks noGrp="1"/>
          </p:cNvSpPr>
          <p:nvPr>
            <p:ph type="title"/>
          </p:nvPr>
        </p:nvSpPr>
        <p:spPr>
          <a:xfrm>
            <a:off x="8956431" y="715108"/>
            <a:ext cx="2692604" cy="1264686"/>
          </a:xfrm>
        </p:spPr>
        <p:txBody>
          <a:bodyPr>
            <a:noAutofit/>
          </a:bodyPr>
          <a:lstStyle/>
          <a:p>
            <a:r>
              <a:rPr lang="en-US" sz="3200" dirty="0"/>
              <a:t>Device Usage Report</a:t>
            </a:r>
          </a:p>
        </p:txBody>
      </p:sp>
    </p:spTree>
    <p:extLst>
      <p:ext uri="{BB962C8B-B14F-4D97-AF65-F5344CB8AC3E}">
        <p14:creationId xmlns:p14="http://schemas.microsoft.com/office/powerpoint/2010/main" val="371252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4"/>
          </p:nvPr>
        </p:nvPicPr>
        <p:blipFill>
          <a:blip r:embed="rId2"/>
          <a:stretch>
            <a:fillRect/>
          </a:stretch>
        </p:blipFill>
        <p:spPr>
          <a:xfrm>
            <a:off x="6316214" y="2708275"/>
            <a:ext cx="5339659" cy="3886200"/>
          </a:xfrm>
          <a:prstGeom prst="rect">
            <a:avLst/>
          </a:prstGeom>
        </p:spPr>
      </p:pic>
      <p:sp>
        <p:nvSpPr>
          <p:cNvPr id="3" name="Text Placeholder 2"/>
          <p:cNvSpPr>
            <a:spLocks noGrp="1"/>
          </p:cNvSpPr>
          <p:nvPr>
            <p:ph type="body" sz="half" idx="3"/>
          </p:nvPr>
        </p:nvSpPr>
        <p:spPr/>
        <p:txBody>
          <a:bodyPr/>
          <a:lstStyle/>
          <a:p>
            <a:r>
              <a:rPr lang="en-US" dirty="0"/>
              <a:t>Device Usage - UND</a:t>
            </a:r>
          </a:p>
        </p:txBody>
      </p:sp>
      <p:pic>
        <p:nvPicPr>
          <p:cNvPr id="8" name="Content Placeholder 7"/>
          <p:cNvPicPr>
            <a:picLocks noGrp="1" noChangeAspect="1"/>
          </p:cNvPicPr>
          <p:nvPr>
            <p:ph sz="quarter" idx="2"/>
          </p:nvPr>
        </p:nvPicPr>
        <p:blipFill>
          <a:blip r:embed="rId3"/>
          <a:stretch>
            <a:fillRect/>
          </a:stretch>
        </p:blipFill>
        <p:spPr>
          <a:xfrm>
            <a:off x="527423" y="2708275"/>
            <a:ext cx="5350716" cy="3886200"/>
          </a:xfrm>
          <a:prstGeom prst="rect">
            <a:avLst/>
          </a:prstGeom>
        </p:spPr>
      </p:pic>
      <p:sp>
        <p:nvSpPr>
          <p:cNvPr id="5" name="Text Placeholder 4"/>
          <p:cNvSpPr>
            <a:spLocks noGrp="1"/>
          </p:cNvSpPr>
          <p:nvPr>
            <p:ph type="body" idx="1"/>
          </p:nvPr>
        </p:nvSpPr>
        <p:spPr/>
        <p:txBody>
          <a:bodyPr/>
          <a:lstStyle/>
          <a:p>
            <a:r>
              <a:rPr lang="en-US" dirty="0"/>
              <a:t>Device Usage - NDSU</a:t>
            </a:r>
          </a:p>
        </p:txBody>
      </p:sp>
      <p:sp>
        <p:nvSpPr>
          <p:cNvPr id="6" name="Title 5"/>
          <p:cNvSpPr>
            <a:spLocks noGrp="1"/>
          </p:cNvSpPr>
          <p:nvPr>
            <p:ph type="title"/>
          </p:nvPr>
        </p:nvSpPr>
        <p:spPr/>
        <p:txBody>
          <a:bodyPr/>
          <a:lstStyle/>
          <a:p>
            <a:r>
              <a:rPr lang="en-US" dirty="0"/>
              <a:t>More Device Usage examples</a:t>
            </a:r>
          </a:p>
        </p:txBody>
      </p:sp>
    </p:spTree>
    <p:extLst>
      <p:ext uri="{BB962C8B-B14F-4D97-AF65-F5344CB8AC3E}">
        <p14:creationId xmlns:p14="http://schemas.microsoft.com/office/powerpoint/2010/main" val="31704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609601" y="1277815"/>
            <a:ext cx="9554308" cy="5474677"/>
          </a:xfrm>
          <a:prstGeom prst="rect">
            <a:avLst/>
          </a:prstGeom>
        </p:spPr>
      </p:pic>
      <p:sp>
        <p:nvSpPr>
          <p:cNvPr id="5" name="Title 4"/>
          <p:cNvSpPr>
            <a:spLocks noGrp="1"/>
          </p:cNvSpPr>
          <p:nvPr>
            <p:ph type="title"/>
          </p:nvPr>
        </p:nvSpPr>
        <p:spPr>
          <a:xfrm>
            <a:off x="609600" y="644770"/>
            <a:ext cx="10972800" cy="633046"/>
          </a:xfrm>
        </p:spPr>
        <p:txBody>
          <a:bodyPr>
            <a:normAutofit fontScale="90000"/>
          </a:bodyPr>
          <a:lstStyle/>
          <a:p>
            <a:r>
              <a:rPr lang="en-US" dirty="0"/>
              <a:t>Popular Searches</a:t>
            </a:r>
          </a:p>
        </p:txBody>
      </p:sp>
    </p:spTree>
    <p:extLst>
      <p:ext uri="{BB962C8B-B14F-4D97-AF65-F5344CB8AC3E}">
        <p14:creationId xmlns:p14="http://schemas.microsoft.com/office/powerpoint/2010/main" val="172267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140616" y="773724"/>
            <a:ext cx="6811169" cy="5556738"/>
          </a:xfrm>
          <a:prstGeom prst="rect">
            <a:avLst/>
          </a:prstGeom>
        </p:spPr>
      </p:pic>
      <p:sp>
        <p:nvSpPr>
          <p:cNvPr id="6" name="Text Placeholder 5"/>
          <p:cNvSpPr>
            <a:spLocks noGrp="1"/>
          </p:cNvSpPr>
          <p:nvPr>
            <p:ph type="body" idx="2"/>
          </p:nvPr>
        </p:nvSpPr>
        <p:spPr>
          <a:xfrm>
            <a:off x="7137995" y="1312985"/>
            <a:ext cx="4511040" cy="5278315"/>
          </a:xfrm>
        </p:spPr>
        <p:txBody>
          <a:bodyPr>
            <a:normAutofit/>
          </a:bodyPr>
          <a:lstStyle/>
          <a:p>
            <a:r>
              <a:rPr lang="en-US" sz="2400" dirty="0"/>
              <a:t>Again, you can change the Searches for month dropdown.</a:t>
            </a:r>
          </a:p>
          <a:p>
            <a:endParaRPr lang="en-US" sz="2400" dirty="0"/>
          </a:p>
          <a:p>
            <a:r>
              <a:rPr lang="en-US" sz="2400" dirty="0"/>
              <a:t>The columns can be sorted.  Default is number of searches (descending) but can sort any of the columns ascending or descending order.</a:t>
            </a:r>
          </a:p>
        </p:txBody>
      </p:sp>
      <p:sp>
        <p:nvSpPr>
          <p:cNvPr id="4" name="Title 3"/>
          <p:cNvSpPr>
            <a:spLocks noGrp="1"/>
          </p:cNvSpPr>
          <p:nvPr>
            <p:ph type="title"/>
          </p:nvPr>
        </p:nvSpPr>
        <p:spPr>
          <a:xfrm>
            <a:off x="7137995" y="773724"/>
            <a:ext cx="4511040" cy="457199"/>
          </a:xfrm>
        </p:spPr>
        <p:txBody>
          <a:bodyPr>
            <a:noAutofit/>
          </a:bodyPr>
          <a:lstStyle/>
          <a:p>
            <a:r>
              <a:rPr lang="en-US" sz="2800" dirty="0"/>
              <a:t>Popular Searches Last Month</a:t>
            </a:r>
          </a:p>
        </p:txBody>
      </p:sp>
    </p:spTree>
    <p:extLst>
      <p:ext uri="{BB962C8B-B14F-4D97-AF65-F5344CB8AC3E}">
        <p14:creationId xmlns:p14="http://schemas.microsoft.com/office/powerpoint/2010/main" val="18403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p:txBody>
          <a:bodyPr>
            <a:normAutofit/>
          </a:bodyPr>
          <a:lstStyle/>
          <a:p>
            <a:r>
              <a:rPr lang="en-US" sz="2400" dirty="0"/>
              <a:t>Multiple out of the box reports available as well as option to create your own report</a:t>
            </a:r>
          </a:p>
          <a:p>
            <a:r>
              <a:rPr lang="en-US" sz="2400" dirty="0"/>
              <a:t>Intimidating to use since the module is so extensive and powerful</a:t>
            </a:r>
          </a:p>
          <a:p>
            <a:r>
              <a:rPr lang="en-US" sz="2400" dirty="0"/>
              <a:t>Reports are generated very quickly</a:t>
            </a:r>
          </a:p>
          <a:p>
            <a:r>
              <a:rPr lang="en-US" sz="2400" dirty="0"/>
              <a:t>Can export or print results</a:t>
            </a:r>
          </a:p>
        </p:txBody>
      </p:sp>
      <p:sp>
        <p:nvSpPr>
          <p:cNvPr id="7" name="Text Placeholder 6"/>
          <p:cNvSpPr>
            <a:spLocks noGrp="1"/>
          </p:cNvSpPr>
          <p:nvPr>
            <p:ph type="body" sz="half" idx="3"/>
          </p:nvPr>
        </p:nvSpPr>
        <p:spPr/>
        <p:txBody>
          <a:bodyPr/>
          <a:lstStyle/>
          <a:p>
            <a:r>
              <a:rPr lang="en-US" dirty="0"/>
              <a:t>Primo Analytics</a:t>
            </a:r>
          </a:p>
        </p:txBody>
      </p:sp>
      <p:sp>
        <p:nvSpPr>
          <p:cNvPr id="6" name="Content Placeholder 5"/>
          <p:cNvSpPr>
            <a:spLocks noGrp="1"/>
          </p:cNvSpPr>
          <p:nvPr>
            <p:ph sz="quarter" idx="2"/>
          </p:nvPr>
        </p:nvSpPr>
        <p:spPr/>
        <p:txBody>
          <a:bodyPr>
            <a:normAutofit/>
          </a:bodyPr>
          <a:lstStyle/>
          <a:p>
            <a:r>
              <a:rPr lang="en-US" sz="2400" dirty="0"/>
              <a:t>Multiple out of the box reports available</a:t>
            </a:r>
          </a:p>
          <a:p>
            <a:r>
              <a:rPr lang="en-US" sz="2400" dirty="0"/>
              <a:t>Easy to use – click and populate</a:t>
            </a:r>
          </a:p>
          <a:p>
            <a:r>
              <a:rPr lang="en-US" sz="2400" dirty="0"/>
              <a:t>Reports can take excessive amount of time to generate results</a:t>
            </a:r>
          </a:p>
          <a:p>
            <a:r>
              <a:rPr lang="en-US" sz="2400" dirty="0"/>
              <a:t>Can export or print results</a:t>
            </a:r>
          </a:p>
        </p:txBody>
      </p:sp>
      <p:sp>
        <p:nvSpPr>
          <p:cNvPr id="5" name="Text Placeholder 4"/>
          <p:cNvSpPr>
            <a:spLocks noGrp="1"/>
          </p:cNvSpPr>
          <p:nvPr>
            <p:ph type="body" idx="1"/>
          </p:nvPr>
        </p:nvSpPr>
        <p:spPr/>
        <p:txBody>
          <a:bodyPr/>
          <a:lstStyle/>
          <a:p>
            <a:r>
              <a:rPr lang="en-US" dirty="0"/>
              <a:t>Primo Reporting</a:t>
            </a:r>
          </a:p>
        </p:txBody>
      </p:sp>
      <p:sp>
        <p:nvSpPr>
          <p:cNvPr id="4" name="Title 3"/>
          <p:cNvSpPr>
            <a:spLocks noGrp="1"/>
          </p:cNvSpPr>
          <p:nvPr>
            <p:ph type="title"/>
          </p:nvPr>
        </p:nvSpPr>
        <p:spPr/>
        <p:txBody>
          <a:bodyPr/>
          <a:lstStyle/>
          <a:p>
            <a:pPr algn="ctr"/>
            <a:r>
              <a:rPr lang="en-US" dirty="0"/>
              <a:t>Primo Reporting vs Primo Analytics</a:t>
            </a:r>
          </a:p>
        </p:txBody>
      </p:sp>
    </p:spTree>
    <p:extLst>
      <p:ext uri="{BB962C8B-B14F-4D97-AF65-F5344CB8AC3E}">
        <p14:creationId xmlns:p14="http://schemas.microsoft.com/office/powerpoint/2010/main" val="236128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Sign in to the ODIN Website (odin.nodak.edu) using either your library’s generic Primo Reporting login or your personal login that has been given </a:t>
            </a:r>
            <a:r>
              <a:rPr lang="en-US" dirty="0" err="1"/>
              <a:t>back_office</a:t>
            </a:r>
            <a:r>
              <a:rPr lang="en-US" dirty="0"/>
              <a:t> permissions.</a:t>
            </a:r>
          </a:p>
          <a:p>
            <a:r>
              <a:rPr lang="en-US" dirty="0"/>
              <a:t>In the YOUR LIBRARY box, click on Primo Back Office Access</a:t>
            </a:r>
          </a:p>
          <a:p>
            <a:r>
              <a:rPr lang="en-US" dirty="0"/>
              <a:t>Select which Back Office server you wish to access – Sandbox (test server) or Production</a:t>
            </a:r>
          </a:p>
          <a:p>
            <a:r>
              <a:rPr lang="en-US" dirty="0"/>
              <a:t>Use your library’s generic Primo Reporting login to access the Back Office --- your personal ODIN site login WILL NOT allow access here.</a:t>
            </a:r>
          </a:p>
        </p:txBody>
      </p:sp>
      <p:sp>
        <p:nvSpPr>
          <p:cNvPr id="3" name="Title 2"/>
          <p:cNvSpPr>
            <a:spLocks noGrp="1"/>
          </p:cNvSpPr>
          <p:nvPr>
            <p:ph type="title"/>
          </p:nvPr>
        </p:nvSpPr>
        <p:spPr/>
        <p:txBody>
          <a:bodyPr/>
          <a:lstStyle/>
          <a:p>
            <a:r>
              <a:rPr lang="en-US" dirty="0"/>
              <a:t>Recap for access procedures</a:t>
            </a:r>
          </a:p>
        </p:txBody>
      </p:sp>
    </p:spTree>
    <p:extLst>
      <p:ext uri="{BB962C8B-B14F-4D97-AF65-F5344CB8AC3E}">
        <p14:creationId xmlns:p14="http://schemas.microsoft.com/office/powerpoint/2010/main" val="15469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Documentation for both Primo Reporting and Primo Analytics is found on the Ex </a:t>
            </a:r>
            <a:r>
              <a:rPr lang="en-US" dirty="0" err="1"/>
              <a:t>Libris</a:t>
            </a:r>
            <a:r>
              <a:rPr lang="en-US" dirty="0"/>
              <a:t> Documentation Portal under Primo &gt; Technical Documentation &gt; User Guides.  A copy has also been placed on the ODIN website Primo Back Office Access page for your convenience.  </a:t>
            </a:r>
          </a:p>
          <a:p>
            <a:pPr lvl="1"/>
            <a:r>
              <a:rPr lang="en-US" dirty="0"/>
              <a:t>Primo Reporting is chapter 12 in the Back Office Guide (dated November 2015).</a:t>
            </a:r>
          </a:p>
          <a:p>
            <a:pPr lvl="1"/>
            <a:r>
              <a:rPr lang="en-US" dirty="0"/>
              <a:t>Primo Analytics has its own document (also dated November 2015)</a:t>
            </a:r>
          </a:p>
          <a:p>
            <a:pPr marL="411480" lvl="1" indent="0">
              <a:buNone/>
            </a:pPr>
            <a:endParaRPr lang="en-US" dirty="0"/>
          </a:p>
        </p:txBody>
      </p:sp>
      <p:sp>
        <p:nvSpPr>
          <p:cNvPr id="3" name="Title 2"/>
          <p:cNvSpPr>
            <a:spLocks noGrp="1"/>
          </p:cNvSpPr>
          <p:nvPr>
            <p:ph type="title"/>
          </p:nvPr>
        </p:nvSpPr>
        <p:spPr/>
        <p:txBody>
          <a:bodyPr>
            <a:normAutofit/>
          </a:bodyPr>
          <a:lstStyle/>
          <a:p>
            <a:r>
              <a:rPr lang="en-US" sz="4800" b="1" dirty="0"/>
              <a:t>Final notes:</a:t>
            </a:r>
          </a:p>
        </p:txBody>
      </p:sp>
    </p:spTree>
    <p:extLst>
      <p:ext uri="{BB962C8B-B14F-4D97-AF65-F5344CB8AC3E}">
        <p14:creationId xmlns:p14="http://schemas.microsoft.com/office/powerpoint/2010/main" val="421375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pic>
        <p:nvPicPr>
          <p:cNvPr id="1026" name="Picture 2" descr="Image result for ques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8307" y="1922585"/>
            <a:ext cx="5451230" cy="471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oralpresentations-100526135011-phpapp01/95/oral-presentations-21-728.jpg?cb=127488183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12830" y="1568817"/>
            <a:ext cx="57658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7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2"/>
          </p:nvPr>
        </p:nvSpPr>
        <p:spPr/>
        <p:txBody>
          <a:bodyPr>
            <a:normAutofit/>
          </a:bodyPr>
          <a:lstStyle/>
          <a:p>
            <a:r>
              <a:rPr lang="en-US" sz="2000" dirty="0"/>
              <a:t>There are two different </a:t>
            </a:r>
            <a:r>
              <a:rPr lang="en-US" sz="2000" u="sng" dirty="0"/>
              <a:t>types</a:t>
            </a:r>
            <a:r>
              <a:rPr lang="en-US" sz="2000" dirty="0"/>
              <a:t> of reports:</a:t>
            </a:r>
          </a:p>
          <a:p>
            <a:endParaRPr lang="en-US" sz="2000" dirty="0"/>
          </a:p>
          <a:p>
            <a:r>
              <a:rPr lang="en-US" sz="2000" b="1" u="sng" dirty="0"/>
              <a:t>List Reports </a:t>
            </a:r>
            <a:r>
              <a:rPr lang="en-US" sz="2000" dirty="0"/>
              <a:t>– display information about the settings and fields related to the configuration of Primo.</a:t>
            </a:r>
          </a:p>
          <a:p>
            <a:endParaRPr lang="en-US" sz="2000" dirty="0"/>
          </a:p>
          <a:p>
            <a:r>
              <a:rPr lang="en-US" sz="2000" b="1" u="sng" dirty="0"/>
              <a:t>Statistical Reports </a:t>
            </a:r>
            <a:r>
              <a:rPr lang="en-US" sz="2000" dirty="0"/>
              <a:t>– display statistical information about processes within the system.</a:t>
            </a:r>
          </a:p>
        </p:txBody>
      </p:sp>
      <p:sp>
        <p:nvSpPr>
          <p:cNvPr id="6" name="Title 5"/>
          <p:cNvSpPr>
            <a:spLocks noGrp="1"/>
          </p:cNvSpPr>
          <p:nvPr>
            <p:ph type="title"/>
          </p:nvPr>
        </p:nvSpPr>
        <p:spPr/>
        <p:txBody>
          <a:bodyPr>
            <a:normAutofit/>
          </a:bodyPr>
          <a:lstStyle/>
          <a:p>
            <a:r>
              <a:rPr lang="en-US" sz="3600" dirty="0"/>
              <a:t>Primo Reports</a:t>
            </a:r>
          </a:p>
        </p:txBody>
      </p:sp>
      <p:pic>
        <p:nvPicPr>
          <p:cNvPr id="8" name="Content Placeholder 7"/>
          <p:cNvPicPr>
            <a:picLocks noGrp="1"/>
          </p:cNvPicPr>
          <p:nvPr>
            <p:ph sz="half" idx="1"/>
          </p:nvPr>
        </p:nvPicPr>
        <p:blipFill>
          <a:blip r:embed="rId3"/>
          <a:stretch>
            <a:fillRect/>
          </a:stretch>
        </p:blipFill>
        <p:spPr>
          <a:xfrm>
            <a:off x="203200" y="1445825"/>
            <a:ext cx="6802438" cy="4466413"/>
          </a:xfrm>
          <a:prstGeom prst="rect">
            <a:avLst/>
          </a:prstGeom>
        </p:spPr>
      </p:pic>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762000" y="776288"/>
            <a:ext cx="4783015" cy="5805487"/>
          </a:xfrm>
          <a:prstGeom prst="rect">
            <a:avLst/>
          </a:prstGeom>
        </p:spPr>
      </p:pic>
      <p:sp>
        <p:nvSpPr>
          <p:cNvPr id="5" name="Text Placeholder 4"/>
          <p:cNvSpPr>
            <a:spLocks noGrp="1"/>
          </p:cNvSpPr>
          <p:nvPr>
            <p:ph type="body" idx="2"/>
          </p:nvPr>
        </p:nvSpPr>
        <p:spPr>
          <a:xfrm>
            <a:off x="6424246" y="1479672"/>
            <a:ext cx="5224789" cy="4580573"/>
          </a:xfrm>
        </p:spPr>
        <p:txBody>
          <a:bodyPr>
            <a:normAutofit/>
          </a:bodyPr>
          <a:lstStyle/>
          <a:p>
            <a:r>
              <a:rPr lang="en-US" sz="1800" dirty="0"/>
              <a:t>Chart is from the documentation referenced at the end of this presentation and you will not see every report option in your list.</a:t>
            </a:r>
          </a:p>
          <a:p>
            <a:endParaRPr lang="en-US" sz="1800" dirty="0"/>
          </a:p>
          <a:p>
            <a:r>
              <a:rPr lang="en-US" sz="1800" dirty="0"/>
              <a:t>Much of the information found in this area is controlled at a higher level (Installation) due to being part of a shared configuration or shared database (ALEPH bib database).  Specific institution information such as IPs and scopes will not change often if at all.</a:t>
            </a:r>
          </a:p>
          <a:p>
            <a:endParaRPr lang="en-US" sz="1800" dirty="0"/>
          </a:p>
          <a:p>
            <a:r>
              <a:rPr lang="en-US" sz="1800" dirty="0"/>
              <a:t>One report that might be helpful when developing training material is Top Searches with No Results Report.</a:t>
            </a:r>
          </a:p>
        </p:txBody>
      </p:sp>
      <p:sp>
        <p:nvSpPr>
          <p:cNvPr id="2" name="Title 1"/>
          <p:cNvSpPr>
            <a:spLocks noGrp="1"/>
          </p:cNvSpPr>
          <p:nvPr>
            <p:ph type="title"/>
          </p:nvPr>
        </p:nvSpPr>
        <p:spPr>
          <a:xfrm>
            <a:off x="7137995" y="776288"/>
            <a:ext cx="4511040" cy="703384"/>
          </a:xfrm>
        </p:spPr>
        <p:txBody>
          <a:bodyPr>
            <a:normAutofit/>
          </a:bodyPr>
          <a:lstStyle/>
          <a:p>
            <a:r>
              <a:rPr lang="en-US" sz="4000" dirty="0"/>
              <a:t>List Reports</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normAutofit/>
          </a:bodyPr>
          <a:lstStyle/>
          <a:p>
            <a:r>
              <a:rPr lang="en-US" sz="1600" dirty="0"/>
              <a:t>The report could be used to identify hurdles to finding material --- the construction of the query, errors in spelling, and using a tab for the local collection when there is no local holdings (but in case of soccer in Honduras, there were 566 results in the “Everything” tab that searched both local holdings and the PCI database).</a:t>
            </a:r>
          </a:p>
          <a:p>
            <a:endParaRPr lang="en-US" sz="2000" dirty="0"/>
          </a:p>
          <a:p>
            <a:r>
              <a:rPr lang="en-US" sz="1600" dirty="0"/>
              <a:t>Categories used in search statistic reports:</a:t>
            </a:r>
          </a:p>
          <a:p>
            <a:r>
              <a:rPr lang="en-US" sz="1600" b="1" dirty="0"/>
              <a:t>Local</a:t>
            </a:r>
            <a:r>
              <a:rPr lang="en-US" sz="1600" dirty="0"/>
              <a:t> – includes searches done on local Primo index (your library catalog tab).</a:t>
            </a:r>
          </a:p>
          <a:p>
            <a:r>
              <a:rPr lang="en-US" sz="1600" b="1" dirty="0" err="1"/>
              <a:t>Deep_search</a:t>
            </a:r>
            <a:r>
              <a:rPr lang="en-US" sz="1600" dirty="0"/>
              <a:t> – includes searches performed in Primo Central, EBSCO, etc.  (Articles+, Articles &amp; More, Online Resources tabs)</a:t>
            </a:r>
          </a:p>
          <a:p>
            <a:r>
              <a:rPr lang="en-US" sz="1600" b="1" dirty="0"/>
              <a:t>Blended</a:t>
            </a:r>
            <a:r>
              <a:rPr lang="en-US" sz="1600" dirty="0"/>
              <a:t> – includes searches performed in both local and </a:t>
            </a:r>
            <a:r>
              <a:rPr lang="en-US" sz="1600" dirty="0" err="1"/>
              <a:t>deep_search</a:t>
            </a:r>
            <a:r>
              <a:rPr lang="en-US" sz="1600" dirty="0"/>
              <a:t> adaptor (Everything tab)</a:t>
            </a:r>
          </a:p>
        </p:txBody>
      </p:sp>
      <p:sp>
        <p:nvSpPr>
          <p:cNvPr id="9" name="Title 8"/>
          <p:cNvSpPr>
            <a:spLocks noGrp="1"/>
          </p:cNvSpPr>
          <p:nvPr>
            <p:ph type="title"/>
          </p:nvPr>
        </p:nvSpPr>
        <p:spPr>
          <a:xfrm>
            <a:off x="7137995" y="1101970"/>
            <a:ext cx="4690590" cy="586153"/>
          </a:xfrm>
        </p:spPr>
        <p:txBody>
          <a:bodyPr>
            <a:noAutofit/>
          </a:bodyPr>
          <a:lstStyle/>
          <a:p>
            <a:r>
              <a:rPr lang="en-US" sz="2400" dirty="0"/>
              <a:t>Example of Top Primo Searches with No Results</a:t>
            </a:r>
          </a:p>
        </p:txBody>
      </p:sp>
      <p:pic>
        <p:nvPicPr>
          <p:cNvPr id="7" name="Content Placeholder 6"/>
          <p:cNvPicPr>
            <a:picLocks noGrp="1"/>
          </p:cNvPicPr>
          <p:nvPr>
            <p:ph sz="half" idx="1"/>
          </p:nvPr>
        </p:nvPicPr>
        <p:blipFill>
          <a:blip r:embed="rId2"/>
          <a:stretch>
            <a:fillRect/>
          </a:stretch>
        </p:blipFill>
        <p:spPr>
          <a:xfrm>
            <a:off x="327235" y="776288"/>
            <a:ext cx="6554368" cy="5805487"/>
          </a:xfrm>
          <a:prstGeom prst="rect">
            <a:avLst/>
          </a:prstGeom>
        </p:spPr>
      </p:pic>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697751" y="776288"/>
            <a:ext cx="3813335" cy="5805487"/>
          </a:xfrm>
          <a:prstGeom prst="rect">
            <a:avLst/>
          </a:prstGeom>
        </p:spPr>
      </p:pic>
      <p:sp>
        <p:nvSpPr>
          <p:cNvPr id="4" name="Text Placeholder 3"/>
          <p:cNvSpPr>
            <a:spLocks noGrp="1"/>
          </p:cNvSpPr>
          <p:nvPr>
            <p:ph type="body" idx="2"/>
          </p:nvPr>
        </p:nvSpPr>
        <p:spPr>
          <a:xfrm>
            <a:off x="7137995" y="1375719"/>
            <a:ext cx="4511040" cy="5215582"/>
          </a:xfrm>
        </p:spPr>
        <p:txBody>
          <a:bodyPr>
            <a:normAutofit/>
          </a:bodyPr>
          <a:lstStyle/>
          <a:p>
            <a:r>
              <a:rPr lang="en-US" sz="1800" dirty="0"/>
              <a:t>Chart is from the documentation referenced at end of presentation.  The documentation describes each report in detail, provides instructions for generating, and in most cases presents an example of the report output.</a:t>
            </a:r>
          </a:p>
          <a:p>
            <a:endParaRPr lang="en-US" sz="1800" dirty="0"/>
          </a:p>
          <a:p>
            <a:r>
              <a:rPr lang="en-US" sz="1800" dirty="0"/>
              <a:t>Statistical reports contain information from the servers (such as searches and click actions on the front end).  Sources for those statistics are the Primo FE, web services, x-services, deep links or the Services Page (for ALMA sites).</a:t>
            </a:r>
          </a:p>
        </p:txBody>
      </p:sp>
      <p:sp>
        <p:nvSpPr>
          <p:cNvPr id="2" name="Title 1"/>
          <p:cNvSpPr>
            <a:spLocks noGrp="1"/>
          </p:cNvSpPr>
          <p:nvPr>
            <p:ph type="title"/>
          </p:nvPr>
        </p:nvSpPr>
        <p:spPr>
          <a:xfrm>
            <a:off x="7137995" y="776288"/>
            <a:ext cx="4511040" cy="484101"/>
          </a:xfrm>
        </p:spPr>
        <p:txBody>
          <a:bodyPr>
            <a:normAutofit fontScale="90000"/>
          </a:bodyPr>
          <a:lstStyle/>
          <a:p>
            <a:r>
              <a:rPr lang="en-US" sz="3600" dirty="0"/>
              <a:t>Statistical Reports</a:t>
            </a: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778523" y="776288"/>
            <a:ext cx="5651791" cy="5805487"/>
          </a:xfrm>
          <a:prstGeom prst="rect">
            <a:avLst/>
          </a:prstGeom>
        </p:spPr>
      </p:pic>
      <p:sp>
        <p:nvSpPr>
          <p:cNvPr id="4" name="Text Placeholder 3"/>
          <p:cNvSpPr>
            <a:spLocks noGrp="1"/>
          </p:cNvSpPr>
          <p:nvPr>
            <p:ph type="body" idx="2"/>
          </p:nvPr>
        </p:nvSpPr>
        <p:spPr/>
        <p:txBody>
          <a:bodyPr>
            <a:normAutofit/>
          </a:bodyPr>
          <a:lstStyle/>
          <a:p>
            <a:r>
              <a:rPr lang="en-US" sz="1800" dirty="0"/>
              <a:t>This report displays annual statistics for selected institution, view and event.  Shown in this example is Mayville State University’s </a:t>
            </a:r>
            <a:r>
              <a:rPr lang="en-US" sz="1800" dirty="0" err="1"/>
              <a:t>nmy</a:t>
            </a:r>
            <a:r>
              <a:rPr lang="en-US" sz="1800" dirty="0"/>
              <a:t> view and the event type is Basic Search.</a:t>
            </a:r>
          </a:p>
          <a:p>
            <a:endParaRPr lang="en-US" sz="1800" dirty="0"/>
          </a:p>
          <a:p>
            <a:r>
              <a:rPr lang="en-US" sz="1800" dirty="0"/>
              <a:t>Some things to note on this report:</a:t>
            </a:r>
          </a:p>
          <a:p>
            <a:pPr marL="294894" indent="-285750">
              <a:buFontTx/>
              <a:buChar char="-"/>
            </a:pPr>
            <a:r>
              <a:rPr lang="en-US" sz="1800" dirty="0"/>
              <a:t>Data is presented in a variety of formats</a:t>
            </a:r>
          </a:p>
          <a:p>
            <a:pPr marL="294894" indent="-285750">
              <a:buFontTx/>
              <a:buChar char="-"/>
            </a:pPr>
            <a:r>
              <a:rPr lang="en-US" sz="1800" dirty="0"/>
              <a:t>Each year is shown from implementation through current date.</a:t>
            </a:r>
          </a:p>
          <a:p>
            <a:pPr marL="294894" indent="-285750">
              <a:buFontTx/>
              <a:buChar char="-"/>
            </a:pPr>
            <a:r>
              <a:rPr lang="en-US" sz="1800" dirty="0"/>
              <a:t>Shows only ONE Event Type</a:t>
            </a:r>
          </a:p>
          <a:p>
            <a:pPr marL="294894" indent="-285750">
              <a:buFontTx/>
              <a:buChar char="-"/>
            </a:pPr>
            <a:endParaRPr lang="en-US" sz="1800" dirty="0"/>
          </a:p>
        </p:txBody>
      </p:sp>
      <p:sp>
        <p:nvSpPr>
          <p:cNvPr id="2" name="Title 1"/>
          <p:cNvSpPr>
            <a:spLocks noGrp="1"/>
          </p:cNvSpPr>
          <p:nvPr>
            <p:ph type="title"/>
          </p:nvPr>
        </p:nvSpPr>
        <p:spPr/>
        <p:txBody>
          <a:bodyPr>
            <a:noAutofit/>
          </a:bodyPr>
          <a:lstStyle/>
          <a:p>
            <a:r>
              <a:rPr lang="en-US" sz="2800" dirty="0"/>
              <a:t>Example of Annual Event Statistics – Basic Search</a:t>
            </a:r>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2"/>
          <a:stretch>
            <a:fillRect/>
          </a:stretch>
        </p:blipFill>
        <p:spPr>
          <a:xfrm>
            <a:off x="781440" y="776288"/>
            <a:ext cx="5645957" cy="5805487"/>
          </a:xfrm>
          <a:prstGeom prst="rect">
            <a:avLst/>
          </a:prstGeom>
        </p:spPr>
      </p:pic>
      <p:sp>
        <p:nvSpPr>
          <p:cNvPr id="12" name="Text Placeholder 11"/>
          <p:cNvSpPr>
            <a:spLocks noGrp="1"/>
          </p:cNvSpPr>
          <p:nvPr>
            <p:ph type="body" idx="2"/>
          </p:nvPr>
        </p:nvSpPr>
        <p:spPr/>
        <p:txBody>
          <a:bodyPr>
            <a:normAutofit/>
          </a:bodyPr>
          <a:lstStyle/>
          <a:p>
            <a:endParaRPr lang="en-US" sz="1800" dirty="0"/>
          </a:p>
          <a:p>
            <a:r>
              <a:rPr lang="en-US" sz="1800" dirty="0"/>
              <a:t>Same report but different Event Type.  When evaluating the results, the Basic Search is more heavily used but overall usage trends are very similar.</a:t>
            </a:r>
          </a:p>
          <a:p>
            <a:endParaRPr lang="en-US" sz="1800" dirty="0"/>
          </a:p>
          <a:p>
            <a:endParaRPr lang="en-US" sz="1800" dirty="0"/>
          </a:p>
        </p:txBody>
      </p:sp>
      <p:sp>
        <p:nvSpPr>
          <p:cNvPr id="2" name="Title 1"/>
          <p:cNvSpPr>
            <a:spLocks noGrp="1"/>
          </p:cNvSpPr>
          <p:nvPr>
            <p:ph type="title"/>
          </p:nvPr>
        </p:nvSpPr>
        <p:spPr/>
        <p:txBody>
          <a:bodyPr>
            <a:noAutofit/>
          </a:bodyPr>
          <a:lstStyle/>
          <a:p>
            <a:r>
              <a:rPr lang="en-US" sz="2800" dirty="0"/>
              <a:t>Example of Annual Event Statistic – Advanced Search</a:t>
            </a:r>
          </a:p>
        </p:txBody>
      </p:sp>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068976" y="776288"/>
            <a:ext cx="5070886" cy="5805487"/>
          </a:xfrm>
          <a:prstGeom prst="rect">
            <a:avLst/>
          </a:prstGeom>
        </p:spPr>
      </p:pic>
      <p:sp>
        <p:nvSpPr>
          <p:cNvPr id="4" name="Text Placeholder 3"/>
          <p:cNvSpPr>
            <a:spLocks noGrp="1"/>
          </p:cNvSpPr>
          <p:nvPr>
            <p:ph type="body" idx="2"/>
          </p:nvPr>
        </p:nvSpPr>
        <p:spPr/>
        <p:txBody>
          <a:bodyPr>
            <a:normAutofit/>
          </a:bodyPr>
          <a:lstStyle/>
          <a:p>
            <a:endParaRPr lang="en-US" sz="1800" dirty="0"/>
          </a:p>
          <a:p>
            <a:endParaRPr lang="en-US" sz="1800" dirty="0"/>
          </a:p>
          <a:p>
            <a:r>
              <a:rPr lang="en-US" sz="1800" dirty="0"/>
              <a:t>Another search statistic report where user is able to specify what date range is needed.</a:t>
            </a:r>
          </a:p>
        </p:txBody>
      </p:sp>
      <p:sp>
        <p:nvSpPr>
          <p:cNvPr id="2" name="Title 1"/>
          <p:cNvSpPr>
            <a:spLocks noGrp="1"/>
          </p:cNvSpPr>
          <p:nvPr>
            <p:ph type="title"/>
          </p:nvPr>
        </p:nvSpPr>
        <p:spPr/>
        <p:txBody>
          <a:bodyPr>
            <a:noAutofit/>
          </a:bodyPr>
          <a:lstStyle/>
          <a:p>
            <a:r>
              <a:rPr lang="en-US" sz="2800" dirty="0"/>
              <a:t>Example of [NEW] Search Statistic Report </a:t>
            </a:r>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1440</Words>
  <Application>Microsoft Office PowerPoint</Application>
  <PresentationFormat>Widescreen</PresentationFormat>
  <Paragraphs>130</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Wingdings 2</vt:lpstr>
      <vt:lpstr>Training presentation</vt:lpstr>
      <vt:lpstr>Accessing and running Primo Statistics/Analytics</vt:lpstr>
      <vt:lpstr>Primo Reporting</vt:lpstr>
      <vt:lpstr>Primo Reports</vt:lpstr>
      <vt:lpstr>List Reports</vt:lpstr>
      <vt:lpstr>Example of Top Primo Searches with No Results</vt:lpstr>
      <vt:lpstr>Statistical Reports</vt:lpstr>
      <vt:lpstr>Example of Annual Event Statistics – Basic Search</vt:lpstr>
      <vt:lpstr>Example of Annual Event Statistic – Advanced Search</vt:lpstr>
      <vt:lpstr>Example of [NEW] Search Statistic Report </vt:lpstr>
      <vt:lpstr>Facets Click Events Report</vt:lpstr>
      <vt:lpstr>Click Events</vt:lpstr>
      <vt:lpstr>Things to keep in mind when working with reports ….</vt:lpstr>
      <vt:lpstr>BIRT Report Viewer Operations</vt:lpstr>
      <vt:lpstr>Primo Analytics</vt:lpstr>
      <vt:lpstr>Initial screen when entering the Analytics area</vt:lpstr>
      <vt:lpstr>Out of the Box Report Options</vt:lpstr>
      <vt:lpstr>Action Usage Searches example</vt:lpstr>
      <vt:lpstr>Action Usage Searches example - UND</vt:lpstr>
      <vt:lpstr>Action Usage Searches example - NDSU</vt:lpstr>
      <vt:lpstr>Device Usage Report</vt:lpstr>
      <vt:lpstr>More Device Usage examples</vt:lpstr>
      <vt:lpstr>Popular Searches</vt:lpstr>
      <vt:lpstr>Popular Searches Last Month</vt:lpstr>
      <vt:lpstr>Primo Reporting vs Primo Analytics</vt:lpstr>
      <vt:lpstr>Recap for access procedures</vt:lpstr>
      <vt:lpstr>Final notes:</vt:lpstr>
      <vt:lpstr>Questions?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2016-04-12T19:18:04Z</dcterms:created>
  <dcterms:modified xsi:type="dcterms:W3CDTF">2021-06-03T19:31:37Z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