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7" r:id="rId1"/>
    <p:sldMasterId id="2147483721" r:id="rId2"/>
  </p:sldMasterIdLst>
  <p:notesMasterIdLst>
    <p:notesMasterId r:id="rId22"/>
  </p:notesMasterIdLst>
  <p:handoutMasterIdLst>
    <p:handoutMasterId r:id="rId23"/>
  </p:handoutMasterIdLst>
  <p:sldIdLst>
    <p:sldId id="302" r:id="rId3"/>
    <p:sldId id="257" r:id="rId4"/>
    <p:sldId id="337" r:id="rId5"/>
    <p:sldId id="272" r:id="rId6"/>
    <p:sldId id="291" r:id="rId7"/>
    <p:sldId id="328" r:id="rId8"/>
    <p:sldId id="329" r:id="rId9"/>
    <p:sldId id="309" r:id="rId10"/>
    <p:sldId id="338" r:id="rId11"/>
    <p:sldId id="336" r:id="rId12"/>
    <p:sldId id="313" r:id="rId13"/>
    <p:sldId id="314" r:id="rId14"/>
    <p:sldId id="284" r:id="rId15"/>
    <p:sldId id="332" r:id="rId16"/>
    <p:sldId id="334" r:id="rId17"/>
    <p:sldId id="335" r:id="rId18"/>
    <p:sldId id="301" r:id="rId19"/>
    <p:sldId id="339" r:id="rId20"/>
    <p:sldId id="310" r:id="rId2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110" charset="-128"/>
        <a:cs typeface="+mn-cs"/>
      </a:defRPr>
    </a:lvl5pPr>
    <a:lvl6pPr marL="2286000" algn="l" defTabSz="914400" rtl="0" eaLnBrk="1" latinLnBrk="0" hangingPunct="1">
      <a:defRPr kern="1200">
        <a:solidFill>
          <a:schemeClr val="tx1"/>
        </a:solidFill>
        <a:latin typeface="Arial" pitchFamily="34" charset="0"/>
        <a:ea typeface="ＭＳ Ｐゴシック" pitchFamily="-110" charset="-128"/>
        <a:cs typeface="+mn-cs"/>
      </a:defRPr>
    </a:lvl6pPr>
    <a:lvl7pPr marL="2743200" algn="l" defTabSz="914400" rtl="0" eaLnBrk="1" latinLnBrk="0" hangingPunct="1">
      <a:defRPr kern="1200">
        <a:solidFill>
          <a:schemeClr val="tx1"/>
        </a:solidFill>
        <a:latin typeface="Arial" pitchFamily="34" charset="0"/>
        <a:ea typeface="ＭＳ Ｐゴシック" pitchFamily="-110" charset="-128"/>
        <a:cs typeface="+mn-cs"/>
      </a:defRPr>
    </a:lvl7pPr>
    <a:lvl8pPr marL="3200400" algn="l" defTabSz="914400" rtl="0" eaLnBrk="1" latinLnBrk="0" hangingPunct="1">
      <a:defRPr kern="1200">
        <a:solidFill>
          <a:schemeClr val="tx1"/>
        </a:solidFill>
        <a:latin typeface="Arial" pitchFamily="34" charset="0"/>
        <a:ea typeface="ＭＳ Ｐゴシック" pitchFamily="-110" charset="-128"/>
        <a:cs typeface="+mn-cs"/>
      </a:defRPr>
    </a:lvl8pPr>
    <a:lvl9pPr marL="3657600" algn="l" defTabSz="914400" rtl="0" eaLnBrk="1" latinLnBrk="0" hangingPunct="1">
      <a:defRPr kern="1200">
        <a:solidFill>
          <a:schemeClr val="tx1"/>
        </a:solidFill>
        <a:latin typeface="Arial" pitchFamily="34" charset="0"/>
        <a:ea typeface="ＭＳ Ｐゴシック" pitchFamily="-11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ED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95" autoAdjust="0"/>
  </p:normalViewPr>
  <p:slideViewPr>
    <p:cSldViewPr snapToGrid="0" snapToObjects="1">
      <p:cViewPr varScale="1">
        <p:scale>
          <a:sx n="99" d="100"/>
          <a:sy n="99" d="100"/>
        </p:scale>
        <p:origin x="726" y="84"/>
      </p:cViewPr>
      <p:guideLst>
        <p:guide orient="horz" pos="2160"/>
        <p:guide pos="2880"/>
      </p:guideLst>
    </p:cSldViewPr>
  </p:slideViewPr>
  <p:outlineViewPr>
    <p:cViewPr>
      <p:scale>
        <a:sx n="33" d="100"/>
        <a:sy n="33" d="100"/>
      </p:scale>
      <p:origin x="0" y="4112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5492FCB7-6821-4025-8FC6-2DD482EF8B1F}" type="datetime1">
              <a:rPr lang="en-US"/>
              <a:pPr/>
              <a:t>5/12/2021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D909B0D2-6672-4E01-8440-D77F85C241BB}" type="slidenum">
              <a:rPr lang="en-US"/>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ADFDCE00-D6F8-411D-BEF1-AF7D397D3C38}" type="datetime1">
              <a:rPr lang="en-US"/>
              <a:pPr/>
              <a:t>5/12/2021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9E412BA2-052F-40F3-81BC-0D8460AA464F}" type="slidenum">
              <a:rPr lang="en-US"/>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pitchFamily="-110"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pitchFamily="-110"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10"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10"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12BA2-052F-40F3-81BC-0D8460AA464F}"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19" name="Footer Placeholder 18"/>
          <p:cNvSpPr>
            <a:spLocks noGrp="1"/>
          </p:cNvSpPr>
          <p:nvPr>
            <p:ph type="ftr" sz="quarter" idx="11"/>
          </p:nvPr>
        </p:nvSpPr>
        <p:spPr/>
        <p:txBody>
          <a:bodyPr/>
          <a:lstStyle/>
          <a:p>
            <a:endParaRPr kumimoji="0" lang="en-US" dirty="0"/>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1">
    <p:spTree>
      <p:nvGrpSpPr>
        <p:cNvPr id="1" name=""/>
        <p:cNvGrpSpPr/>
        <p:nvPr/>
      </p:nvGrpSpPr>
      <p:grpSpPr>
        <a:xfrm>
          <a:off x="0" y="0"/>
          <a:ext cx="0" cy="0"/>
          <a:chOff x="0" y="0"/>
          <a:chExt cx="0" cy="0"/>
        </a:xfrm>
      </p:grpSpPr>
      <p:sp>
        <p:nvSpPr>
          <p:cNvPr id="5" name="Rectangle 4"/>
          <p:cNvSpPr/>
          <p:nvPr userDrawn="1"/>
        </p:nvSpPr>
        <p:spPr>
          <a:xfrm>
            <a:off x="0" y="1328738"/>
            <a:ext cx="9144000" cy="5097462"/>
          </a:xfrm>
          <a:prstGeom prst="rect">
            <a:avLst/>
          </a:prstGeom>
          <a:solidFill>
            <a:srgbClr val="DCDE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userDrawn="1"/>
        </p:nvSpPr>
        <p:spPr>
          <a:xfrm>
            <a:off x="0" y="0"/>
            <a:ext cx="9144000" cy="1250950"/>
          </a:xfrm>
          <a:prstGeom prst="rect">
            <a:avLst/>
          </a:prstGeom>
          <a:solidFill>
            <a:schemeClr val="accent1"/>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en-US" dirty="0"/>
          </a:p>
        </p:txBody>
      </p:sp>
      <p:cxnSp>
        <p:nvCxnSpPr>
          <p:cNvPr id="7" name="Straight Connector 6"/>
          <p:cNvCxnSpPr/>
          <p:nvPr userDrawn="1"/>
        </p:nvCxnSpPr>
        <p:spPr>
          <a:xfrm>
            <a:off x="0" y="1328738"/>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0" y="6434138"/>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Picture 5" descr="Minitex_notag.png"/>
          <p:cNvPicPr>
            <a:picLocks noChangeAspect="1"/>
          </p:cNvPicPr>
          <p:nvPr userDrawn="1"/>
        </p:nvPicPr>
        <p:blipFill>
          <a:blip r:embed="rId2"/>
          <a:srcRect/>
          <a:stretch>
            <a:fillRect/>
          </a:stretch>
        </p:blipFill>
        <p:spPr bwMode="auto">
          <a:xfrm>
            <a:off x="157163" y="6534150"/>
            <a:ext cx="1376362" cy="279400"/>
          </a:xfrm>
          <a:prstGeom prst="rect">
            <a:avLst/>
          </a:prstGeom>
          <a:noFill/>
          <a:ln w="9525">
            <a:noFill/>
            <a:miter lim="800000"/>
            <a:headEnd/>
            <a:tailEnd/>
          </a:ln>
        </p:spPr>
      </p:pic>
      <p:sp>
        <p:nvSpPr>
          <p:cNvPr id="2" name="Title 1"/>
          <p:cNvSpPr>
            <a:spLocks noGrp="1"/>
          </p:cNvSpPr>
          <p:nvPr>
            <p:ph type="title"/>
          </p:nvPr>
        </p:nvSpPr>
        <p:spPr>
          <a:xfrm>
            <a:off x="231697" y="120728"/>
            <a:ext cx="8582202" cy="608502"/>
          </a:xfrm>
          <a:prstGeom prst="rect">
            <a:avLst/>
          </a:prstGeom>
        </p:spPr>
        <p:txBody>
          <a:bodyPr anchor="b"/>
          <a:lstStyle>
            <a:lvl1pPr algn="ctr">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8814" y="1600200"/>
            <a:ext cx="8089170" cy="4525963"/>
          </a:xfrm>
          <a:prstGeom prst="rect">
            <a:avLst/>
          </a:prstGeom>
        </p:spPr>
        <p:txBody>
          <a:bodyPr/>
          <a:lstStyle>
            <a:lvl1pPr>
              <a:buFont typeface="Lucida Grande"/>
              <a:buChar char="•"/>
              <a:defRPr sz="2400"/>
            </a:lvl1pPr>
            <a:lvl2pPr>
              <a:buFont typeface="Lucida Grande"/>
              <a:buChar char="•"/>
              <a:defRPr sz="2000"/>
            </a:lvl2pPr>
            <a:lvl3pPr>
              <a:buFont typeface="Lucida Grande"/>
              <a:buChar char="•"/>
              <a:defRPr sz="1800"/>
            </a:lvl3pPr>
          </a:lstStyle>
          <a:p>
            <a:pPr lvl="0"/>
            <a:r>
              <a:rPr lang="en-US"/>
              <a:t>Click to edit Master text styles</a:t>
            </a:r>
          </a:p>
          <a:p>
            <a:pPr lvl="1"/>
            <a:r>
              <a:rPr lang="en-US"/>
              <a:t>Second level</a:t>
            </a:r>
          </a:p>
          <a:p>
            <a:pPr lvl="2"/>
            <a:r>
              <a:rPr lang="en-US"/>
              <a:t>Third level</a:t>
            </a:r>
          </a:p>
        </p:txBody>
      </p:sp>
      <p:sp>
        <p:nvSpPr>
          <p:cNvPr id="8" name="Subtitle 2"/>
          <p:cNvSpPr>
            <a:spLocks noGrp="1"/>
          </p:cNvSpPr>
          <p:nvPr>
            <p:ph type="subTitle" idx="10"/>
          </p:nvPr>
        </p:nvSpPr>
        <p:spPr>
          <a:xfrm>
            <a:off x="231697" y="670616"/>
            <a:ext cx="8582202" cy="459426"/>
          </a:xfrm>
          <a:prstGeom prst="rect">
            <a:avLst/>
          </a:prstGeom>
        </p:spPr>
        <p:txBody>
          <a:bodyPr anchor="t"/>
          <a:lstStyle>
            <a:lvl1pPr marL="0" indent="0" algn="ctr">
              <a:buNone/>
              <a:defRPr sz="2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Slide Number Placeholder 5"/>
          <p:cNvSpPr>
            <a:spLocks noGrp="1"/>
          </p:cNvSpPr>
          <p:nvPr>
            <p:ph type="sldNum" sz="quarter" idx="11"/>
          </p:nvPr>
        </p:nvSpPr>
        <p:spPr>
          <a:xfrm>
            <a:off x="157163" y="6426200"/>
            <a:ext cx="8845550" cy="365125"/>
          </a:xfrm>
          <a:prstGeom prst="rect">
            <a:avLst/>
          </a:prstGeom>
        </p:spPr>
        <p:txBody>
          <a:bodyPr vert="horz" wrap="square" lIns="91440" tIns="45720" rIns="91440" bIns="45720" numCol="1" anchor="b" anchorCtr="0" compatLnSpc="1">
            <a:prstTxWarp prst="textNoShape">
              <a:avLst/>
            </a:prstTxWarp>
          </a:bodyPr>
          <a:lstStyle>
            <a:lvl1pPr algn="ctr">
              <a:defRPr sz="1000">
                <a:solidFill>
                  <a:srgbClr val="929293"/>
                </a:solidFill>
              </a:defRPr>
            </a:lvl1pPr>
          </a:lstStyle>
          <a:p>
            <a:fld id="{C81599C1-C50C-4CE1-A10C-E3BBD7400462}"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2">
    <p:spTree>
      <p:nvGrpSpPr>
        <p:cNvPr id="1" name=""/>
        <p:cNvGrpSpPr/>
        <p:nvPr/>
      </p:nvGrpSpPr>
      <p:grpSpPr>
        <a:xfrm>
          <a:off x="0" y="0"/>
          <a:ext cx="0" cy="0"/>
          <a:chOff x="0" y="0"/>
          <a:chExt cx="0" cy="0"/>
        </a:xfrm>
      </p:grpSpPr>
      <p:sp>
        <p:nvSpPr>
          <p:cNvPr id="6" name="Rectangle 5"/>
          <p:cNvSpPr/>
          <p:nvPr userDrawn="1"/>
        </p:nvSpPr>
        <p:spPr>
          <a:xfrm>
            <a:off x="0" y="1328738"/>
            <a:ext cx="9144000" cy="5097462"/>
          </a:xfrm>
          <a:prstGeom prst="rect">
            <a:avLst/>
          </a:prstGeom>
          <a:solidFill>
            <a:srgbClr val="DCDE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userDrawn="1"/>
        </p:nvSpPr>
        <p:spPr>
          <a:xfrm>
            <a:off x="0" y="0"/>
            <a:ext cx="9144000" cy="1250950"/>
          </a:xfrm>
          <a:prstGeom prst="rect">
            <a:avLst/>
          </a:prstGeom>
          <a:solidFill>
            <a:schemeClr val="accent1"/>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en-US" dirty="0"/>
          </a:p>
        </p:txBody>
      </p:sp>
      <p:cxnSp>
        <p:nvCxnSpPr>
          <p:cNvPr id="8" name="Straight Connector 7"/>
          <p:cNvCxnSpPr/>
          <p:nvPr userDrawn="1"/>
        </p:nvCxnSpPr>
        <p:spPr>
          <a:xfrm>
            <a:off x="0" y="1328738"/>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0" y="6434138"/>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Picture 5" descr="Minitex_notag.png"/>
          <p:cNvPicPr>
            <a:picLocks noChangeAspect="1"/>
          </p:cNvPicPr>
          <p:nvPr userDrawn="1"/>
        </p:nvPicPr>
        <p:blipFill>
          <a:blip r:embed="rId2"/>
          <a:srcRect/>
          <a:stretch>
            <a:fillRect/>
          </a:stretch>
        </p:blipFill>
        <p:spPr bwMode="auto">
          <a:xfrm>
            <a:off x="157163" y="6534150"/>
            <a:ext cx="1376362" cy="279400"/>
          </a:xfrm>
          <a:prstGeom prst="rect">
            <a:avLst/>
          </a:prstGeom>
          <a:noFill/>
          <a:ln w="9525">
            <a:noFill/>
            <a:miter lim="800000"/>
            <a:headEnd/>
            <a:tailEnd/>
          </a:ln>
        </p:spPr>
      </p:pic>
      <p:sp>
        <p:nvSpPr>
          <p:cNvPr id="28" name="Title 1"/>
          <p:cNvSpPr>
            <a:spLocks noGrp="1"/>
          </p:cNvSpPr>
          <p:nvPr>
            <p:ph type="title"/>
          </p:nvPr>
        </p:nvSpPr>
        <p:spPr>
          <a:xfrm>
            <a:off x="231697" y="120728"/>
            <a:ext cx="8582202" cy="608502"/>
          </a:xfrm>
          <a:prstGeom prst="rect">
            <a:avLst/>
          </a:prstGeom>
        </p:spPr>
        <p:txBody>
          <a:bodyPr anchor="b"/>
          <a:lstStyle>
            <a:lvl1pPr algn="ctr">
              <a:defRPr sz="3600">
                <a:solidFill>
                  <a:srgbClr val="FFFFFF"/>
                </a:solidFill>
              </a:defRPr>
            </a:lvl1pPr>
          </a:lstStyle>
          <a:p>
            <a:r>
              <a:rPr lang="en-US"/>
              <a:t>Click to edit Master title style</a:t>
            </a:r>
            <a:endParaRPr lang="en-US" dirty="0"/>
          </a:p>
        </p:txBody>
      </p:sp>
      <p:sp>
        <p:nvSpPr>
          <p:cNvPr id="29" name="Subtitle 2"/>
          <p:cNvSpPr>
            <a:spLocks noGrp="1"/>
          </p:cNvSpPr>
          <p:nvPr>
            <p:ph type="subTitle" idx="10"/>
          </p:nvPr>
        </p:nvSpPr>
        <p:spPr>
          <a:xfrm>
            <a:off x="231697" y="670616"/>
            <a:ext cx="8582202" cy="459426"/>
          </a:xfrm>
          <a:prstGeom prst="rect">
            <a:avLst/>
          </a:prstGeom>
        </p:spPr>
        <p:txBody>
          <a:bodyPr anchor="t"/>
          <a:lstStyle>
            <a:lvl1pPr marL="0" indent="0" algn="ctr">
              <a:buNone/>
              <a:defRPr sz="2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buFont typeface="Lucida Grande"/>
              <a:buChar char="•"/>
              <a:defRPr sz="2400"/>
            </a:lvl1pPr>
            <a:lvl2pPr>
              <a:buFont typeface="Lucida Grande"/>
              <a:buChar char="•"/>
              <a:defRPr sz="2000"/>
            </a:lvl2pPr>
            <a:lvl3pPr>
              <a:buFont typeface="Lucida Grande"/>
              <a:buChar cha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buFont typeface="Lucida Grande"/>
              <a:buChar char="•"/>
              <a:defRPr sz="2400"/>
            </a:lvl1pPr>
            <a:lvl2pPr>
              <a:buFont typeface="Lucida Grande"/>
              <a:buChar char="•"/>
              <a:defRPr sz="2000"/>
            </a:lvl2pPr>
            <a:lvl3pPr>
              <a:buFont typeface="Lucida Grande"/>
              <a:buChar cha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11" name="Slide Number Placeholder 5"/>
          <p:cNvSpPr>
            <a:spLocks noGrp="1"/>
          </p:cNvSpPr>
          <p:nvPr>
            <p:ph type="sldNum" sz="quarter" idx="11"/>
          </p:nvPr>
        </p:nvSpPr>
        <p:spPr>
          <a:xfrm>
            <a:off x="157163" y="6426200"/>
            <a:ext cx="8845550" cy="365125"/>
          </a:xfrm>
          <a:prstGeom prst="rect">
            <a:avLst/>
          </a:prstGeom>
        </p:spPr>
        <p:txBody>
          <a:bodyPr vert="horz" wrap="square" lIns="91440" tIns="45720" rIns="91440" bIns="45720" numCol="1" anchor="b" anchorCtr="0" compatLnSpc="1">
            <a:prstTxWarp prst="textNoShape">
              <a:avLst/>
            </a:prstTxWarp>
          </a:bodyPr>
          <a:lstStyle>
            <a:lvl1pPr algn="ctr">
              <a:defRPr sz="1000">
                <a:solidFill>
                  <a:srgbClr val="929293"/>
                </a:solidFill>
              </a:defRPr>
            </a:lvl1pPr>
          </a:lstStyle>
          <a:p>
            <a:fld id="{1BA22C33-4D08-4093-9DF1-68615330CAE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ransition">
    <p:spTree>
      <p:nvGrpSpPr>
        <p:cNvPr id="1" name=""/>
        <p:cNvGrpSpPr/>
        <p:nvPr/>
      </p:nvGrpSpPr>
      <p:grpSpPr>
        <a:xfrm>
          <a:off x="0" y="0"/>
          <a:ext cx="0" cy="0"/>
          <a:chOff x="0" y="0"/>
          <a:chExt cx="0" cy="0"/>
        </a:xfrm>
      </p:grpSpPr>
      <p:sp>
        <p:nvSpPr>
          <p:cNvPr id="3" name="Rectangle 2"/>
          <p:cNvSpPr/>
          <p:nvPr userDrawn="1"/>
        </p:nvSpPr>
        <p:spPr>
          <a:xfrm>
            <a:off x="0" y="1090613"/>
            <a:ext cx="9144000" cy="5249862"/>
          </a:xfrm>
          <a:prstGeom prst="rect">
            <a:avLst/>
          </a:prstGeom>
          <a:solidFill>
            <a:schemeClr val="accent1"/>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4" name="Straight Connector 3"/>
          <p:cNvCxnSpPr/>
          <p:nvPr userDrawn="1"/>
        </p:nvCxnSpPr>
        <p:spPr>
          <a:xfrm>
            <a:off x="0" y="1016000"/>
            <a:ext cx="9144000" cy="1588"/>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6415088"/>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6" name="Picture 4" descr="Minitex_notag.png"/>
          <p:cNvPicPr>
            <a:picLocks noChangeAspect="1"/>
          </p:cNvPicPr>
          <p:nvPr userDrawn="1"/>
        </p:nvPicPr>
        <p:blipFill>
          <a:blip r:embed="rId2"/>
          <a:srcRect/>
          <a:stretch>
            <a:fillRect/>
          </a:stretch>
        </p:blipFill>
        <p:spPr bwMode="auto">
          <a:xfrm>
            <a:off x="157163" y="6534150"/>
            <a:ext cx="1376362" cy="279400"/>
          </a:xfrm>
          <a:prstGeom prst="rect">
            <a:avLst/>
          </a:prstGeom>
          <a:noFill/>
          <a:ln w="9525">
            <a:noFill/>
            <a:miter lim="800000"/>
            <a:headEnd/>
            <a:tailEnd/>
          </a:ln>
        </p:spPr>
      </p:pic>
      <p:sp>
        <p:nvSpPr>
          <p:cNvPr id="10" name="Title 1"/>
          <p:cNvSpPr>
            <a:spLocks noGrp="1"/>
          </p:cNvSpPr>
          <p:nvPr>
            <p:ph type="ctrTitle"/>
          </p:nvPr>
        </p:nvSpPr>
        <p:spPr>
          <a:xfrm>
            <a:off x="685800" y="2703750"/>
            <a:ext cx="7772400" cy="1674209"/>
          </a:xfrm>
          <a:prstGeom prst="rect">
            <a:avLst/>
          </a:prstGeom>
        </p:spPr>
        <p:txBody>
          <a:bodyPr anchor="b"/>
          <a:lstStyle>
            <a:lvl1pPr>
              <a:defRPr sz="6000" b="1">
                <a:solidFill>
                  <a:srgbClr val="FFFFFF"/>
                </a:solidFill>
                <a:latin typeface="+mn-lt"/>
              </a:defRPr>
            </a:lvl1pPr>
          </a:lstStyle>
          <a:p>
            <a:r>
              <a:rPr lang="en-US"/>
              <a:t>Click to edit Master title style</a:t>
            </a:r>
            <a:endParaRPr lang="en-US" dirty="0"/>
          </a:p>
        </p:txBody>
      </p:sp>
      <p:sp>
        <p:nvSpPr>
          <p:cNvPr id="7" name="Slide Number Placeholder 5"/>
          <p:cNvSpPr>
            <a:spLocks noGrp="1"/>
          </p:cNvSpPr>
          <p:nvPr>
            <p:ph type="sldNum" sz="quarter" idx="10"/>
          </p:nvPr>
        </p:nvSpPr>
        <p:spPr>
          <a:xfrm>
            <a:off x="157163" y="6426200"/>
            <a:ext cx="8845550" cy="365125"/>
          </a:xfrm>
          <a:prstGeom prst="rect">
            <a:avLst/>
          </a:prstGeom>
        </p:spPr>
        <p:txBody>
          <a:bodyPr vert="horz" wrap="square" lIns="91440" tIns="45720" rIns="91440" bIns="45720" numCol="1" anchor="b" anchorCtr="0" compatLnSpc="1">
            <a:prstTxWarp prst="textNoShape">
              <a:avLst/>
            </a:prstTxWarp>
          </a:bodyPr>
          <a:lstStyle>
            <a:lvl1pPr algn="ctr">
              <a:defRPr sz="1000">
                <a:solidFill>
                  <a:srgbClr val="929293"/>
                </a:solidFill>
              </a:defRPr>
            </a:lvl1pPr>
          </a:lstStyle>
          <a:p>
            <a:fld id="{45AC625B-E4AB-474E-9453-D7BD177D133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gn-Off">
    <p:spTree>
      <p:nvGrpSpPr>
        <p:cNvPr id="1" name=""/>
        <p:cNvGrpSpPr/>
        <p:nvPr/>
      </p:nvGrpSpPr>
      <p:grpSpPr>
        <a:xfrm>
          <a:off x="0" y="0"/>
          <a:ext cx="0" cy="0"/>
          <a:chOff x="0" y="0"/>
          <a:chExt cx="0" cy="0"/>
        </a:xfrm>
      </p:grpSpPr>
      <p:sp>
        <p:nvSpPr>
          <p:cNvPr id="3" name="Rectangle 2"/>
          <p:cNvSpPr/>
          <p:nvPr userDrawn="1"/>
        </p:nvSpPr>
        <p:spPr>
          <a:xfrm>
            <a:off x="0" y="0"/>
            <a:ext cx="6164263" cy="6858000"/>
          </a:xfrm>
          <a:prstGeom prst="rect">
            <a:avLst/>
          </a:prstGeom>
          <a:solidFill>
            <a:srgbClr val="56A1D5"/>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4" name="Straight Connector 3"/>
          <p:cNvCxnSpPr/>
          <p:nvPr userDrawn="1"/>
        </p:nvCxnSpPr>
        <p:spPr>
          <a:xfrm rot="5400000">
            <a:off x="2801144" y="3429794"/>
            <a:ext cx="6858000" cy="1588"/>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6383338" y="2728913"/>
            <a:ext cx="2322512" cy="3873500"/>
          </a:xfrm>
          <a:prstGeom prst="rect">
            <a:avLst/>
          </a:prstGeom>
          <a:noFill/>
        </p:spPr>
        <p:txBody>
          <a:bodyPr>
            <a:spAutoFit/>
          </a:bodyPr>
          <a:lstStyle/>
          <a:p>
            <a:pPr>
              <a:spcAft>
                <a:spcPts val="600"/>
              </a:spcAft>
            </a:pPr>
            <a:r>
              <a:rPr lang="en-US" sz="1600" baseline="30000" dirty="0">
                <a:latin typeface="Gotham" charset="0"/>
              </a:rPr>
              <a:t>University of Minnesota</a:t>
            </a:r>
          </a:p>
          <a:p>
            <a:pPr>
              <a:spcAft>
                <a:spcPts val="600"/>
              </a:spcAft>
            </a:pPr>
            <a:r>
              <a:rPr lang="en-US" sz="1600" baseline="30000" dirty="0">
                <a:latin typeface="Gotham" charset="0"/>
              </a:rPr>
              <a:t>15 Andersen Library</a:t>
            </a:r>
          </a:p>
          <a:p>
            <a:pPr>
              <a:spcAft>
                <a:spcPts val="600"/>
              </a:spcAft>
            </a:pPr>
            <a:r>
              <a:rPr lang="en-US" sz="1600" baseline="30000" dirty="0">
                <a:latin typeface="Gotham" charset="0"/>
              </a:rPr>
              <a:t>222 21st Avenue South</a:t>
            </a:r>
          </a:p>
          <a:p>
            <a:pPr>
              <a:spcAft>
                <a:spcPts val="600"/>
              </a:spcAft>
            </a:pPr>
            <a:r>
              <a:rPr lang="en-US" sz="1600" baseline="30000" dirty="0">
                <a:latin typeface="Gotham" charset="0"/>
              </a:rPr>
              <a:t>Minneapolis, MN 55455-0439</a:t>
            </a:r>
          </a:p>
          <a:p>
            <a:pPr>
              <a:spcAft>
                <a:spcPts val="600"/>
              </a:spcAft>
            </a:pPr>
            <a:endParaRPr lang="en-US" sz="1600" i="1" baseline="30000" dirty="0">
              <a:latin typeface="Perpetua" pitchFamily="18" charset="0"/>
            </a:endParaRPr>
          </a:p>
          <a:p>
            <a:pPr>
              <a:spcAft>
                <a:spcPts val="600"/>
              </a:spcAft>
            </a:pPr>
            <a:r>
              <a:rPr lang="en-US" sz="1600" i="1" baseline="30000" dirty="0">
                <a:latin typeface="Perpetua" pitchFamily="18" charset="0"/>
              </a:rPr>
              <a:t>Telephone: </a:t>
            </a:r>
            <a:r>
              <a:rPr lang="en-US" sz="1600" i="1" baseline="30000" dirty="0">
                <a:latin typeface="Gotham" charset="0"/>
              </a:rPr>
              <a:t>612-624-4002</a:t>
            </a:r>
          </a:p>
          <a:p>
            <a:pPr>
              <a:spcAft>
                <a:spcPts val="600"/>
              </a:spcAft>
            </a:pPr>
            <a:r>
              <a:rPr lang="en-US" sz="1600" i="1" baseline="30000" dirty="0">
                <a:latin typeface="Perpetua" pitchFamily="18" charset="0"/>
              </a:rPr>
              <a:t>Toll Free: </a:t>
            </a:r>
            <a:r>
              <a:rPr lang="en-US" sz="1600" i="1" baseline="30000" dirty="0">
                <a:latin typeface="Gotham" charset="0"/>
              </a:rPr>
              <a:t>800-462-5348</a:t>
            </a:r>
          </a:p>
          <a:p>
            <a:pPr>
              <a:spcAft>
                <a:spcPts val="600"/>
              </a:spcAft>
            </a:pPr>
            <a:r>
              <a:rPr lang="en-US" sz="1600" i="1" baseline="30000" dirty="0">
                <a:latin typeface="Perpetua" pitchFamily="18" charset="0"/>
              </a:rPr>
              <a:t>Fax: </a:t>
            </a:r>
            <a:r>
              <a:rPr lang="en-US" sz="1600" i="1" baseline="30000" dirty="0">
                <a:latin typeface="Gotham" charset="0"/>
              </a:rPr>
              <a:t>612-624-4508</a:t>
            </a:r>
          </a:p>
          <a:p>
            <a:pPr>
              <a:spcAft>
                <a:spcPts val="600"/>
              </a:spcAft>
            </a:pPr>
            <a:endParaRPr lang="en-US" sz="1600" i="1" baseline="30000" dirty="0">
              <a:latin typeface="Gotham" charset="0"/>
            </a:endParaRPr>
          </a:p>
          <a:p>
            <a:pPr>
              <a:spcAft>
                <a:spcPts val="600"/>
              </a:spcAft>
            </a:pPr>
            <a:r>
              <a:rPr lang="en-US" sz="1600" baseline="30000" dirty="0">
                <a:solidFill>
                  <a:schemeClr val="accent1"/>
                </a:solidFill>
                <a:latin typeface="Gotham" charset="0"/>
              </a:rPr>
              <a:t>www.minitex.umn.edu</a:t>
            </a:r>
          </a:p>
          <a:p>
            <a:pPr>
              <a:spcAft>
                <a:spcPts val="600"/>
              </a:spcAft>
            </a:pPr>
            <a:r>
              <a:rPr lang="en-US" sz="1600" baseline="30000" dirty="0">
                <a:latin typeface="Gotham" charset="0"/>
              </a:rPr>
              <a:t>www.mnknows.org</a:t>
            </a:r>
          </a:p>
          <a:p>
            <a:pPr>
              <a:spcAft>
                <a:spcPts val="600"/>
              </a:spcAft>
            </a:pPr>
            <a:r>
              <a:rPr lang="en-US" sz="1600" baseline="30000" dirty="0">
                <a:latin typeface="Gotham" charset="0"/>
              </a:rPr>
              <a:t>www.elm4you.org</a:t>
            </a:r>
          </a:p>
          <a:p>
            <a:pPr>
              <a:spcAft>
                <a:spcPts val="600"/>
              </a:spcAft>
            </a:pPr>
            <a:r>
              <a:rPr lang="en-US" sz="1600" baseline="30000" dirty="0">
                <a:latin typeface="Gotham" charset="0"/>
              </a:rPr>
              <a:t>www.mnlinkgateway.org</a:t>
            </a:r>
          </a:p>
          <a:p>
            <a:pPr>
              <a:spcAft>
                <a:spcPts val="600"/>
              </a:spcAft>
            </a:pPr>
            <a:r>
              <a:rPr lang="en-US" sz="1600" baseline="30000" dirty="0">
                <a:latin typeface="Gotham" charset="0"/>
              </a:rPr>
              <a:t>www.mndigital.org</a:t>
            </a:r>
          </a:p>
          <a:p>
            <a:pPr>
              <a:spcAft>
                <a:spcPts val="600"/>
              </a:spcAft>
            </a:pPr>
            <a:r>
              <a:rPr lang="en-US" sz="1600" baseline="30000" dirty="0">
                <a:latin typeface="Gotham" charset="0"/>
              </a:rPr>
              <a:t>rpc.elm4you.org</a:t>
            </a:r>
          </a:p>
          <a:p>
            <a:pPr>
              <a:spcAft>
                <a:spcPts val="600"/>
              </a:spcAft>
            </a:pPr>
            <a:r>
              <a:rPr lang="en-US" sz="1600" baseline="30000" dirty="0">
                <a:latin typeface="Gotham" charset="0"/>
              </a:rPr>
              <a:t>www.askmn.org</a:t>
            </a:r>
          </a:p>
        </p:txBody>
      </p:sp>
      <p:sp>
        <p:nvSpPr>
          <p:cNvPr id="6" name="TextBox 5"/>
          <p:cNvSpPr txBox="1"/>
          <p:nvPr userDrawn="1"/>
        </p:nvSpPr>
        <p:spPr>
          <a:xfrm>
            <a:off x="6383338" y="361950"/>
            <a:ext cx="2755900" cy="1323975"/>
          </a:xfrm>
          <a:prstGeom prst="rect">
            <a:avLst/>
          </a:prstGeom>
          <a:noFill/>
        </p:spPr>
        <p:txBody>
          <a:bodyPr/>
          <a:lstStyle/>
          <a:p>
            <a:pPr>
              <a:lnSpc>
                <a:spcPts val="1700"/>
              </a:lnSpc>
            </a:pPr>
            <a:r>
              <a:rPr lang="en-US" sz="1600" i="1" dirty="0">
                <a:solidFill>
                  <a:schemeClr val="accent1"/>
                </a:solidFill>
                <a:latin typeface="Perpetua Italic" pitchFamily="-110" charset="0"/>
              </a:rPr>
              <a:t>An Information and Resource</a:t>
            </a:r>
            <a:br>
              <a:rPr lang="en-US" sz="1600" i="1" dirty="0">
                <a:solidFill>
                  <a:schemeClr val="accent1"/>
                </a:solidFill>
                <a:latin typeface="Perpetua Italic" pitchFamily="-110" charset="0"/>
              </a:rPr>
            </a:br>
            <a:r>
              <a:rPr lang="en-US" sz="1600" i="1" dirty="0">
                <a:solidFill>
                  <a:schemeClr val="accent1"/>
                </a:solidFill>
                <a:latin typeface="Perpetua Italic" pitchFamily="-110" charset="0"/>
              </a:rPr>
              <a:t>Sharing Program of the</a:t>
            </a:r>
            <a:br>
              <a:rPr lang="en-US" sz="1600" i="1" dirty="0">
                <a:solidFill>
                  <a:schemeClr val="accent1"/>
                </a:solidFill>
                <a:latin typeface="Perpetua Italic" pitchFamily="-110" charset="0"/>
              </a:rPr>
            </a:br>
            <a:r>
              <a:rPr lang="en-US" sz="1600" i="1" dirty="0">
                <a:solidFill>
                  <a:schemeClr val="accent1"/>
                </a:solidFill>
                <a:latin typeface="Perpetua Italic" pitchFamily="-110" charset="0"/>
              </a:rPr>
              <a:t>Minnesota Office of Higher</a:t>
            </a:r>
            <a:br>
              <a:rPr lang="en-US" sz="1600" i="1" dirty="0">
                <a:solidFill>
                  <a:schemeClr val="accent1"/>
                </a:solidFill>
                <a:latin typeface="Perpetua Italic" pitchFamily="-110" charset="0"/>
              </a:rPr>
            </a:br>
            <a:r>
              <a:rPr lang="en-US" sz="1600" i="1" dirty="0">
                <a:solidFill>
                  <a:schemeClr val="accent1"/>
                </a:solidFill>
                <a:latin typeface="Perpetua Italic" pitchFamily="-110" charset="0"/>
              </a:rPr>
              <a:t>Education and the University</a:t>
            </a:r>
            <a:br>
              <a:rPr lang="en-US" sz="1600" i="1" dirty="0">
                <a:solidFill>
                  <a:schemeClr val="accent1"/>
                </a:solidFill>
                <a:latin typeface="Perpetua Italic" pitchFamily="-110" charset="0"/>
              </a:rPr>
            </a:br>
            <a:r>
              <a:rPr lang="en-US" sz="1600" i="1" dirty="0">
                <a:solidFill>
                  <a:schemeClr val="accent1"/>
                </a:solidFill>
                <a:latin typeface="Perpetua Italic" pitchFamily="-110" charset="0"/>
              </a:rPr>
              <a:t>of Minnesota Libraries</a:t>
            </a:r>
          </a:p>
        </p:txBody>
      </p:sp>
      <p:sp>
        <p:nvSpPr>
          <p:cNvPr id="11" name="Title 1"/>
          <p:cNvSpPr>
            <a:spLocks noGrp="1"/>
          </p:cNvSpPr>
          <p:nvPr>
            <p:ph type="ctrTitle"/>
          </p:nvPr>
        </p:nvSpPr>
        <p:spPr>
          <a:xfrm>
            <a:off x="187063" y="2596291"/>
            <a:ext cx="5801476" cy="1674209"/>
          </a:xfrm>
          <a:prstGeom prst="rect">
            <a:avLst/>
          </a:prstGeom>
        </p:spPr>
        <p:txBody>
          <a:bodyPr anchor="t"/>
          <a:lstStyle>
            <a:lvl1pPr>
              <a:defRPr sz="6000" b="1">
                <a:solidFill>
                  <a:srgbClr val="FFFFFF"/>
                </a:solidFill>
                <a:latin typeface="+mn-lt"/>
              </a:defRPr>
            </a:lvl1pPr>
          </a:lstStyle>
          <a:p>
            <a:r>
              <a:rPr lang="en-US"/>
              <a:t>Click to edit Master title style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5" name="Rectangle 4"/>
          <p:cNvSpPr/>
          <p:nvPr userDrawn="1"/>
        </p:nvSpPr>
        <p:spPr>
          <a:xfrm>
            <a:off x="0" y="1976438"/>
            <a:ext cx="9144000" cy="4364037"/>
          </a:xfrm>
          <a:prstGeom prst="rect">
            <a:avLst/>
          </a:prstGeom>
          <a:solidFill>
            <a:schemeClr val="accent1"/>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818285"/>
              </a:solidFill>
            </a:endParaRPr>
          </a:p>
        </p:txBody>
      </p:sp>
      <p:cxnSp>
        <p:nvCxnSpPr>
          <p:cNvPr id="6" name="Straight Connector 5"/>
          <p:cNvCxnSpPr/>
          <p:nvPr userDrawn="1"/>
        </p:nvCxnSpPr>
        <p:spPr>
          <a:xfrm>
            <a:off x="0" y="1909763"/>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0" y="6405563"/>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6276975" y="206375"/>
            <a:ext cx="2754313" cy="1323975"/>
          </a:xfrm>
          <a:prstGeom prst="rect">
            <a:avLst/>
          </a:prstGeom>
          <a:noFill/>
        </p:spPr>
        <p:txBody>
          <a:bodyPr/>
          <a:lstStyle/>
          <a:p>
            <a:pPr>
              <a:lnSpc>
                <a:spcPts val="1700"/>
              </a:lnSpc>
            </a:pPr>
            <a:r>
              <a:rPr lang="en-US" sz="1600" i="1">
                <a:solidFill>
                  <a:srgbClr val="56A1D5"/>
                </a:solidFill>
                <a:latin typeface="Perpetua Italic" pitchFamily="-110" charset="0"/>
              </a:rPr>
              <a:t>An Information and Resource</a:t>
            </a:r>
            <a:br>
              <a:rPr lang="en-US" sz="1600" i="1">
                <a:solidFill>
                  <a:srgbClr val="56A1D5"/>
                </a:solidFill>
                <a:latin typeface="Perpetua Italic" pitchFamily="-110" charset="0"/>
              </a:rPr>
            </a:br>
            <a:r>
              <a:rPr lang="en-US" sz="1600" i="1">
                <a:solidFill>
                  <a:srgbClr val="56A1D5"/>
                </a:solidFill>
                <a:latin typeface="Perpetua Italic" pitchFamily="-110" charset="0"/>
              </a:rPr>
              <a:t>Sharing Program of the</a:t>
            </a:r>
            <a:br>
              <a:rPr lang="en-US" sz="1600" i="1">
                <a:solidFill>
                  <a:srgbClr val="56A1D5"/>
                </a:solidFill>
                <a:latin typeface="Perpetua Italic" pitchFamily="-110" charset="0"/>
              </a:rPr>
            </a:br>
            <a:r>
              <a:rPr lang="en-US" sz="1600" i="1">
                <a:solidFill>
                  <a:srgbClr val="56A1D5"/>
                </a:solidFill>
                <a:latin typeface="Perpetua Italic" pitchFamily="-110" charset="0"/>
              </a:rPr>
              <a:t>Minnesota Office of Higher</a:t>
            </a:r>
            <a:br>
              <a:rPr lang="en-US" sz="1600" i="1">
                <a:solidFill>
                  <a:srgbClr val="56A1D5"/>
                </a:solidFill>
                <a:latin typeface="Perpetua Italic" pitchFamily="-110" charset="0"/>
              </a:rPr>
            </a:br>
            <a:r>
              <a:rPr lang="en-US" sz="1600" i="1">
                <a:solidFill>
                  <a:srgbClr val="56A1D5"/>
                </a:solidFill>
                <a:latin typeface="Perpetua Italic" pitchFamily="-110" charset="0"/>
              </a:rPr>
              <a:t>Education and the University</a:t>
            </a:r>
            <a:br>
              <a:rPr lang="en-US" sz="1600" i="1">
                <a:solidFill>
                  <a:srgbClr val="56A1D5"/>
                </a:solidFill>
                <a:latin typeface="Perpetua Italic" pitchFamily="-110" charset="0"/>
              </a:rPr>
            </a:br>
            <a:r>
              <a:rPr lang="en-US" sz="1600" i="1">
                <a:solidFill>
                  <a:srgbClr val="56A1D5"/>
                </a:solidFill>
                <a:latin typeface="Perpetua Italic" pitchFamily="-110" charset="0"/>
              </a:rPr>
              <a:t>of Minnesota Libraries</a:t>
            </a:r>
          </a:p>
        </p:txBody>
      </p:sp>
      <p:pic>
        <p:nvPicPr>
          <p:cNvPr id="9" name="Picture 5" descr="Minitex_smalltag2.png"/>
          <p:cNvPicPr>
            <a:picLocks noChangeAspect="1"/>
          </p:cNvPicPr>
          <p:nvPr userDrawn="1"/>
        </p:nvPicPr>
        <p:blipFill>
          <a:blip r:embed="rId2"/>
          <a:srcRect/>
          <a:stretch>
            <a:fillRect/>
          </a:stretch>
        </p:blipFill>
        <p:spPr bwMode="auto">
          <a:xfrm>
            <a:off x="3135313" y="336550"/>
            <a:ext cx="2862262" cy="984250"/>
          </a:xfrm>
          <a:prstGeom prst="rect">
            <a:avLst/>
          </a:prstGeom>
          <a:noFill/>
          <a:ln w="9525">
            <a:noFill/>
            <a:miter lim="800000"/>
            <a:headEnd/>
            <a:tailEnd/>
          </a:ln>
        </p:spPr>
      </p:pic>
      <p:cxnSp>
        <p:nvCxnSpPr>
          <p:cNvPr id="10" name="Straight Connector 9"/>
          <p:cNvCxnSpPr/>
          <p:nvPr userDrawn="1"/>
        </p:nvCxnSpPr>
        <p:spPr>
          <a:xfrm rot="5400000">
            <a:off x="5681663" y="828675"/>
            <a:ext cx="985838"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703750"/>
            <a:ext cx="7772400" cy="1674209"/>
          </a:xfrm>
          <a:prstGeom prst="rect">
            <a:avLst/>
          </a:prstGeom>
        </p:spPr>
        <p:txBody>
          <a:bodyPr anchor="b"/>
          <a:lstStyle>
            <a:lvl1pPr>
              <a:defRPr sz="6000" b="1">
                <a:solidFill>
                  <a:srgbClr val="FFFFFF"/>
                </a:solidFill>
                <a:latin typeface="+mn-lt"/>
              </a:defRPr>
            </a:lvl1pPr>
          </a:lstStyle>
          <a:p>
            <a:r>
              <a:rPr lang="en-US"/>
              <a:t>Click to edit Master title style</a:t>
            </a:r>
            <a:endParaRPr lang="en-US" dirty="0"/>
          </a:p>
        </p:txBody>
      </p:sp>
      <p:sp>
        <p:nvSpPr>
          <p:cNvPr id="13" name="Subtitle 2"/>
          <p:cNvSpPr>
            <a:spLocks noGrp="1"/>
          </p:cNvSpPr>
          <p:nvPr>
            <p:ph type="subTitle" idx="1"/>
          </p:nvPr>
        </p:nvSpPr>
        <p:spPr>
          <a:xfrm>
            <a:off x="273659" y="4515556"/>
            <a:ext cx="8635159" cy="459426"/>
          </a:xfrm>
          <a:prstGeom prst="rect">
            <a:avLst/>
          </a:prstGeom>
        </p:spPr>
        <p:txBody>
          <a:bodyPr anchor="b"/>
          <a:lstStyle>
            <a:lvl1pPr marL="0" indent="0" algn="ctr">
              <a:buNone/>
              <a:defRPr sz="2400">
                <a:solidFill>
                  <a:srgbClr val="ECF3F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5" name="Text Placeholder 23"/>
          <p:cNvSpPr>
            <a:spLocks noGrp="1"/>
          </p:cNvSpPr>
          <p:nvPr>
            <p:ph type="body" sz="quarter" idx="10"/>
          </p:nvPr>
        </p:nvSpPr>
        <p:spPr>
          <a:xfrm>
            <a:off x="273658" y="5014151"/>
            <a:ext cx="8635159" cy="382948"/>
          </a:xfrm>
          <a:prstGeom prst="rect">
            <a:avLst/>
          </a:prstGeom>
        </p:spPr>
        <p:txBody>
          <a:bodyPr vert="horz" anchor="t"/>
          <a:lstStyle>
            <a:lvl1pPr algn="ctr">
              <a:buNone/>
              <a:defRPr sz="1600">
                <a:solidFill>
                  <a:schemeClr val="bg2"/>
                </a:solidFill>
              </a:defRPr>
            </a:lvl1pPr>
            <a:lvl2pPr>
              <a:defRPr sz="1600"/>
            </a:lvl2pPr>
            <a:lvl3pPr>
              <a:defRPr sz="1600"/>
            </a:lvl3pPr>
            <a:lvl4pPr>
              <a:defRPr sz="1600"/>
            </a:lvl4pPr>
            <a:lvl5pPr>
              <a:defRPr sz="1600"/>
            </a:lvl5pPr>
          </a:lstStyle>
          <a:p>
            <a:pPr lvl="0"/>
            <a:r>
              <a:rPr lang="en-US"/>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ign-Off">
    <p:spTree>
      <p:nvGrpSpPr>
        <p:cNvPr id="1" name=""/>
        <p:cNvGrpSpPr/>
        <p:nvPr/>
      </p:nvGrpSpPr>
      <p:grpSpPr>
        <a:xfrm>
          <a:off x="0" y="0"/>
          <a:ext cx="0" cy="0"/>
          <a:chOff x="0" y="0"/>
          <a:chExt cx="0" cy="0"/>
        </a:xfrm>
      </p:grpSpPr>
      <p:sp>
        <p:nvSpPr>
          <p:cNvPr id="3" name="Rectangle 2"/>
          <p:cNvSpPr/>
          <p:nvPr userDrawn="1"/>
        </p:nvSpPr>
        <p:spPr>
          <a:xfrm>
            <a:off x="0" y="0"/>
            <a:ext cx="6164263" cy="6858000"/>
          </a:xfrm>
          <a:prstGeom prst="rect">
            <a:avLst/>
          </a:prstGeom>
          <a:solidFill>
            <a:srgbClr val="56A1D5"/>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818285"/>
              </a:solidFill>
            </a:endParaRPr>
          </a:p>
        </p:txBody>
      </p:sp>
      <p:cxnSp>
        <p:nvCxnSpPr>
          <p:cNvPr id="4" name="Straight Connector 3"/>
          <p:cNvCxnSpPr/>
          <p:nvPr userDrawn="1"/>
        </p:nvCxnSpPr>
        <p:spPr>
          <a:xfrm rot="5400000">
            <a:off x="2801144" y="3429794"/>
            <a:ext cx="6858000" cy="1588"/>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6383338" y="2728913"/>
            <a:ext cx="2322512" cy="3873500"/>
          </a:xfrm>
          <a:prstGeom prst="rect">
            <a:avLst/>
          </a:prstGeom>
          <a:noFill/>
        </p:spPr>
        <p:txBody>
          <a:bodyPr>
            <a:spAutoFit/>
          </a:bodyPr>
          <a:lstStyle/>
          <a:p>
            <a:pPr>
              <a:spcAft>
                <a:spcPts val="600"/>
              </a:spcAft>
            </a:pPr>
            <a:r>
              <a:rPr lang="en-US" sz="1600" baseline="30000">
                <a:solidFill>
                  <a:srgbClr val="404041"/>
                </a:solidFill>
                <a:latin typeface="Gotham" charset="0"/>
              </a:rPr>
              <a:t>University of Minnesota</a:t>
            </a:r>
          </a:p>
          <a:p>
            <a:pPr>
              <a:spcAft>
                <a:spcPts val="600"/>
              </a:spcAft>
            </a:pPr>
            <a:r>
              <a:rPr lang="en-US" sz="1600" baseline="30000">
                <a:solidFill>
                  <a:srgbClr val="404041"/>
                </a:solidFill>
                <a:latin typeface="Gotham" charset="0"/>
              </a:rPr>
              <a:t>15 Andersen Library</a:t>
            </a:r>
          </a:p>
          <a:p>
            <a:pPr>
              <a:spcAft>
                <a:spcPts val="600"/>
              </a:spcAft>
            </a:pPr>
            <a:r>
              <a:rPr lang="en-US" sz="1600" baseline="30000">
                <a:solidFill>
                  <a:srgbClr val="404041"/>
                </a:solidFill>
                <a:latin typeface="Gotham" charset="0"/>
              </a:rPr>
              <a:t>222 21st Avenue South</a:t>
            </a:r>
          </a:p>
          <a:p>
            <a:pPr>
              <a:spcAft>
                <a:spcPts val="600"/>
              </a:spcAft>
            </a:pPr>
            <a:r>
              <a:rPr lang="en-US" sz="1600" baseline="30000">
                <a:solidFill>
                  <a:srgbClr val="404041"/>
                </a:solidFill>
                <a:latin typeface="Gotham" charset="0"/>
              </a:rPr>
              <a:t>Minneapolis, MN 55455-0439</a:t>
            </a:r>
          </a:p>
          <a:p>
            <a:pPr>
              <a:spcAft>
                <a:spcPts val="600"/>
              </a:spcAft>
            </a:pPr>
            <a:endParaRPr lang="en-US" sz="1600" i="1" baseline="30000">
              <a:solidFill>
                <a:srgbClr val="404041"/>
              </a:solidFill>
              <a:latin typeface="Perpetua" pitchFamily="18" charset="0"/>
            </a:endParaRPr>
          </a:p>
          <a:p>
            <a:pPr>
              <a:spcAft>
                <a:spcPts val="600"/>
              </a:spcAft>
            </a:pPr>
            <a:r>
              <a:rPr lang="en-US" sz="1600" i="1" baseline="30000">
                <a:solidFill>
                  <a:srgbClr val="404041"/>
                </a:solidFill>
                <a:latin typeface="Perpetua" pitchFamily="18" charset="0"/>
              </a:rPr>
              <a:t>Telephone: </a:t>
            </a:r>
            <a:r>
              <a:rPr lang="en-US" sz="1600" i="1" baseline="30000">
                <a:solidFill>
                  <a:srgbClr val="404041"/>
                </a:solidFill>
                <a:latin typeface="Gotham" charset="0"/>
              </a:rPr>
              <a:t>612-624-4002</a:t>
            </a:r>
          </a:p>
          <a:p>
            <a:pPr>
              <a:spcAft>
                <a:spcPts val="600"/>
              </a:spcAft>
            </a:pPr>
            <a:r>
              <a:rPr lang="en-US" sz="1600" i="1" baseline="30000">
                <a:solidFill>
                  <a:srgbClr val="404041"/>
                </a:solidFill>
                <a:latin typeface="Perpetua" pitchFamily="18" charset="0"/>
              </a:rPr>
              <a:t>Toll Free: </a:t>
            </a:r>
            <a:r>
              <a:rPr lang="en-US" sz="1600" i="1" baseline="30000">
                <a:solidFill>
                  <a:srgbClr val="404041"/>
                </a:solidFill>
                <a:latin typeface="Gotham" charset="0"/>
              </a:rPr>
              <a:t>800-462-5348</a:t>
            </a:r>
          </a:p>
          <a:p>
            <a:pPr>
              <a:spcAft>
                <a:spcPts val="600"/>
              </a:spcAft>
            </a:pPr>
            <a:r>
              <a:rPr lang="en-US" sz="1600" i="1" baseline="30000">
                <a:solidFill>
                  <a:srgbClr val="404041"/>
                </a:solidFill>
                <a:latin typeface="Perpetua" pitchFamily="18" charset="0"/>
              </a:rPr>
              <a:t>Fax: </a:t>
            </a:r>
            <a:r>
              <a:rPr lang="en-US" sz="1600" i="1" baseline="30000">
                <a:solidFill>
                  <a:srgbClr val="404041"/>
                </a:solidFill>
                <a:latin typeface="Gotham" charset="0"/>
              </a:rPr>
              <a:t>612-624-4508</a:t>
            </a:r>
          </a:p>
          <a:p>
            <a:pPr>
              <a:spcAft>
                <a:spcPts val="600"/>
              </a:spcAft>
            </a:pPr>
            <a:endParaRPr lang="en-US" sz="1600" i="1" baseline="30000">
              <a:solidFill>
                <a:srgbClr val="404041"/>
              </a:solidFill>
              <a:latin typeface="Gotham" charset="0"/>
            </a:endParaRPr>
          </a:p>
          <a:p>
            <a:pPr>
              <a:spcAft>
                <a:spcPts val="600"/>
              </a:spcAft>
            </a:pPr>
            <a:r>
              <a:rPr lang="en-US" sz="1600" baseline="30000">
                <a:solidFill>
                  <a:srgbClr val="56A1D5"/>
                </a:solidFill>
                <a:latin typeface="Gotham" charset="0"/>
              </a:rPr>
              <a:t>www.minitex.umn.edu</a:t>
            </a:r>
          </a:p>
          <a:p>
            <a:pPr>
              <a:spcAft>
                <a:spcPts val="600"/>
              </a:spcAft>
            </a:pPr>
            <a:r>
              <a:rPr lang="en-US" sz="1600" baseline="30000">
                <a:solidFill>
                  <a:srgbClr val="404041"/>
                </a:solidFill>
                <a:latin typeface="Gotham" charset="0"/>
              </a:rPr>
              <a:t>www.mnknows.org</a:t>
            </a:r>
          </a:p>
          <a:p>
            <a:pPr>
              <a:spcAft>
                <a:spcPts val="600"/>
              </a:spcAft>
            </a:pPr>
            <a:r>
              <a:rPr lang="en-US" sz="1600" baseline="30000">
                <a:solidFill>
                  <a:srgbClr val="404041"/>
                </a:solidFill>
                <a:latin typeface="Gotham" charset="0"/>
              </a:rPr>
              <a:t>www.elm4you.org</a:t>
            </a:r>
          </a:p>
          <a:p>
            <a:pPr>
              <a:spcAft>
                <a:spcPts val="600"/>
              </a:spcAft>
            </a:pPr>
            <a:r>
              <a:rPr lang="en-US" sz="1600" baseline="30000">
                <a:solidFill>
                  <a:srgbClr val="404041"/>
                </a:solidFill>
                <a:latin typeface="Gotham" charset="0"/>
              </a:rPr>
              <a:t>www.mnlinkgateway.org</a:t>
            </a:r>
          </a:p>
          <a:p>
            <a:pPr>
              <a:spcAft>
                <a:spcPts val="600"/>
              </a:spcAft>
            </a:pPr>
            <a:r>
              <a:rPr lang="en-US" sz="1600" baseline="30000">
                <a:solidFill>
                  <a:srgbClr val="404041"/>
                </a:solidFill>
                <a:latin typeface="Gotham" charset="0"/>
              </a:rPr>
              <a:t>www.mndigital.org</a:t>
            </a:r>
          </a:p>
          <a:p>
            <a:pPr>
              <a:spcAft>
                <a:spcPts val="600"/>
              </a:spcAft>
            </a:pPr>
            <a:r>
              <a:rPr lang="en-US" sz="1600" baseline="30000">
                <a:solidFill>
                  <a:srgbClr val="404041"/>
                </a:solidFill>
                <a:latin typeface="Gotham" charset="0"/>
              </a:rPr>
              <a:t>rpc.elm4you.org</a:t>
            </a:r>
          </a:p>
          <a:p>
            <a:pPr>
              <a:spcAft>
                <a:spcPts val="600"/>
              </a:spcAft>
            </a:pPr>
            <a:r>
              <a:rPr lang="en-US" sz="1600" baseline="30000">
                <a:solidFill>
                  <a:srgbClr val="404041"/>
                </a:solidFill>
                <a:latin typeface="Gotham" charset="0"/>
              </a:rPr>
              <a:t>www.askmn.org</a:t>
            </a:r>
          </a:p>
        </p:txBody>
      </p:sp>
      <p:sp>
        <p:nvSpPr>
          <p:cNvPr id="6" name="TextBox 5"/>
          <p:cNvSpPr txBox="1"/>
          <p:nvPr userDrawn="1"/>
        </p:nvSpPr>
        <p:spPr>
          <a:xfrm>
            <a:off x="6383338" y="361950"/>
            <a:ext cx="2755900" cy="1323975"/>
          </a:xfrm>
          <a:prstGeom prst="rect">
            <a:avLst/>
          </a:prstGeom>
          <a:noFill/>
        </p:spPr>
        <p:txBody>
          <a:bodyPr/>
          <a:lstStyle/>
          <a:p>
            <a:pPr>
              <a:lnSpc>
                <a:spcPts val="1700"/>
              </a:lnSpc>
            </a:pPr>
            <a:r>
              <a:rPr lang="en-US" sz="1600" i="1">
                <a:solidFill>
                  <a:srgbClr val="56A1D5"/>
                </a:solidFill>
                <a:latin typeface="Perpetua Italic" pitchFamily="-110" charset="0"/>
              </a:rPr>
              <a:t>An Information and Resource</a:t>
            </a:r>
            <a:br>
              <a:rPr lang="en-US" sz="1600" i="1">
                <a:solidFill>
                  <a:srgbClr val="56A1D5"/>
                </a:solidFill>
                <a:latin typeface="Perpetua Italic" pitchFamily="-110" charset="0"/>
              </a:rPr>
            </a:br>
            <a:r>
              <a:rPr lang="en-US" sz="1600" i="1">
                <a:solidFill>
                  <a:srgbClr val="56A1D5"/>
                </a:solidFill>
                <a:latin typeface="Perpetua Italic" pitchFamily="-110" charset="0"/>
              </a:rPr>
              <a:t>Sharing Program of the</a:t>
            </a:r>
            <a:br>
              <a:rPr lang="en-US" sz="1600" i="1">
                <a:solidFill>
                  <a:srgbClr val="56A1D5"/>
                </a:solidFill>
                <a:latin typeface="Perpetua Italic" pitchFamily="-110" charset="0"/>
              </a:rPr>
            </a:br>
            <a:r>
              <a:rPr lang="en-US" sz="1600" i="1">
                <a:solidFill>
                  <a:srgbClr val="56A1D5"/>
                </a:solidFill>
                <a:latin typeface="Perpetua Italic" pitchFamily="-110" charset="0"/>
              </a:rPr>
              <a:t>Minnesota Office of Higher</a:t>
            </a:r>
            <a:br>
              <a:rPr lang="en-US" sz="1600" i="1">
                <a:solidFill>
                  <a:srgbClr val="56A1D5"/>
                </a:solidFill>
                <a:latin typeface="Perpetua Italic" pitchFamily="-110" charset="0"/>
              </a:rPr>
            </a:br>
            <a:r>
              <a:rPr lang="en-US" sz="1600" i="1">
                <a:solidFill>
                  <a:srgbClr val="56A1D5"/>
                </a:solidFill>
                <a:latin typeface="Perpetua Italic" pitchFamily="-110" charset="0"/>
              </a:rPr>
              <a:t>Education and the University</a:t>
            </a:r>
            <a:br>
              <a:rPr lang="en-US" sz="1600" i="1">
                <a:solidFill>
                  <a:srgbClr val="56A1D5"/>
                </a:solidFill>
                <a:latin typeface="Perpetua Italic" pitchFamily="-110" charset="0"/>
              </a:rPr>
            </a:br>
            <a:r>
              <a:rPr lang="en-US" sz="1600" i="1">
                <a:solidFill>
                  <a:srgbClr val="56A1D5"/>
                </a:solidFill>
                <a:latin typeface="Perpetua Italic" pitchFamily="-110" charset="0"/>
              </a:rPr>
              <a:t>of Minnesota Libraries</a:t>
            </a:r>
          </a:p>
        </p:txBody>
      </p:sp>
      <p:sp>
        <p:nvSpPr>
          <p:cNvPr id="11" name="Title 1"/>
          <p:cNvSpPr>
            <a:spLocks noGrp="1"/>
          </p:cNvSpPr>
          <p:nvPr>
            <p:ph type="ctrTitle"/>
          </p:nvPr>
        </p:nvSpPr>
        <p:spPr>
          <a:xfrm>
            <a:off x="187063" y="2596291"/>
            <a:ext cx="5801476" cy="1674209"/>
          </a:xfrm>
          <a:prstGeom prst="rect">
            <a:avLst/>
          </a:prstGeom>
        </p:spPr>
        <p:txBody>
          <a:bodyPr anchor="t"/>
          <a:lstStyle>
            <a:lvl1pPr>
              <a:defRPr sz="6000" b="1">
                <a:solidFill>
                  <a:srgbClr val="FFFFFF"/>
                </a:solidFill>
                <a:latin typeface="+mn-lt"/>
              </a:defRPr>
            </a:lvl1pPr>
          </a:lstStyle>
          <a:p>
            <a:r>
              <a:rPr lang="en-US"/>
              <a:t>Click to edit Master title style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Content1">
    <p:spTree>
      <p:nvGrpSpPr>
        <p:cNvPr id="1" name=""/>
        <p:cNvGrpSpPr/>
        <p:nvPr/>
      </p:nvGrpSpPr>
      <p:grpSpPr>
        <a:xfrm>
          <a:off x="0" y="0"/>
          <a:ext cx="0" cy="0"/>
          <a:chOff x="0" y="0"/>
          <a:chExt cx="0" cy="0"/>
        </a:xfrm>
      </p:grpSpPr>
      <p:sp>
        <p:nvSpPr>
          <p:cNvPr id="5" name="Rectangle 4"/>
          <p:cNvSpPr/>
          <p:nvPr/>
        </p:nvSpPr>
        <p:spPr>
          <a:xfrm>
            <a:off x="0" y="1328738"/>
            <a:ext cx="9144000" cy="5097462"/>
          </a:xfrm>
          <a:prstGeom prst="rect">
            <a:avLst/>
          </a:prstGeom>
          <a:solidFill>
            <a:srgbClr val="DCDE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0" y="0"/>
            <a:ext cx="9144000" cy="1250950"/>
          </a:xfrm>
          <a:prstGeom prst="rect">
            <a:avLst/>
          </a:prstGeom>
          <a:solidFill>
            <a:schemeClr val="accent1"/>
          </a:solidFill>
          <a:ln w="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en-US"/>
          </a:p>
        </p:txBody>
      </p:sp>
      <p:cxnSp>
        <p:nvCxnSpPr>
          <p:cNvPr id="7" name="Straight Connector 6"/>
          <p:cNvCxnSpPr/>
          <p:nvPr/>
        </p:nvCxnSpPr>
        <p:spPr>
          <a:xfrm>
            <a:off x="0" y="1328738"/>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6434138"/>
            <a:ext cx="9144000" cy="1587"/>
          </a:xfrm>
          <a:prstGeom prst="line">
            <a:avLst/>
          </a:prstGeom>
          <a:ln w="25400" cap="flat" cmpd="sng" algn="ctr">
            <a:solidFill>
              <a:schemeClr val="accent1">
                <a:shade val="95000"/>
                <a:satMod val="10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Picture 5" descr="Minitex_notag.png"/>
          <p:cNvPicPr>
            <a:picLocks noChangeAspect="1"/>
          </p:cNvPicPr>
          <p:nvPr/>
        </p:nvPicPr>
        <p:blipFill>
          <a:blip r:embed="rId2" cstate="print"/>
          <a:srcRect/>
          <a:stretch>
            <a:fillRect/>
          </a:stretch>
        </p:blipFill>
        <p:spPr bwMode="auto">
          <a:xfrm>
            <a:off x="157163" y="6534150"/>
            <a:ext cx="1376362" cy="279400"/>
          </a:xfrm>
          <a:prstGeom prst="rect">
            <a:avLst/>
          </a:prstGeom>
          <a:noFill/>
          <a:ln w="9525">
            <a:noFill/>
            <a:miter lim="800000"/>
            <a:headEnd/>
            <a:tailEnd/>
          </a:ln>
        </p:spPr>
      </p:pic>
      <p:sp>
        <p:nvSpPr>
          <p:cNvPr id="2" name="Title 1"/>
          <p:cNvSpPr>
            <a:spLocks noGrp="1"/>
          </p:cNvSpPr>
          <p:nvPr>
            <p:ph type="title"/>
          </p:nvPr>
        </p:nvSpPr>
        <p:spPr>
          <a:xfrm>
            <a:off x="231697" y="120728"/>
            <a:ext cx="8582202" cy="608502"/>
          </a:xfrm>
          <a:prstGeom prst="rect">
            <a:avLst/>
          </a:prstGeom>
        </p:spPr>
        <p:txBody>
          <a:bodyPr anchor="b"/>
          <a:lstStyle>
            <a:lvl1pPr algn="ctr">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8814" y="1600200"/>
            <a:ext cx="8089170" cy="4525963"/>
          </a:xfrm>
          <a:prstGeom prst="rect">
            <a:avLst/>
          </a:prstGeom>
        </p:spPr>
        <p:txBody>
          <a:bodyPr/>
          <a:lstStyle>
            <a:lvl1pPr>
              <a:buFont typeface="Lucida Grande"/>
              <a:buChar char="•"/>
              <a:defRPr sz="2400"/>
            </a:lvl1pPr>
            <a:lvl2pPr>
              <a:buFont typeface="Lucida Grande"/>
              <a:buChar char="•"/>
              <a:defRPr sz="2000"/>
            </a:lvl2pPr>
            <a:lvl3pPr>
              <a:buFont typeface="Lucida Grande"/>
              <a:buChar char="•"/>
              <a:defRPr sz="1800"/>
            </a:lvl3pPr>
          </a:lstStyle>
          <a:p>
            <a:pPr lvl="0"/>
            <a:r>
              <a:rPr lang="en-US"/>
              <a:t>Click to edit Master text styles</a:t>
            </a:r>
          </a:p>
          <a:p>
            <a:pPr lvl="1"/>
            <a:r>
              <a:rPr lang="en-US"/>
              <a:t>Second level</a:t>
            </a:r>
          </a:p>
          <a:p>
            <a:pPr lvl="2"/>
            <a:r>
              <a:rPr lang="en-US"/>
              <a:t>Third level</a:t>
            </a:r>
          </a:p>
        </p:txBody>
      </p:sp>
      <p:sp>
        <p:nvSpPr>
          <p:cNvPr id="8" name="Subtitle 2"/>
          <p:cNvSpPr>
            <a:spLocks noGrp="1"/>
          </p:cNvSpPr>
          <p:nvPr>
            <p:ph type="subTitle" idx="10"/>
          </p:nvPr>
        </p:nvSpPr>
        <p:spPr>
          <a:xfrm>
            <a:off x="231697" y="670616"/>
            <a:ext cx="8582202" cy="459426"/>
          </a:xfrm>
          <a:prstGeom prst="rect">
            <a:avLst/>
          </a:prstGeom>
        </p:spPr>
        <p:txBody>
          <a:bodyPr anchor="t"/>
          <a:lstStyle>
            <a:lvl1pPr marL="0" indent="0" algn="ctr">
              <a:buNone/>
              <a:defRPr sz="2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Slide Number Placeholder 5"/>
          <p:cNvSpPr>
            <a:spLocks noGrp="1"/>
          </p:cNvSpPr>
          <p:nvPr>
            <p:ph type="sldNum" sz="quarter" idx="11"/>
          </p:nvPr>
        </p:nvSpPr>
        <p:spPr>
          <a:xfrm>
            <a:off x="157163" y="6426200"/>
            <a:ext cx="8845550" cy="365125"/>
          </a:xfrm>
          <a:prstGeom prst="rect">
            <a:avLst/>
          </a:prstGeom>
        </p:spPr>
        <p:txBody>
          <a:bodyPr vert="horz" wrap="square" lIns="91440" tIns="45720" rIns="91440" bIns="45720" numCol="1" anchor="b" anchorCtr="0" compatLnSpc="1">
            <a:prstTxWarp prst="textNoShape">
              <a:avLst/>
            </a:prstTxWarp>
          </a:bodyPr>
          <a:lstStyle>
            <a:lvl1pPr algn="ctr">
              <a:defRPr sz="1000">
                <a:solidFill>
                  <a:srgbClr val="929293"/>
                </a:solidFill>
              </a:defRPr>
            </a:lvl1pPr>
          </a:lstStyle>
          <a:p>
            <a:pPr>
              <a:defRPr/>
            </a:pPr>
            <a:fld id="{7EFDC70A-3D84-489D-8B59-5DBF2E4C832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5/12/2021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5/12/2021</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20" r:id="rId12"/>
    <p:sldLayoutId id="2147483662" r:id="rId13"/>
    <p:sldLayoutId id="2147483663" r:id="rId14"/>
    <p:sldLayoutId id="2147483664" r:id="rId15"/>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22" r:id="rId1"/>
    <p:sldLayoutId id="2147483726" r:id="rId2"/>
    <p:sldLayoutId id="2147483727" r:id="rId3"/>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110" charset="-128"/>
          <a:cs typeface="+mj-cs"/>
        </a:defRPr>
      </a:lvl1pPr>
      <a:lvl2pPr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2pPr>
      <a:lvl3pPr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3pPr>
      <a:lvl4pPr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4pPr>
      <a:lvl5pPr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5pPr>
      <a:lvl6pPr marL="457200"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6pPr>
      <a:lvl7pPr marL="914400"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7pPr>
      <a:lvl8pPr marL="1371600"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8pPr>
      <a:lvl9pPr marL="1828800" algn="ctr" defTabSz="457200" rtl="0" eaLnBrk="1" fontAlgn="base" hangingPunct="1">
        <a:spcBef>
          <a:spcPct val="0"/>
        </a:spcBef>
        <a:spcAft>
          <a:spcPct val="0"/>
        </a:spcAft>
        <a:defRPr sz="4400">
          <a:solidFill>
            <a:schemeClr val="tx1"/>
          </a:solidFill>
          <a:latin typeface="Arial" pitchFamily="34" charset="0"/>
          <a:ea typeface="ＭＳ Ｐゴシック" pitchFamily="-110"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ＭＳ Ｐゴシック" pitchFamily="-110" charset="-128"/>
          <a:cs typeface="+mn-c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pitchFamily="-110"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pitchFamily="-110"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10"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hyperlink" Target="http://www.orbiscascade.org/index/member-institutions" TargetMode="Externa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703513"/>
            <a:ext cx="7772400" cy="1674812"/>
          </a:xfrm>
        </p:spPr>
        <p:txBody>
          <a:bodyPr vert="horz" wrap="square" lIns="91440" tIns="45720" rIns="91440" bIns="45720" numCol="1" anchorCtr="0" compatLnSpc="1">
            <a:prstTxWarp prst="textNoShape">
              <a:avLst/>
            </a:prstTxWarp>
          </a:bodyPr>
          <a:lstStyle/>
          <a:p>
            <a:r>
              <a:rPr lang="en-US" dirty="0"/>
              <a:t>ODIN Advisory Council</a:t>
            </a:r>
          </a:p>
        </p:txBody>
      </p:sp>
      <p:sp>
        <p:nvSpPr>
          <p:cNvPr id="9219" name="Subtitle 4"/>
          <p:cNvSpPr>
            <a:spLocks noGrp="1"/>
          </p:cNvSpPr>
          <p:nvPr>
            <p:ph type="subTitle" idx="1"/>
          </p:nvPr>
        </p:nvSpPr>
        <p:spPr bwMode="auto">
          <a:xfrm>
            <a:off x="273050" y="4514850"/>
            <a:ext cx="8636000" cy="460375"/>
          </a:xfrm>
          <a:noFill/>
          <a:ln>
            <a:miter lim="800000"/>
            <a:headEnd/>
            <a:tailEnd/>
          </a:ln>
        </p:spPr>
        <p:txBody>
          <a:bodyPr vert="horz" wrap="square" lIns="91440" tIns="45720" rIns="91440" bIns="45720" numCol="1" anchorCtr="0" compatLnSpc="1">
            <a:prstTxWarp prst="textNoShape">
              <a:avLst/>
            </a:prstTxWarp>
          </a:bodyPr>
          <a:lstStyle/>
          <a:p>
            <a:r>
              <a:rPr lang="en-US" dirty="0"/>
              <a:t> Bill DeJohn, Director, Minitex</a:t>
            </a:r>
          </a:p>
          <a:p>
            <a:r>
              <a:rPr lang="en-US" dirty="0"/>
              <a:t>Becky Ringwelski, Associate Director, Minitex</a:t>
            </a:r>
          </a:p>
        </p:txBody>
      </p:sp>
      <p:sp>
        <p:nvSpPr>
          <p:cNvPr id="9220" name="Text Placeholder 5"/>
          <p:cNvSpPr>
            <a:spLocks noGrp="1"/>
          </p:cNvSpPr>
          <p:nvPr>
            <p:ph type="body" sz="quarter" idx="10"/>
          </p:nvPr>
        </p:nvSpPr>
        <p:spPr bwMode="auto">
          <a:xfrm>
            <a:off x="273050" y="5014913"/>
            <a:ext cx="8636000" cy="382587"/>
          </a:xfrm>
          <a:noFill/>
          <a:ln>
            <a:miter lim="800000"/>
            <a:headEnd/>
            <a:tailEnd/>
          </a:ln>
        </p:spPr>
        <p:txBody>
          <a:bodyPr wrap="square" lIns="91440" tIns="45720" rIns="91440" bIns="45720" numCol="1" anchorCtr="0" compatLnSpc="1">
            <a:prstTxWarp prst="textNoShape">
              <a:avLst/>
            </a:prstTxWarp>
          </a:bodyPr>
          <a:lstStyle/>
          <a:p>
            <a:r>
              <a:rPr lang="en-US" dirty="0"/>
              <a:t>December  14-15, 2009  Bismarck, North Dakota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t>General Observations</a:t>
            </a:r>
          </a:p>
        </p:txBody>
      </p:sp>
      <p:sp>
        <p:nvSpPr>
          <p:cNvPr id="10243" name="Rectangle 3"/>
          <p:cNvSpPr>
            <a:spLocks noGrp="1" noChangeArrowheads="1"/>
          </p:cNvSpPr>
          <p:nvPr>
            <p:ph idx="1"/>
          </p:nvPr>
        </p:nvSpPr>
        <p:spPr/>
        <p:txBody>
          <a:bodyPr/>
          <a:lstStyle/>
          <a:p>
            <a:pPr>
              <a:lnSpc>
                <a:spcPct val="90000"/>
              </a:lnSpc>
            </a:pPr>
            <a:r>
              <a:rPr lang="en-US" dirty="0"/>
              <a:t>North Dakota has been a participating state in Minitex for over 35 years; since 1974-75.</a:t>
            </a:r>
          </a:p>
          <a:p>
            <a:pPr>
              <a:lnSpc>
                <a:spcPct val="90000"/>
              </a:lnSpc>
            </a:pPr>
            <a:r>
              <a:rPr lang="en-US" dirty="0"/>
              <a:t>For those of you new to North Dakota, we are heavy into collaboration and cooperation and resource sharing</a:t>
            </a:r>
          </a:p>
          <a:p>
            <a:pPr>
              <a:lnSpc>
                <a:spcPct val="90000"/>
              </a:lnSpc>
            </a:pPr>
            <a:r>
              <a:rPr lang="en-US" dirty="0"/>
              <a:t>We may be the only multiple state region crossing state boundaries with vendor contracts for electronic databases from EBSCO, Gale, Britannica, and Elsevier. </a:t>
            </a:r>
          </a:p>
          <a:p>
            <a:pPr eaLnBrk="1" hangingPunct="1">
              <a:lnSpc>
                <a:spcPct val="90000"/>
              </a:lnSpc>
            </a:pPr>
            <a:r>
              <a:rPr lang="en-US" dirty="0"/>
              <a:t>There are few multi-type statewide </a:t>
            </a:r>
            <a:r>
              <a:rPr lang="en-US" u="sng" dirty="0"/>
              <a:t>integrated library systems </a:t>
            </a:r>
            <a:r>
              <a:rPr lang="en-US" dirty="0"/>
              <a:t>since it depends upon how funds are distributed. Many are either all academic or all public and seldom include K12 schools. </a:t>
            </a:r>
          </a:p>
          <a:p>
            <a:pPr eaLnBrk="1" hangingPunct="1">
              <a:lnSpc>
                <a:spcPct val="90000"/>
              </a:lnSpc>
            </a:pPr>
            <a:r>
              <a:rPr lang="en-US" dirty="0"/>
              <a:t>Your partnership between Higher Education and the State Library can be a strong foundation for the future.</a:t>
            </a:r>
          </a:p>
        </p:txBody>
      </p:sp>
      <p:sp>
        <p:nvSpPr>
          <p:cNvPr id="4" name="Subtitle 3"/>
          <p:cNvSpPr>
            <a:spLocks noGrp="1"/>
          </p:cNvSpPr>
          <p:nvPr>
            <p:ph type="subTitle" idx="10"/>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31697" y="120728"/>
            <a:ext cx="8582202" cy="1101100"/>
          </a:xfrm>
        </p:spPr>
        <p:txBody>
          <a:bodyPr/>
          <a:lstStyle/>
          <a:p>
            <a:pPr eaLnBrk="1" hangingPunct="1"/>
            <a:r>
              <a:rPr lang="en-US" dirty="0" err="1"/>
              <a:t>Orbis</a:t>
            </a:r>
            <a:r>
              <a:rPr lang="en-US" dirty="0"/>
              <a:t> Cascade Alliance (OR, WA)</a:t>
            </a:r>
            <a:br>
              <a:rPr lang="en-US" dirty="0"/>
            </a:br>
            <a:r>
              <a:rPr lang="en-US" dirty="0"/>
              <a:t>CARLI (Illinois)</a:t>
            </a:r>
          </a:p>
        </p:txBody>
      </p:sp>
      <p:sp>
        <p:nvSpPr>
          <p:cNvPr id="16387" name="Content Placeholder 2"/>
          <p:cNvSpPr>
            <a:spLocks noGrp="1"/>
          </p:cNvSpPr>
          <p:nvPr>
            <p:ph idx="1"/>
          </p:nvPr>
        </p:nvSpPr>
        <p:spPr/>
        <p:txBody>
          <a:bodyPr/>
          <a:lstStyle/>
          <a:p>
            <a:r>
              <a:rPr lang="en-US" sz="1800" dirty="0"/>
              <a:t>The </a:t>
            </a:r>
            <a:r>
              <a:rPr lang="en-US" sz="1800" dirty="0" err="1"/>
              <a:t>Orbis</a:t>
            </a:r>
            <a:r>
              <a:rPr lang="en-US" sz="1800" dirty="0"/>
              <a:t> Cascade Alliance is a consortium of academic institutions in Oregon and Washington. </a:t>
            </a:r>
            <a:r>
              <a:rPr lang="en-US" sz="1800" dirty="0">
                <a:hlinkClick r:id="rId2"/>
              </a:rPr>
              <a:t>Serving 213,000 students</a:t>
            </a:r>
            <a:endParaRPr lang="en-US" sz="1800" dirty="0"/>
          </a:p>
          <a:p>
            <a:r>
              <a:rPr lang="en-US" sz="1800" dirty="0"/>
              <a:t>The mission of the Alliance is to </a:t>
            </a:r>
            <a:r>
              <a:rPr lang="en-US" sz="1800" b="1" u="sng" dirty="0"/>
              <a:t>strengthen member libraries through collaboration in order to support the work of our students, faculty, staff, and researchers. </a:t>
            </a:r>
            <a:r>
              <a:rPr lang="en-US" sz="1800" dirty="0"/>
              <a:t>Alliance members join together to </a:t>
            </a:r>
            <a:r>
              <a:rPr lang="en-US" sz="1800" i="1" dirty="0"/>
              <a:t>enhance our services, share our information resources and expertise, enrich and preserve our collections, and develop library staff to meet the challenges of a rapidly changing information environment</a:t>
            </a:r>
            <a:r>
              <a:rPr lang="en-US" sz="1800" dirty="0"/>
              <a:t>.</a:t>
            </a:r>
          </a:p>
          <a:p>
            <a:endParaRPr lang="en-US" sz="2000" i="1" dirty="0"/>
          </a:p>
          <a:p>
            <a:r>
              <a:rPr lang="en-US" sz="2000" i="1" dirty="0"/>
              <a:t>The CARLI Consortium leads Illinois academic libraries </a:t>
            </a:r>
            <a:r>
              <a:rPr lang="en-US" sz="2000" i="1" u="sng" dirty="0"/>
              <a:t>to create and sustain a rich, supportive, and diverse knowledge environment that furthers teaching, learning, and research through the sharing of collections, expertise and programs</a:t>
            </a:r>
            <a:r>
              <a:rPr lang="en-US" sz="2000" i="1" dirty="0"/>
              <a:t>.</a:t>
            </a:r>
            <a:endParaRPr lang="en-US" sz="2000" dirty="0"/>
          </a:p>
          <a:p>
            <a:pPr eaLnBrk="1" hangingPunct="1"/>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dirty="0" err="1"/>
              <a:t>OhioLINK</a:t>
            </a:r>
            <a:endParaRPr lang="en-US" dirty="0"/>
          </a:p>
        </p:txBody>
      </p:sp>
      <p:sp>
        <p:nvSpPr>
          <p:cNvPr id="17411" name="Content Placeholder 2"/>
          <p:cNvSpPr>
            <a:spLocks noGrp="1"/>
          </p:cNvSpPr>
          <p:nvPr>
            <p:ph idx="1"/>
          </p:nvPr>
        </p:nvSpPr>
        <p:spPr/>
        <p:txBody>
          <a:bodyPr/>
          <a:lstStyle/>
          <a:p>
            <a:r>
              <a:rPr lang="en-US" dirty="0"/>
              <a:t>The Ohio Library and Information Network, </a:t>
            </a:r>
            <a:r>
              <a:rPr lang="en-US" dirty="0" err="1"/>
              <a:t>OhioLINK</a:t>
            </a:r>
            <a:r>
              <a:rPr lang="en-US" dirty="0"/>
              <a:t>, is a consortium of 88 Ohio college and university libraries, and the State Library of Ohio, </a:t>
            </a:r>
            <a:r>
              <a:rPr lang="en-US" b="1" u="sng" dirty="0"/>
              <a:t>that work together to provide Ohio students, faculty and researchers with the information they need for teaching and research. </a:t>
            </a:r>
            <a:r>
              <a:rPr lang="en-US" dirty="0"/>
              <a:t>Serving more than 600,000 students, faculty, and staff at 89 institutions, membership includes the State Library of Ohio. Linked to public libraries. </a:t>
            </a:r>
          </a:p>
          <a:p>
            <a:pPr eaLnBrk="1" hangingPunct="1"/>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Alliance Library System (Illinois)</a:t>
            </a:r>
          </a:p>
        </p:txBody>
      </p:sp>
      <p:sp>
        <p:nvSpPr>
          <p:cNvPr id="3" name="Content Placeholder 2"/>
          <p:cNvSpPr>
            <a:spLocks noGrp="1"/>
          </p:cNvSpPr>
          <p:nvPr>
            <p:ph idx="1"/>
          </p:nvPr>
        </p:nvSpPr>
        <p:spPr>
          <a:xfrm>
            <a:off x="468814" y="1371600"/>
            <a:ext cx="8089170" cy="4754563"/>
          </a:xfrm>
        </p:spPr>
        <p:txBody>
          <a:bodyPr>
            <a:noAutofit/>
          </a:bodyPr>
          <a:lstStyle/>
          <a:p>
            <a:pPr>
              <a:buNone/>
            </a:pPr>
            <a:r>
              <a:rPr lang="en-US" sz="1400" dirty="0"/>
              <a:t> </a:t>
            </a:r>
          </a:p>
          <a:p>
            <a:r>
              <a:rPr lang="en-US" sz="1400" b="1" dirty="0"/>
              <a:t>What does the Alliance Library System (ALS) actually do? </a:t>
            </a:r>
          </a:p>
          <a:p>
            <a:r>
              <a:rPr lang="en-US" sz="1400" dirty="0"/>
              <a:t>The Alliance Library System is one of nine </a:t>
            </a:r>
            <a:r>
              <a:rPr lang="en-US" sz="1400" dirty="0" err="1"/>
              <a:t>multitype</a:t>
            </a:r>
            <a:r>
              <a:rPr lang="en-US" sz="1400" dirty="0"/>
              <a:t> library systems, cooperating to provide vital library services to the citizens of Illinois. In a nutshell, we do the following: </a:t>
            </a:r>
          </a:p>
          <a:p>
            <a:r>
              <a:rPr lang="en-US" sz="1400" b="1" dirty="0"/>
              <a:t>For Libraries </a:t>
            </a:r>
          </a:p>
          <a:p>
            <a:r>
              <a:rPr lang="en-US" sz="1400" dirty="0"/>
              <a:t>We provide information, resources, delivery services and educational opportunities to all types of libraries in central Illinois. We deliver books, support the Talking Book program, organize the automated library catalogue and teach librarians how to do their job better.</a:t>
            </a:r>
          </a:p>
          <a:p>
            <a:r>
              <a:rPr lang="en-US" sz="1400" dirty="0"/>
              <a:t>We are a learning organization that supports libraries.</a:t>
            </a:r>
          </a:p>
          <a:p>
            <a:r>
              <a:rPr lang="en-US" sz="1400" b="1" dirty="0"/>
              <a:t>For Legislators </a:t>
            </a:r>
          </a:p>
          <a:p>
            <a:r>
              <a:rPr lang="en-US" sz="1400" dirty="0"/>
              <a:t>We are for libraries; big, small, rural or urban school, academies, public or special we are a support system for them all. </a:t>
            </a:r>
          </a:p>
          <a:p>
            <a:r>
              <a:rPr lang="en-US" sz="1400" dirty="0"/>
              <a:t>We provide services for libraries that create economies of scale and make the best use of the taxpayers hard earned dollars.</a:t>
            </a:r>
          </a:p>
          <a:p>
            <a:r>
              <a:rPr lang="en-US" sz="1400" dirty="0"/>
              <a:t>We are the libraries advocate and support system.</a:t>
            </a:r>
          </a:p>
          <a:p>
            <a:r>
              <a:rPr lang="en-US" sz="1400" b="1" dirty="0"/>
              <a:t>For Communities</a:t>
            </a:r>
          </a:p>
          <a:p>
            <a:r>
              <a:rPr lang="en-US" sz="1400" dirty="0"/>
              <a:t>We teach librarians how to do their job better. </a:t>
            </a:r>
          </a:p>
          <a:p>
            <a:r>
              <a:rPr lang="en-US" sz="1400" dirty="0"/>
              <a:t>We promote cooperation and help libraries access the materials you want. </a:t>
            </a:r>
          </a:p>
          <a:p>
            <a:r>
              <a:rPr lang="en-US" sz="1400" dirty="0"/>
              <a:t>ALS is Amazon, FedEx, a community college, My-space and a potluck dinner all in one.</a:t>
            </a:r>
          </a:p>
          <a:p>
            <a:endParaRPr lang="en-US" sz="1400" dirty="0">
              <a:latin typeface="Arial" pitchFamily="34" charset="0"/>
              <a:cs typeface="Arial" pitchFamily="34" charset="0"/>
            </a:endParaRPr>
          </a:p>
        </p:txBody>
      </p:sp>
      <p:sp>
        <p:nvSpPr>
          <p:cNvPr id="5" name="Slide Number Placeholder 4"/>
          <p:cNvSpPr>
            <a:spLocks noGrp="1"/>
          </p:cNvSpPr>
          <p:nvPr>
            <p:ph type="sldNum" sz="quarter" idx="11"/>
          </p:nvPr>
        </p:nvSpPr>
        <p:spPr/>
        <p:txBody>
          <a:bodyPr/>
          <a:lstStyle/>
          <a:p>
            <a:fld id="{C81599C1-C50C-4CE1-A10C-E3BBD7400462}"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Montana Shared Catalog</a:t>
            </a:r>
          </a:p>
        </p:txBody>
      </p:sp>
      <p:sp>
        <p:nvSpPr>
          <p:cNvPr id="3" name="Content Placeholder 2"/>
          <p:cNvSpPr>
            <a:spLocks noGrp="1"/>
          </p:cNvSpPr>
          <p:nvPr>
            <p:ph idx="1"/>
          </p:nvPr>
        </p:nvSpPr>
        <p:spPr>
          <a:xfrm>
            <a:off x="468814" y="1371600"/>
            <a:ext cx="8089170" cy="4754563"/>
          </a:xfrm>
        </p:spPr>
        <p:txBody>
          <a:bodyPr>
            <a:noAutofit/>
          </a:bodyPr>
          <a:lstStyle/>
          <a:p>
            <a:r>
              <a:rPr lang="en-US" dirty="0"/>
              <a:t>The Montana Shared Catalog is a cooperative project involving almost 100 libraries. Public, school, academic, medical, and special libraries have </a:t>
            </a:r>
            <a:r>
              <a:rPr lang="en-US" u="sng" dirty="0"/>
              <a:t>pooled their resources together to purchase a robust library automation system. Members also enjoy the benefits of shared expertise and the ability to provide great service to library customers</a:t>
            </a:r>
            <a:r>
              <a:rPr lang="en-US" dirty="0"/>
              <a:t>. Currently the Montana Shared Catalog uses the </a:t>
            </a:r>
            <a:r>
              <a:rPr lang="en-US" dirty="0" err="1"/>
              <a:t>SirsiDynix</a:t>
            </a:r>
            <a:r>
              <a:rPr lang="en-US" dirty="0"/>
              <a:t> Corporation's Symphony© product.</a:t>
            </a:r>
          </a:p>
          <a:p>
            <a:endParaRPr lang="en-US" sz="1400" dirty="0">
              <a:latin typeface="Arial" pitchFamily="34" charset="0"/>
              <a:cs typeface="Arial" pitchFamily="34" charset="0"/>
            </a:endParaRPr>
          </a:p>
        </p:txBody>
      </p:sp>
      <p:sp>
        <p:nvSpPr>
          <p:cNvPr id="5" name="Slide Number Placeholder 4"/>
          <p:cNvSpPr>
            <a:spLocks noGrp="1"/>
          </p:cNvSpPr>
          <p:nvPr>
            <p:ph type="sldNum" sz="quarter" idx="11"/>
          </p:nvPr>
        </p:nvSpPr>
        <p:spPr/>
        <p:txBody>
          <a:bodyPr/>
          <a:lstStyle/>
          <a:p>
            <a:fld id="{C81599C1-C50C-4CE1-A10C-E3BBD740046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Trends &amp; Observations</a:t>
            </a:r>
          </a:p>
        </p:txBody>
      </p:sp>
      <p:sp>
        <p:nvSpPr>
          <p:cNvPr id="25602" name="Content Placeholder 2"/>
          <p:cNvSpPr>
            <a:spLocks noGrp="1"/>
          </p:cNvSpPr>
          <p:nvPr>
            <p:ph idx="1"/>
          </p:nvPr>
        </p:nvSpPr>
        <p:spPr/>
        <p:txBody>
          <a:bodyPr/>
          <a:lstStyle/>
          <a:p>
            <a:pPr eaLnBrk="1" hangingPunct="1"/>
            <a:r>
              <a:rPr lang="en-US" dirty="0"/>
              <a:t>Collaboration is increasing</a:t>
            </a:r>
          </a:p>
          <a:p>
            <a:pPr eaLnBrk="1" hangingPunct="1"/>
            <a:r>
              <a:rPr lang="en-US" dirty="0"/>
              <a:t>Outcomes are becoming more important – are you saving money? How did your customers benefit?</a:t>
            </a:r>
          </a:p>
          <a:p>
            <a:pPr eaLnBrk="1" hangingPunct="1"/>
            <a:r>
              <a:rPr lang="en-US" dirty="0"/>
              <a:t>Cooperative Collection Development</a:t>
            </a:r>
          </a:p>
          <a:p>
            <a:pPr eaLnBrk="1" hangingPunct="1"/>
            <a:r>
              <a:rPr lang="en-US" dirty="0"/>
              <a:t>Resource Sharing</a:t>
            </a:r>
          </a:p>
          <a:p>
            <a:pPr eaLnBrk="1" hangingPunct="1"/>
            <a:r>
              <a:rPr lang="en-US" dirty="0"/>
              <a:t>Delivery –efficient, effective, and timely</a:t>
            </a:r>
          </a:p>
          <a:p>
            <a:pPr eaLnBrk="1" hangingPunct="1"/>
            <a:r>
              <a:rPr lang="en-US" dirty="0"/>
              <a:t>Best Practices for work processes.</a:t>
            </a:r>
          </a:p>
          <a:p>
            <a:r>
              <a:rPr lang="en-US" dirty="0"/>
              <a:t>Funding challenges</a:t>
            </a:r>
          </a:p>
          <a:p>
            <a:pPr eaLnBrk="1" hangingPunct="1"/>
            <a:r>
              <a:rPr lang="en-US" dirty="0"/>
              <a:t>Patron initiated unmediated requesting</a:t>
            </a:r>
          </a:p>
          <a:p>
            <a:r>
              <a:rPr lang="en-US" dirty="0"/>
              <a:t>Moving from back room to public services</a:t>
            </a:r>
          </a:p>
          <a:p>
            <a:r>
              <a:rPr lang="en-US" dirty="0"/>
              <a:t>Getting out into the community.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Trends &amp; Observations</a:t>
            </a:r>
          </a:p>
        </p:txBody>
      </p:sp>
      <p:sp>
        <p:nvSpPr>
          <p:cNvPr id="25602" name="Content Placeholder 2"/>
          <p:cNvSpPr>
            <a:spLocks noGrp="1"/>
          </p:cNvSpPr>
          <p:nvPr>
            <p:ph idx="1"/>
          </p:nvPr>
        </p:nvSpPr>
        <p:spPr/>
        <p:txBody>
          <a:bodyPr/>
          <a:lstStyle/>
          <a:p>
            <a:r>
              <a:rPr lang="en-US" dirty="0"/>
              <a:t>Revising &amp; changing work processes…Work smarter</a:t>
            </a:r>
          </a:p>
          <a:p>
            <a:pPr lvl="1"/>
            <a:r>
              <a:rPr lang="en-US" dirty="0"/>
              <a:t>Staffing Challenges – changing what staff do</a:t>
            </a:r>
          </a:p>
          <a:p>
            <a:pPr eaLnBrk="1" hangingPunct="1"/>
            <a:r>
              <a:rPr lang="en-US" dirty="0"/>
              <a:t>Improved interfaces for end users</a:t>
            </a:r>
          </a:p>
          <a:p>
            <a:pPr eaLnBrk="1" hangingPunct="1"/>
            <a:r>
              <a:rPr lang="en-US" dirty="0"/>
              <a:t>Software to search and retrieve from catalog and electronic resources</a:t>
            </a:r>
          </a:p>
          <a:p>
            <a:pPr eaLnBrk="1" hangingPunct="1"/>
            <a:r>
              <a:rPr lang="en-US" dirty="0"/>
              <a:t>Open source integrated library systems</a:t>
            </a:r>
          </a:p>
          <a:p>
            <a:pPr eaLnBrk="1" hangingPunct="1"/>
            <a:r>
              <a:rPr lang="en-US" dirty="0"/>
              <a:t>Application programming interfaces</a:t>
            </a:r>
          </a:p>
          <a:p>
            <a:pPr eaLnBrk="1" hangingPunct="1"/>
            <a:r>
              <a:rPr lang="en-US" dirty="0"/>
              <a:t>Open source software </a:t>
            </a:r>
          </a:p>
          <a:p>
            <a:r>
              <a:rPr lang="en-US"/>
              <a:t>Emerging web services</a:t>
            </a:r>
          </a:p>
          <a:p>
            <a:pPr eaLnBrk="1" hangingPunct="1"/>
            <a:endParaRPr lang="en-US" dirty="0"/>
          </a:p>
          <a:p>
            <a:pPr eaLnBrk="1" hangingPunct="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25" y="2595563"/>
            <a:ext cx="5800725" cy="1674812"/>
          </a:xfrm>
        </p:spPr>
        <p:txBody>
          <a:bodyPr vert="horz" wrap="square" lIns="91440" tIns="45720" rIns="91440" bIns="45720" numCol="1" anchorCtr="0" compatLnSpc="1">
            <a:prstTxWarp prst="textNoShape">
              <a:avLst/>
            </a:prstTxWarp>
          </a:bodyPr>
          <a:lstStyle/>
          <a:p>
            <a:r>
              <a:rPr lang="en-US" dirty="0"/>
              <a:t>Thank You.</a:t>
            </a:r>
            <a:br>
              <a:rPr lang="en-US" dirty="0"/>
            </a:br>
            <a:r>
              <a:rPr lang="en-US" dirty="0"/>
              <a:t>Let’s Get To Work!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noFill/>
          <a:ln>
            <a:miter lim="800000"/>
            <a:headEnd/>
            <a:tailEnd/>
          </a:ln>
        </p:spPr>
        <p:txBody>
          <a:bodyPr vert="horz" wrap="square" lIns="91440" tIns="45720" rIns="91440" bIns="45720" numCol="1" anchorCtr="0" compatLnSpc="1">
            <a:prstTxWarp prst="textNoShape">
              <a:avLst/>
            </a:prstTxWarp>
            <a:normAutofit fontScale="90000"/>
          </a:bodyPr>
          <a:lstStyle/>
          <a:p>
            <a:r>
              <a:rPr lang="en-US" dirty="0"/>
              <a:t>Planning Strategic Directions</a:t>
            </a:r>
          </a:p>
        </p:txBody>
      </p:sp>
      <p:sp>
        <p:nvSpPr>
          <p:cNvPr id="10243"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n-US" b="1" u="sng" dirty="0"/>
              <a:t>Objectives</a:t>
            </a:r>
            <a:endParaRPr lang="en-US" dirty="0"/>
          </a:p>
          <a:p>
            <a:pPr lvl="0"/>
            <a:r>
              <a:rPr lang="en-US" dirty="0"/>
              <a:t>Determine priorities and goals for ODIN in the coming 3 years.</a:t>
            </a:r>
          </a:p>
          <a:p>
            <a:pPr>
              <a:buNone/>
            </a:pPr>
            <a:endParaRPr lang="en-US" dirty="0"/>
          </a:p>
          <a:p>
            <a:pPr lvl="0"/>
            <a:r>
              <a:rPr lang="en-US" dirty="0"/>
              <a:t>Determine specific next steps in achieving the goals along with an action plan with timelines.</a:t>
            </a:r>
          </a:p>
          <a:p>
            <a:pPr>
              <a:buFont typeface="Lucida Grande" pitchFamily="-110" charset="0"/>
              <a:buChar char="•"/>
            </a:pPr>
            <a:endParaRPr lang="en-US" sz="3200" b="1" dirty="0">
              <a:solidFill>
                <a:srgbClr val="FF0000"/>
              </a:solidFill>
            </a:endParaRPr>
          </a:p>
          <a:p>
            <a:pPr>
              <a:buFont typeface="Lucida Grande" pitchFamily="-110" charset="0"/>
              <a:buChar char="•"/>
            </a:pPr>
            <a:r>
              <a:rPr lang="en-US" sz="3200" b="1" dirty="0">
                <a:solidFill>
                  <a:srgbClr val="FF0000"/>
                </a:solidFill>
              </a:rPr>
              <a:t>What are your objectives for today’s meeting? </a:t>
            </a:r>
          </a:p>
          <a:p>
            <a:pPr>
              <a:buNone/>
            </a:pPr>
            <a:endParaRPr lang="en-US" dirty="0">
              <a:solidFill>
                <a:srgbClr val="FF0000"/>
              </a:solidFill>
            </a:endParaRPr>
          </a:p>
          <a:p>
            <a:pPr lvl="2">
              <a:buFont typeface="Lucida Grande" pitchFamily="-110" charset="0"/>
              <a:buChar char="•"/>
            </a:pPr>
            <a:endParaRPr lang="en-US" dirty="0"/>
          </a:p>
          <a:p>
            <a:pPr lvl="2">
              <a:buFont typeface="Lucida Grande" pitchFamily="-110" charset="0"/>
              <a:buChar char="•"/>
            </a:pPr>
            <a:endParaRPr lang="en-US" dirty="0"/>
          </a:p>
        </p:txBody>
      </p:sp>
      <p:sp>
        <p:nvSpPr>
          <p:cNvPr id="10245" name="Subtitle 3"/>
          <p:cNvSpPr>
            <a:spLocks noGrp="1"/>
          </p:cNvSpPr>
          <p:nvPr>
            <p:ph type="subTitle" idx="10"/>
          </p:nvPr>
        </p:nvSpPr>
        <p:spPr bwMode="auto">
          <a:noFill/>
          <a:ln>
            <a:miter lim="800000"/>
            <a:headEnd/>
            <a:tailEnd/>
          </a:ln>
        </p:spPr>
        <p:txBody>
          <a:bodyPr vert="horz" wrap="square" lIns="91440" tIns="45720" rIns="91440" bIns="45720" numCol="1" anchorCtr="0" compatLnSpc="1">
            <a:prstTxWarp prst="textNoShape">
              <a:avLst/>
            </a:prstTxWarp>
          </a:bodyPr>
          <a:lstStyle/>
          <a:p>
            <a:r>
              <a:rPr lang="en-US" dirty="0"/>
              <a:t>Subhead goes here</a:t>
            </a:r>
          </a:p>
        </p:txBody>
      </p:sp>
      <p:sp>
        <p:nvSpPr>
          <p:cNvPr id="6" name="Slide Number Placeholder 5"/>
          <p:cNvSpPr>
            <a:spLocks noGrp="1"/>
          </p:cNvSpPr>
          <p:nvPr>
            <p:ph type="sldNum" sz="quarter" idx="11"/>
          </p:nvPr>
        </p:nvSpPr>
        <p:spPr/>
        <p:txBody>
          <a:bodyPr/>
          <a:lstStyle/>
          <a:p>
            <a:fld id="{E10014D9-1C5E-421E-A9BA-07FEB2C739D6}" type="slidenum">
              <a:rPr lang="en-US"/>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t>ODIN Mission Statement</a:t>
            </a:r>
          </a:p>
        </p:txBody>
      </p:sp>
      <p:sp>
        <p:nvSpPr>
          <p:cNvPr id="10243" name="Rectangle 3"/>
          <p:cNvSpPr>
            <a:spLocks noGrp="1" noChangeArrowheads="1"/>
          </p:cNvSpPr>
          <p:nvPr>
            <p:ph idx="1"/>
          </p:nvPr>
        </p:nvSpPr>
        <p:spPr/>
        <p:txBody>
          <a:bodyPr/>
          <a:lstStyle/>
          <a:p>
            <a:pPr>
              <a:lnSpc>
                <a:spcPct val="90000"/>
              </a:lnSpc>
              <a:buNone/>
            </a:pPr>
            <a:endParaRPr lang="en-US" sz="3200" i="1" dirty="0"/>
          </a:p>
          <a:p>
            <a:pPr>
              <a:lnSpc>
                <a:spcPct val="90000"/>
              </a:lnSpc>
              <a:buNone/>
            </a:pPr>
            <a:endParaRPr lang="en-US" sz="3200" i="1" dirty="0"/>
          </a:p>
          <a:p>
            <a:pPr>
              <a:lnSpc>
                <a:spcPct val="90000"/>
              </a:lnSpc>
              <a:buNone/>
            </a:pPr>
            <a:r>
              <a:rPr lang="en-US" sz="3200" i="1" dirty="0"/>
              <a:t>The Mission of ODIN, the Online Dakota Information Network, is to provide access to library and information resources for the citizens of North Dakota.  (1996)</a:t>
            </a:r>
          </a:p>
          <a:p>
            <a:pPr>
              <a:lnSpc>
                <a:spcPct val="90000"/>
              </a:lnSpc>
              <a:buNone/>
            </a:pPr>
            <a:endParaRPr lang="en-US" sz="3200" i="1" dirty="0"/>
          </a:p>
          <a:p>
            <a:pPr>
              <a:lnSpc>
                <a:spcPct val="90000"/>
              </a:lnSpc>
              <a:buNone/>
            </a:pPr>
            <a:r>
              <a:rPr lang="en-US" sz="3200" i="1" dirty="0"/>
              <a:t>What </a:t>
            </a:r>
            <a:r>
              <a:rPr lang="en-US" sz="3200" i="1"/>
              <a:t>does this mission mean to you? </a:t>
            </a:r>
            <a:endParaRPr lang="en-US" sz="3200" dirty="0"/>
          </a:p>
          <a:p>
            <a:pPr eaLnBrk="1" hangingPunct="1">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Effect transition="in" filter="fade">
                                      <p:cBhvr>
                                        <p:cTn id="7" dur="500"/>
                                        <p:tgtEl>
                                          <p:spTgt spid="1024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43">
                                            <p:txEl>
                                              <p:pRg st="4" end="4"/>
                                            </p:txEl>
                                          </p:spTgt>
                                        </p:tgtEl>
                                        <p:attrNameLst>
                                          <p:attrName>style.visibility</p:attrName>
                                        </p:attrNameLst>
                                      </p:cBhvr>
                                      <p:to>
                                        <p:strVal val="visible"/>
                                      </p:to>
                                    </p:set>
                                    <p:animEffect transition="in" filter="fade">
                                      <p:cBhvr>
                                        <p:cTn id="12"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noFill/>
          <a:ln>
            <a:miter lim="800000"/>
            <a:headEnd/>
            <a:tailEnd/>
          </a:ln>
        </p:spPr>
        <p:txBody>
          <a:bodyPr vert="horz" wrap="square" lIns="91440" tIns="45720" rIns="91440" bIns="45720" numCol="1" anchorCtr="0" compatLnSpc="1">
            <a:prstTxWarp prst="textNoShape">
              <a:avLst/>
            </a:prstTxWarp>
            <a:normAutofit fontScale="90000"/>
          </a:bodyPr>
          <a:lstStyle/>
          <a:p>
            <a:r>
              <a:rPr lang="en-US" dirty="0"/>
              <a:t>Planning Strategic Directions</a:t>
            </a:r>
          </a:p>
        </p:txBody>
      </p:sp>
      <p:sp>
        <p:nvSpPr>
          <p:cNvPr id="10243"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 typeface="Lucida Grande" pitchFamily="-110" charset="0"/>
              <a:buChar char="•"/>
            </a:pPr>
            <a:r>
              <a:rPr lang="en-US" sz="3200" b="1" dirty="0">
                <a:solidFill>
                  <a:srgbClr val="FF0000"/>
                </a:solidFill>
              </a:rPr>
              <a:t>Wilbur contacted me in October about possibly facilitating a meeting</a:t>
            </a:r>
          </a:p>
          <a:p>
            <a:pPr>
              <a:buFont typeface="Lucida Grande" pitchFamily="-110" charset="0"/>
              <a:buChar char="•"/>
            </a:pPr>
            <a:r>
              <a:rPr lang="en-US" sz="3200" b="1" dirty="0">
                <a:solidFill>
                  <a:srgbClr val="FF0000"/>
                </a:solidFill>
              </a:rPr>
              <a:t>I agreed but wanted Becky Ringwelski, my Associate Director, along.</a:t>
            </a:r>
          </a:p>
          <a:p>
            <a:pPr>
              <a:buFont typeface="Lucida Grande" pitchFamily="-110" charset="0"/>
              <a:buChar char="•"/>
            </a:pPr>
            <a:r>
              <a:rPr lang="en-US" sz="3200" b="1" dirty="0">
                <a:solidFill>
                  <a:srgbClr val="FF0000"/>
                </a:solidFill>
              </a:rPr>
              <a:t>We are here as facilitators to assist you in identifying some strategic directions for ODIN.     </a:t>
            </a:r>
          </a:p>
          <a:p>
            <a:pPr>
              <a:buFont typeface="Lucida Grande" pitchFamily="-110" charset="0"/>
              <a:buChar char="•"/>
            </a:pPr>
            <a:r>
              <a:rPr lang="en-US" sz="3200" b="1" dirty="0">
                <a:solidFill>
                  <a:srgbClr val="FF0000"/>
                </a:solidFill>
              </a:rPr>
              <a:t>Flexible schedule…..agenda…..</a:t>
            </a:r>
          </a:p>
          <a:p>
            <a:pPr>
              <a:buNone/>
            </a:pPr>
            <a:endParaRPr lang="en-US" dirty="0">
              <a:solidFill>
                <a:srgbClr val="FF0000"/>
              </a:solidFill>
            </a:endParaRPr>
          </a:p>
          <a:p>
            <a:pPr lvl="2">
              <a:buFont typeface="Lucida Grande" pitchFamily="-110" charset="0"/>
              <a:buChar char="•"/>
            </a:pPr>
            <a:endParaRPr lang="en-US" dirty="0"/>
          </a:p>
          <a:p>
            <a:pPr lvl="2">
              <a:buFont typeface="Lucida Grande" pitchFamily="-110" charset="0"/>
              <a:buChar char="•"/>
            </a:pPr>
            <a:endParaRPr lang="en-US" dirty="0"/>
          </a:p>
        </p:txBody>
      </p:sp>
      <p:sp>
        <p:nvSpPr>
          <p:cNvPr id="6" name="Slide Number Placeholder 5"/>
          <p:cNvSpPr>
            <a:spLocks noGrp="1"/>
          </p:cNvSpPr>
          <p:nvPr>
            <p:ph type="sldNum" sz="quarter" idx="11"/>
          </p:nvPr>
        </p:nvSpPr>
        <p:spPr/>
        <p:txBody>
          <a:bodyPr/>
          <a:lstStyle/>
          <a:p>
            <a:fld id="{E10014D9-1C5E-421E-A9BA-07FEB2C739D6}" type="slidenum">
              <a:rPr lang="en-US"/>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noFill/>
          <a:ln>
            <a:miter lim="800000"/>
            <a:headEnd/>
            <a:tailEnd/>
          </a:ln>
        </p:spPr>
        <p:txBody>
          <a:bodyPr vert="horz" wrap="square" lIns="91440" tIns="45720" rIns="91440" bIns="45720" numCol="1" anchorCtr="0" compatLnSpc="1">
            <a:prstTxWarp prst="textNoShape">
              <a:avLst/>
            </a:prstTxWarp>
            <a:normAutofit fontScale="90000"/>
          </a:bodyPr>
          <a:lstStyle/>
          <a:p>
            <a:r>
              <a:rPr lang="en-US" dirty="0"/>
              <a:t>Planning Strategic Directions</a:t>
            </a:r>
          </a:p>
        </p:txBody>
      </p:sp>
      <p:sp>
        <p:nvSpPr>
          <p:cNvPr id="10243"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n-US" b="1" u="sng" dirty="0"/>
              <a:t>Objectives</a:t>
            </a:r>
            <a:endParaRPr lang="en-US" dirty="0"/>
          </a:p>
          <a:p>
            <a:pPr lvl="0"/>
            <a:r>
              <a:rPr lang="en-US" dirty="0"/>
              <a:t>Determine priorities and goals for ODIN in the coming 3 years.</a:t>
            </a:r>
          </a:p>
          <a:p>
            <a:pPr>
              <a:buNone/>
            </a:pPr>
            <a:endParaRPr lang="en-US" dirty="0"/>
          </a:p>
          <a:p>
            <a:pPr lvl="0"/>
            <a:r>
              <a:rPr lang="en-US" dirty="0"/>
              <a:t>Determine specific next steps in achieving the goals along with an action plan with timelines.</a:t>
            </a:r>
          </a:p>
          <a:p>
            <a:pPr lvl="0"/>
            <a:endParaRPr lang="en-US" dirty="0"/>
          </a:p>
          <a:p>
            <a:pPr>
              <a:buFont typeface="Lucida Grande" pitchFamily="-110" charset="0"/>
              <a:buChar char="•"/>
            </a:pPr>
            <a:endParaRPr lang="en-US" sz="3200" b="1" dirty="0">
              <a:solidFill>
                <a:srgbClr val="FF0000"/>
              </a:solidFill>
            </a:endParaRPr>
          </a:p>
          <a:p>
            <a:pPr>
              <a:buNone/>
            </a:pPr>
            <a:endParaRPr lang="en-US" dirty="0">
              <a:solidFill>
                <a:srgbClr val="FF0000"/>
              </a:solidFill>
            </a:endParaRPr>
          </a:p>
          <a:p>
            <a:pPr lvl="2">
              <a:buFont typeface="Lucida Grande" pitchFamily="-110" charset="0"/>
              <a:buChar char="•"/>
            </a:pPr>
            <a:endParaRPr lang="en-US" dirty="0"/>
          </a:p>
          <a:p>
            <a:pPr lvl="2">
              <a:buFont typeface="Lucida Grande" pitchFamily="-110" charset="0"/>
              <a:buChar char="•"/>
            </a:pPr>
            <a:endParaRPr lang="en-US" dirty="0"/>
          </a:p>
        </p:txBody>
      </p:sp>
      <p:sp>
        <p:nvSpPr>
          <p:cNvPr id="10245" name="Subtitle 3"/>
          <p:cNvSpPr>
            <a:spLocks noGrp="1"/>
          </p:cNvSpPr>
          <p:nvPr>
            <p:ph type="subTitle" idx="10"/>
          </p:nvPr>
        </p:nvSpPr>
        <p:spPr bwMode="auto">
          <a:noFill/>
          <a:ln>
            <a:miter lim="800000"/>
            <a:headEnd/>
            <a:tailEnd/>
          </a:ln>
        </p:spPr>
        <p:txBody>
          <a:bodyPr vert="horz" wrap="square" lIns="91440" tIns="45720" rIns="91440" bIns="45720" numCol="1" anchorCtr="0" compatLnSpc="1">
            <a:prstTxWarp prst="textNoShape">
              <a:avLst/>
            </a:prstTxWarp>
          </a:bodyPr>
          <a:lstStyle/>
          <a:p>
            <a:r>
              <a:rPr lang="en-US" dirty="0"/>
              <a:t>Subhead goes here</a:t>
            </a:r>
          </a:p>
        </p:txBody>
      </p:sp>
      <p:sp>
        <p:nvSpPr>
          <p:cNvPr id="6" name="Slide Number Placeholder 5"/>
          <p:cNvSpPr>
            <a:spLocks noGrp="1"/>
          </p:cNvSpPr>
          <p:nvPr>
            <p:ph type="sldNum" sz="quarter" idx="11"/>
          </p:nvPr>
        </p:nvSpPr>
        <p:spPr/>
        <p:txBody>
          <a:bodyPr/>
          <a:lstStyle/>
          <a:p>
            <a:fld id="{E10014D9-1C5E-421E-A9BA-07FEB2C739D6}" type="slidenum">
              <a:rPr lang="en-US"/>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noFill/>
          <a:ln>
            <a:miter lim="800000"/>
            <a:headEnd/>
            <a:tailEnd/>
          </a:ln>
        </p:spPr>
        <p:txBody>
          <a:bodyPr vert="horz" wrap="square" lIns="91440" tIns="45720" rIns="91440" bIns="45720" numCol="1" anchorCtr="0" compatLnSpc="1">
            <a:prstTxWarp prst="textNoShape">
              <a:avLst/>
            </a:prstTxWarp>
            <a:noAutofit/>
          </a:bodyPr>
          <a:lstStyle/>
          <a:p>
            <a:r>
              <a:rPr lang="en-US" dirty="0"/>
              <a:t>Agenda for our time together</a:t>
            </a:r>
          </a:p>
        </p:txBody>
      </p:sp>
      <p:sp>
        <p:nvSpPr>
          <p:cNvPr id="10243"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fontScale="55000" lnSpcReduction="20000"/>
          </a:bodyPr>
          <a:lstStyle/>
          <a:p>
            <a:r>
              <a:rPr lang="en-US" b="1" u="sng" dirty="0"/>
              <a:t>Agenda Monday, Dec.14</a:t>
            </a:r>
            <a:endParaRPr lang="en-US" dirty="0"/>
          </a:p>
          <a:p>
            <a:r>
              <a:rPr lang="en-US" dirty="0"/>
              <a:t>8:30 - 8:40	Welcome and introductions</a:t>
            </a:r>
          </a:p>
          <a:p>
            <a:r>
              <a:rPr lang="en-US" dirty="0"/>
              <a:t>8:40 – 9:00	Landscape presentation – Bill DeJohn</a:t>
            </a:r>
          </a:p>
          <a:p>
            <a:r>
              <a:rPr lang="en-US" dirty="0"/>
              <a:t>9:00 - 9:15	Objectives for day</a:t>
            </a:r>
          </a:p>
          <a:p>
            <a:r>
              <a:rPr lang="en-US" dirty="0"/>
              <a:t>9:15 – 10:00	Mission statement review</a:t>
            </a:r>
          </a:p>
          <a:p>
            <a:r>
              <a:rPr lang="en-US" dirty="0"/>
              <a:t>10:00 – 10:15	Break</a:t>
            </a:r>
          </a:p>
          <a:p>
            <a:r>
              <a:rPr lang="en-US" dirty="0"/>
              <a:t>10:15 – 11:30	Small group exercise – what are the 3-5 most important issues facing ODIN and 		member libraries</a:t>
            </a:r>
          </a:p>
          <a:p>
            <a:r>
              <a:rPr lang="en-US" dirty="0"/>
              <a:t>11:30 – 12:30	Lunch</a:t>
            </a:r>
          </a:p>
          <a:p>
            <a:r>
              <a:rPr lang="en-US" dirty="0"/>
              <a:t>12:30 – 1:30	Review of issues, determination and agreement on goals	</a:t>
            </a:r>
          </a:p>
          <a:p>
            <a:r>
              <a:rPr lang="en-US" dirty="0"/>
              <a:t>1:30 – 2:30	Small group exercise – What are specific actions/strategies that are critical to ODIN in  		achieving these goals?</a:t>
            </a:r>
          </a:p>
          <a:p>
            <a:r>
              <a:rPr lang="en-US" dirty="0"/>
              <a:t>2:30- 2:45	Break</a:t>
            </a:r>
          </a:p>
          <a:p>
            <a:r>
              <a:rPr lang="en-US" dirty="0"/>
              <a:t>2:45 – 4:00	Set actions and timelines with responsible parties defined</a:t>
            </a:r>
          </a:p>
          <a:p>
            <a:r>
              <a:rPr lang="en-US" dirty="0"/>
              <a:t>4:00 – 4:15	Wrap-up</a:t>
            </a:r>
          </a:p>
          <a:p>
            <a:r>
              <a:rPr lang="en-US" dirty="0"/>
              <a:t> </a:t>
            </a:r>
          </a:p>
          <a:p>
            <a:r>
              <a:rPr lang="en-US" b="1" u="sng" dirty="0"/>
              <a:t>Agenda Tuesday, Dec.15</a:t>
            </a:r>
            <a:endParaRPr lang="en-US" dirty="0"/>
          </a:p>
          <a:p>
            <a:r>
              <a:rPr lang="en-US" dirty="0"/>
              <a:t>8:30 – 9:30	Review work from the day before – make adjustments</a:t>
            </a:r>
          </a:p>
          <a:p>
            <a:r>
              <a:rPr lang="en-US" dirty="0"/>
              <a:t>9:30 – 10:00	Clarify next steps</a:t>
            </a:r>
          </a:p>
          <a:p>
            <a:r>
              <a:rPr lang="en-US" dirty="0"/>
              <a:t>10:15 – 10:30	Break</a:t>
            </a:r>
          </a:p>
          <a:p>
            <a:r>
              <a:rPr lang="en-US" dirty="0"/>
              <a:t>10:30 – 11:00	Review objectives </a:t>
            </a:r>
          </a:p>
          <a:p>
            <a:r>
              <a:rPr lang="en-US" dirty="0"/>
              <a:t>11:00 – 11:15	 Wrap-up</a:t>
            </a:r>
          </a:p>
          <a:p>
            <a:pPr lvl="2">
              <a:buFont typeface="Lucida Grande" pitchFamily="-110" charset="0"/>
              <a:buChar char="•"/>
            </a:pPr>
            <a:endParaRPr lang="en-US" dirty="0"/>
          </a:p>
          <a:p>
            <a:pPr lvl="2">
              <a:buFont typeface="Lucida Grande" pitchFamily="-110" charset="0"/>
              <a:buChar char="•"/>
            </a:pPr>
            <a:endParaRPr lang="en-US" dirty="0"/>
          </a:p>
        </p:txBody>
      </p:sp>
      <p:sp>
        <p:nvSpPr>
          <p:cNvPr id="6" name="Slide Number Placeholder 5"/>
          <p:cNvSpPr>
            <a:spLocks noGrp="1"/>
          </p:cNvSpPr>
          <p:nvPr>
            <p:ph type="sldNum" sz="quarter" idx="11"/>
          </p:nvPr>
        </p:nvSpPr>
        <p:spPr/>
        <p:txBody>
          <a:bodyPr/>
          <a:lstStyle/>
          <a:p>
            <a:fld id="{E10014D9-1C5E-421E-A9BA-07FEB2C739D6}" type="slidenum">
              <a:rPr lang="en-US"/>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fontScale="40000" lnSpcReduction="20000"/>
          </a:bodyPr>
          <a:lstStyle/>
          <a:p>
            <a:r>
              <a:rPr lang="en-US" sz="3500" b="1" u="sng" dirty="0"/>
              <a:t>Strengths:  </a:t>
            </a:r>
            <a:endParaRPr lang="en-US" sz="3500" dirty="0"/>
          </a:p>
          <a:p>
            <a:r>
              <a:rPr lang="en-US" dirty="0"/>
              <a:t> </a:t>
            </a:r>
            <a:endParaRPr lang="en-US" sz="3600" dirty="0"/>
          </a:p>
          <a:p>
            <a:pPr lvl="0"/>
            <a:r>
              <a:rPr lang="en-US" sz="3400" dirty="0"/>
              <a:t>Co-operation </a:t>
            </a:r>
          </a:p>
          <a:p>
            <a:pPr lvl="0"/>
            <a:r>
              <a:rPr lang="en-US" sz="3400" dirty="0"/>
              <a:t>Team work  </a:t>
            </a:r>
          </a:p>
          <a:p>
            <a:pPr lvl="0"/>
            <a:r>
              <a:rPr lang="en-US" sz="3400" dirty="0"/>
              <a:t>(ODIN) is a known entity throughout the State  </a:t>
            </a:r>
          </a:p>
          <a:p>
            <a:pPr lvl="0"/>
            <a:r>
              <a:rPr lang="en-US" sz="3400" dirty="0"/>
              <a:t>Databases,  </a:t>
            </a:r>
          </a:p>
          <a:p>
            <a:pPr lvl="0"/>
            <a:r>
              <a:rPr lang="en-US" sz="3400" dirty="0"/>
              <a:t>All library funding comes from taxpayers (even private through parents), </a:t>
            </a:r>
          </a:p>
          <a:p>
            <a:pPr lvl="0"/>
            <a:r>
              <a:rPr lang="en-US" sz="3400" dirty="0"/>
              <a:t>Different types of libraries which also may be a weakness.</a:t>
            </a:r>
          </a:p>
          <a:p>
            <a:pPr lvl="0"/>
            <a:r>
              <a:rPr lang="en-US" sz="3400" dirty="0"/>
              <a:t>Tony and his staff are one of the strengths.   </a:t>
            </a:r>
          </a:p>
          <a:p>
            <a:pPr lvl="0"/>
            <a:r>
              <a:rPr lang="en-US" sz="3400" dirty="0"/>
              <a:t>Economy of scale – we (individually) can’t afford a system on our own.  There is strength in numbers.  </a:t>
            </a:r>
          </a:p>
          <a:p>
            <a:pPr lvl="0"/>
            <a:r>
              <a:rPr lang="en-US" sz="3400" dirty="0"/>
              <a:t>We are getting the resources to the user.  </a:t>
            </a:r>
          </a:p>
          <a:p>
            <a:pPr lvl="0"/>
            <a:r>
              <a:rPr lang="en-US" sz="3400" dirty="0"/>
              <a:t>Many folks throughout the State know what ODIN is </a:t>
            </a:r>
          </a:p>
          <a:p>
            <a:pPr lvl="0"/>
            <a:r>
              <a:rPr lang="en-US" sz="3400" dirty="0"/>
              <a:t>Smaller library directors feel they are a part of ODIN.  </a:t>
            </a:r>
          </a:p>
          <a:p>
            <a:pPr lvl="0"/>
            <a:r>
              <a:rPr lang="en-US" sz="3400" dirty="0"/>
              <a:t>Ellendale Public Library has a PC with ODIN on it next to their card catalog.  </a:t>
            </a:r>
          </a:p>
          <a:p>
            <a:pPr lvl="0"/>
            <a:r>
              <a:rPr lang="en-US" sz="3400" dirty="0"/>
              <a:t>University freshman already have experience on ODIN, they will use it as adults, their children will use it.   They will be taxpayers and support ODIN in the future.  </a:t>
            </a:r>
          </a:p>
          <a:p>
            <a:pPr lvl="0"/>
            <a:r>
              <a:rPr lang="en-US" sz="3400" dirty="0"/>
              <a:t>In many schools, it’s been administrators that have supported ODIN (not just or only librarians).  </a:t>
            </a:r>
          </a:p>
          <a:p>
            <a:pPr lvl="0"/>
            <a:r>
              <a:rPr lang="en-US" sz="3400" dirty="0"/>
              <a:t>We should address the system as “ODIN” not ALEPH – keep the name ODIN front and center, so when we change software, to assure that people understand that ODIN is still providing library services as it has since 1989.</a:t>
            </a:r>
          </a:p>
          <a:p>
            <a:r>
              <a:rPr lang="en-US" dirty="0"/>
              <a:t> </a:t>
            </a:r>
            <a:endParaRPr lang="en-US" sz="3600" dirty="0"/>
          </a:p>
          <a:p>
            <a:pPr lvl="2">
              <a:buFont typeface="Lucida Grande" pitchFamily="-110" charset="0"/>
              <a:buChar char="•"/>
            </a:pPr>
            <a:endParaRPr lang="en-US" dirty="0"/>
          </a:p>
        </p:txBody>
      </p:sp>
      <p:sp>
        <p:nvSpPr>
          <p:cNvPr id="6" name="Slide Number Placeholder 5"/>
          <p:cNvSpPr>
            <a:spLocks noGrp="1"/>
          </p:cNvSpPr>
          <p:nvPr>
            <p:ph type="sldNum" sz="quarter" idx="11"/>
          </p:nvPr>
        </p:nvSpPr>
        <p:spPr/>
        <p:txBody>
          <a:bodyPr/>
          <a:lstStyle/>
          <a:p>
            <a:fld id="{E10014D9-1C5E-421E-A9BA-07FEB2C739D6}" type="slidenum">
              <a:rPr lang="en-US"/>
              <a:pPr/>
              <a:t>5</a:t>
            </a:fld>
            <a:endParaRPr lang="en-US" dirty="0"/>
          </a:p>
        </p:txBody>
      </p:sp>
      <p:sp>
        <p:nvSpPr>
          <p:cNvPr id="8" name="Title 7"/>
          <p:cNvSpPr>
            <a:spLocks noGrp="1"/>
          </p:cNvSpPr>
          <p:nvPr>
            <p:ph type="title"/>
          </p:nvPr>
        </p:nvSpPr>
        <p:spPr>
          <a:xfrm>
            <a:off x="231697" y="120727"/>
            <a:ext cx="8582202" cy="924301"/>
          </a:xfrm>
        </p:spPr>
        <p:txBody>
          <a:bodyPr>
            <a:normAutofit/>
          </a:bodyPr>
          <a:lstStyle/>
          <a:p>
            <a:r>
              <a:rPr lang="en-US" dirty="0"/>
              <a:t>ODIN SWOT - Strengths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697" y="433137"/>
            <a:ext cx="8582202" cy="702643"/>
          </a:xfrm>
        </p:spPr>
        <p:txBody>
          <a:bodyPr>
            <a:noAutofit/>
          </a:bodyPr>
          <a:lstStyle/>
          <a:p>
            <a:r>
              <a:rPr lang="en-US" sz="4000" dirty="0"/>
              <a:t>ODIN SWOT - Weaknesses</a:t>
            </a:r>
          </a:p>
        </p:txBody>
      </p:sp>
      <p:sp>
        <p:nvSpPr>
          <p:cNvPr id="7" name="Content Placeholder 6"/>
          <p:cNvSpPr>
            <a:spLocks noGrp="1"/>
          </p:cNvSpPr>
          <p:nvPr>
            <p:ph idx="1"/>
          </p:nvPr>
        </p:nvSpPr>
        <p:spPr/>
        <p:txBody>
          <a:bodyPr>
            <a:normAutofit fontScale="70000" lnSpcReduction="20000"/>
          </a:bodyPr>
          <a:lstStyle/>
          <a:p>
            <a:r>
              <a:rPr lang="en-US" b="1" u="sng" dirty="0"/>
              <a:t>Weaknesses</a:t>
            </a:r>
            <a:r>
              <a:rPr lang="en-US" dirty="0"/>
              <a:t>:</a:t>
            </a:r>
          </a:p>
          <a:p>
            <a:pPr lvl="0"/>
            <a:endParaRPr lang="en-US" dirty="0"/>
          </a:p>
          <a:p>
            <a:pPr lvl="0"/>
            <a:r>
              <a:rPr lang="en-US" dirty="0"/>
              <a:t>Where each individual library is: the urgency of need differs in different libraries. </a:t>
            </a:r>
          </a:p>
          <a:p>
            <a:pPr lvl="0"/>
            <a:r>
              <a:rPr lang="en-US" dirty="0"/>
              <a:t>Diversity can be a weakness.  </a:t>
            </a:r>
          </a:p>
          <a:p>
            <a:pPr lvl="0"/>
            <a:r>
              <a:rPr lang="en-US" dirty="0"/>
              <a:t>We must communicate continually to understand the point of view of all participating libraries.  </a:t>
            </a:r>
          </a:p>
          <a:p>
            <a:pPr lvl="0"/>
            <a:r>
              <a:rPr lang="en-US" dirty="0"/>
              <a:t>We are looking for perfect rather than doable.  </a:t>
            </a:r>
          </a:p>
          <a:p>
            <a:pPr lvl="0"/>
            <a:r>
              <a:rPr lang="en-US" dirty="0"/>
              <a:t>We need to have a better handle on what patrons want.  </a:t>
            </a:r>
          </a:p>
          <a:p>
            <a:pPr lvl="0"/>
            <a:r>
              <a:rPr lang="en-US" dirty="0"/>
              <a:t>We also need to address the citizens who do not use the library – they also are taxpayers, </a:t>
            </a:r>
          </a:p>
          <a:p>
            <a:pPr lvl="0"/>
            <a:r>
              <a:rPr lang="en-US" dirty="0"/>
              <a:t>ALEPH flexibility was an attraction (56/ADM’s), but also is a weakness – customization takes time and resources.     We need to have today’s discussion more often.   </a:t>
            </a:r>
          </a:p>
          <a:p>
            <a:pPr lvl="0"/>
            <a:r>
              <a:rPr lang="en-US" dirty="0"/>
              <a:t>We do not have a true federated searching capacity like citizens expect – like Google.   </a:t>
            </a:r>
          </a:p>
          <a:p>
            <a:pPr lvl="0"/>
            <a:r>
              <a:rPr lang="en-US" dirty="0"/>
              <a:t>There are functionality issues within our system.</a:t>
            </a:r>
          </a:p>
          <a:p>
            <a:endParaRPr lang="en-US" dirty="0"/>
          </a:p>
        </p:txBody>
      </p:sp>
      <p:sp>
        <p:nvSpPr>
          <p:cNvPr id="5" name="Slide Number Placeholder 4"/>
          <p:cNvSpPr>
            <a:spLocks noGrp="1"/>
          </p:cNvSpPr>
          <p:nvPr>
            <p:ph type="sldNum" sz="quarter" idx="11"/>
          </p:nvPr>
        </p:nvSpPr>
        <p:spPr/>
        <p:txBody>
          <a:bodyPr/>
          <a:lstStyle/>
          <a:p>
            <a:fld id="{042AED99-7FB4-404E-8A97-64753DCE42EC}" type="slidenum">
              <a:rPr kumimoji="0" lang="en-US" smtClean="0"/>
              <a:pPr/>
              <a:t>6</a:t>
            </a:fld>
            <a:endParaRPr kumimoji="0"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697" y="433137"/>
            <a:ext cx="8582202" cy="702643"/>
          </a:xfrm>
        </p:spPr>
        <p:txBody>
          <a:bodyPr>
            <a:noAutofit/>
          </a:bodyPr>
          <a:lstStyle/>
          <a:p>
            <a:r>
              <a:rPr lang="en-US" sz="4000" dirty="0"/>
              <a:t>ODIN SWOT - Opportunities</a:t>
            </a:r>
          </a:p>
        </p:txBody>
      </p:sp>
      <p:sp>
        <p:nvSpPr>
          <p:cNvPr id="7" name="Content Placeholder 6"/>
          <p:cNvSpPr>
            <a:spLocks noGrp="1"/>
          </p:cNvSpPr>
          <p:nvPr>
            <p:ph idx="1"/>
          </p:nvPr>
        </p:nvSpPr>
        <p:spPr/>
        <p:txBody>
          <a:bodyPr>
            <a:normAutofit fontScale="85000" lnSpcReduction="10000"/>
          </a:bodyPr>
          <a:lstStyle/>
          <a:p>
            <a:r>
              <a:rPr lang="en-US" b="1" u="sng" dirty="0"/>
              <a:t>Opportunities</a:t>
            </a:r>
            <a:r>
              <a:rPr lang="en-US" dirty="0"/>
              <a:t>:</a:t>
            </a:r>
          </a:p>
          <a:p>
            <a:pPr lvl="0"/>
            <a:br>
              <a:rPr lang="en-US" dirty="0"/>
            </a:br>
            <a:r>
              <a:rPr lang="en-US" dirty="0"/>
              <a:t>We could meet citizens expectations if we had adequate resources.  </a:t>
            </a:r>
          </a:p>
          <a:p>
            <a:pPr lvl="0"/>
            <a:r>
              <a:rPr lang="en-US" dirty="0"/>
              <a:t>Understanding the needs of our citizens would allow us to make focused requests for resources to the Governor and Legislators.   </a:t>
            </a:r>
          </a:p>
          <a:p>
            <a:pPr lvl="0"/>
            <a:r>
              <a:rPr lang="en-US" dirty="0"/>
              <a:t>The North Dakota Library Coordinating Council (NDLCC) can represent to Governor the needs of citizens through ODIN.   </a:t>
            </a:r>
          </a:p>
          <a:p>
            <a:pPr lvl="0"/>
            <a:r>
              <a:rPr lang="en-US" dirty="0"/>
              <a:t>There are also many NDLCC members who are members of ODIN.  </a:t>
            </a:r>
          </a:p>
          <a:p>
            <a:r>
              <a:rPr lang="en-US" dirty="0"/>
              <a:t> Changes in library technology such as open source, un-bundling of functional modules,  </a:t>
            </a:r>
          </a:p>
          <a:p>
            <a:pPr lvl="0"/>
            <a:r>
              <a:rPr lang="en-US" dirty="0"/>
              <a:t>We need to actively talk to libraries outside of ODIN – they are seeking and getting grants also.  </a:t>
            </a:r>
          </a:p>
          <a:p>
            <a:pPr lvl="0"/>
            <a:r>
              <a:rPr lang="en-US" dirty="0"/>
              <a:t>Those libraries also need to be at the table for discussions w/Governor’s office and legislative process.   </a:t>
            </a:r>
          </a:p>
          <a:p>
            <a:endParaRPr lang="en-US" dirty="0"/>
          </a:p>
        </p:txBody>
      </p:sp>
      <p:sp>
        <p:nvSpPr>
          <p:cNvPr id="5" name="Slide Number Placeholder 4"/>
          <p:cNvSpPr>
            <a:spLocks noGrp="1"/>
          </p:cNvSpPr>
          <p:nvPr>
            <p:ph type="sldNum" sz="quarter" idx="11"/>
          </p:nvPr>
        </p:nvSpPr>
        <p:spPr/>
        <p:txBody>
          <a:bodyPr/>
          <a:lstStyle/>
          <a:p>
            <a:fld id="{042AED99-7FB4-404E-8A97-64753DCE42EC}" type="slidenum">
              <a:rPr kumimoji="0" lang="en-US" smtClean="0"/>
              <a:pPr/>
              <a:t>7</a:t>
            </a:fld>
            <a:endParaRPr kumimoji="0"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lnSpc>
                <a:spcPct val="90000"/>
              </a:lnSpc>
              <a:spcAft>
                <a:spcPts val="0"/>
              </a:spcAft>
              <a:defRPr/>
            </a:pP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br>
              <a:rPr lang="en-US" b="1" dirty="0">
                <a:latin typeface="Verdana" pitchFamily="34" charset="0"/>
              </a:rPr>
            </a:br>
            <a:r>
              <a:rPr lang="en-US" sz="4400" b="1" dirty="0">
                <a:latin typeface="Calibri" pitchFamily="34" charset="0"/>
              </a:rPr>
              <a:t>ODIN SWOT - Threats</a:t>
            </a:r>
            <a:endParaRPr lang="en-US" sz="4400" dirty="0">
              <a:latin typeface="Calibri" pitchFamily="34" charset="0"/>
            </a:endParaRPr>
          </a:p>
        </p:txBody>
      </p:sp>
      <p:sp>
        <p:nvSpPr>
          <p:cNvPr id="12292" name="Content Placeholder 6"/>
          <p:cNvSpPr>
            <a:spLocks noGrp="1"/>
          </p:cNvSpPr>
          <p:nvPr>
            <p:ph idx="1"/>
          </p:nvPr>
        </p:nvSpPr>
        <p:spPr/>
        <p:txBody>
          <a:bodyPr/>
          <a:lstStyle/>
          <a:p>
            <a:r>
              <a:rPr lang="en-US" sz="1600" b="1" u="sng" dirty="0">
                <a:latin typeface="Constantia" pitchFamily="18" charset="0"/>
              </a:rPr>
              <a:t>Threats</a:t>
            </a:r>
            <a:r>
              <a:rPr lang="en-US" sz="1600" dirty="0">
                <a:latin typeface="Constantia" pitchFamily="18" charset="0"/>
              </a:rPr>
              <a:t>:</a:t>
            </a:r>
          </a:p>
          <a:p>
            <a:r>
              <a:rPr lang="en-US" sz="1600" dirty="0">
                <a:latin typeface="Constantia" pitchFamily="18" charset="0"/>
              </a:rPr>
              <a:t> Economic down turn in ND</a:t>
            </a:r>
          </a:p>
          <a:p>
            <a:pPr lvl="0"/>
            <a:r>
              <a:rPr lang="en-US" sz="1600" dirty="0">
                <a:latin typeface="Constantia" pitchFamily="18" charset="0"/>
              </a:rPr>
              <a:t>(But crisis can be an opportunity).  </a:t>
            </a:r>
          </a:p>
          <a:p>
            <a:pPr lvl="0"/>
            <a:r>
              <a:rPr lang="en-US" sz="1600" dirty="0">
                <a:latin typeface="Constantia" pitchFamily="18" charset="0"/>
              </a:rPr>
              <a:t>Budgets are strained.  </a:t>
            </a:r>
          </a:p>
          <a:p>
            <a:pPr lvl="0"/>
            <a:r>
              <a:rPr lang="en-US" sz="1600" dirty="0">
                <a:latin typeface="Constantia" pitchFamily="18" charset="0"/>
              </a:rPr>
              <a:t>There is a need to re-energize.  </a:t>
            </a:r>
          </a:p>
          <a:p>
            <a:pPr lvl="0"/>
            <a:r>
              <a:rPr lang="en-US" sz="1600" dirty="0">
                <a:latin typeface="Constantia" pitchFamily="18" charset="0"/>
              </a:rPr>
              <a:t>Our user groups don’t operate effectively.  </a:t>
            </a:r>
          </a:p>
          <a:p>
            <a:pPr lvl="0"/>
            <a:r>
              <a:rPr lang="en-US" sz="1600" dirty="0">
                <a:latin typeface="Constantia" pitchFamily="18" charset="0"/>
              </a:rPr>
              <a:t>For some libraries time is a constraint.  </a:t>
            </a:r>
          </a:p>
          <a:p>
            <a:pPr lvl="0"/>
            <a:r>
              <a:rPr lang="en-US" sz="1600" dirty="0">
                <a:latin typeface="Constantia" pitchFamily="18" charset="0"/>
              </a:rPr>
              <a:t>Many smaller libraries have lost staff &amp; new staff need to build experience   </a:t>
            </a:r>
          </a:p>
          <a:p>
            <a:pPr lvl="0"/>
            <a:r>
              <a:rPr lang="en-US" sz="1600" dirty="0">
                <a:latin typeface="Constantia" pitchFamily="18" charset="0"/>
              </a:rPr>
              <a:t>Lack of staff and money resources don’t allow library organizations to accomplish their missions.   </a:t>
            </a:r>
          </a:p>
          <a:p>
            <a:pPr lvl="0"/>
            <a:r>
              <a:rPr lang="en-US" sz="1600" dirty="0">
                <a:latin typeface="Constantia" pitchFamily="18" charset="0"/>
              </a:rPr>
              <a:t>Online library resources (OLR) need to be explained better for full use.   </a:t>
            </a:r>
          </a:p>
          <a:p>
            <a:pPr lvl="0"/>
            <a:r>
              <a:rPr lang="en-US" sz="1600" dirty="0">
                <a:latin typeface="Constantia" pitchFamily="18" charset="0"/>
              </a:rPr>
              <a:t>The perception maybe that libraries are a 20</a:t>
            </a:r>
            <a:r>
              <a:rPr lang="en-US" sz="1600" baseline="30000" dirty="0">
                <a:latin typeface="Constantia" pitchFamily="18" charset="0"/>
              </a:rPr>
              <a:t>th</a:t>
            </a:r>
            <a:r>
              <a:rPr lang="en-US" sz="1600" dirty="0">
                <a:latin typeface="Constantia" pitchFamily="18" charset="0"/>
              </a:rPr>
              <a:t> century institution and not a 21</a:t>
            </a:r>
            <a:r>
              <a:rPr lang="en-US" sz="1600" baseline="30000" dirty="0">
                <a:latin typeface="Constantia" pitchFamily="18" charset="0"/>
              </a:rPr>
              <a:t>st</a:t>
            </a:r>
            <a:r>
              <a:rPr lang="en-US" sz="1600" dirty="0">
                <a:latin typeface="Constantia" pitchFamily="18" charset="0"/>
              </a:rPr>
              <a:t> century one.   </a:t>
            </a:r>
          </a:p>
          <a:p>
            <a:pPr lvl="0"/>
            <a:r>
              <a:rPr lang="en-US" sz="1600" dirty="0">
                <a:latin typeface="Constantia" pitchFamily="18" charset="0"/>
              </a:rPr>
              <a:t>We need to toot our own horn more.  </a:t>
            </a:r>
          </a:p>
          <a:p>
            <a:pPr lvl="0"/>
            <a:r>
              <a:rPr lang="en-US" sz="1600" dirty="0">
                <a:latin typeface="Constantia" pitchFamily="18" charset="0"/>
              </a:rPr>
              <a:t>We need to tie library services to return on investment &amp; economic development; use real life stories as well as statistics.  </a:t>
            </a:r>
          </a:p>
          <a:p>
            <a:pPr lvl="0"/>
            <a:r>
              <a:rPr lang="en-US" sz="1600" dirty="0">
                <a:latin typeface="Constantia" pitchFamily="18" charset="0"/>
              </a:rPr>
              <a:t>It was pointed out the libraries are good “sufferers in silence.”    </a:t>
            </a:r>
          </a:p>
          <a:p>
            <a:pPr lvl="0">
              <a:buNone/>
            </a:pPr>
            <a:r>
              <a:rPr lang="en-US" sz="1200" dirty="0"/>
              <a:t>.</a:t>
            </a:r>
          </a:p>
          <a:p>
            <a:pPr eaLnBrk="1" hangingPunct="1">
              <a:buFont typeface="Georgia" pitchFamily="18" charset="0"/>
              <a:buNone/>
            </a:pPr>
            <a:endParaRPr lang="en-US" sz="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t>ODIN Mission Statement</a:t>
            </a:r>
          </a:p>
        </p:txBody>
      </p:sp>
      <p:sp>
        <p:nvSpPr>
          <p:cNvPr id="10243" name="Rectangle 3"/>
          <p:cNvSpPr>
            <a:spLocks noGrp="1" noChangeArrowheads="1"/>
          </p:cNvSpPr>
          <p:nvPr>
            <p:ph idx="1"/>
          </p:nvPr>
        </p:nvSpPr>
        <p:spPr/>
        <p:txBody>
          <a:bodyPr/>
          <a:lstStyle/>
          <a:p>
            <a:pPr>
              <a:lnSpc>
                <a:spcPct val="90000"/>
              </a:lnSpc>
              <a:buNone/>
            </a:pPr>
            <a:endParaRPr lang="en-US" sz="3200" i="1" dirty="0"/>
          </a:p>
          <a:p>
            <a:pPr>
              <a:lnSpc>
                <a:spcPct val="90000"/>
              </a:lnSpc>
              <a:buNone/>
            </a:pPr>
            <a:endParaRPr lang="en-US" sz="3200" i="1" dirty="0"/>
          </a:p>
          <a:p>
            <a:pPr>
              <a:lnSpc>
                <a:spcPct val="90000"/>
              </a:lnSpc>
              <a:buNone/>
            </a:pPr>
            <a:r>
              <a:rPr lang="en-US" sz="3200" i="1" u="sng" dirty="0"/>
              <a:t>The Mission of ODIN, the Online Dakota Information Network, is to provide access to library and information resources for the citizens of North Dakota.  (1996)</a:t>
            </a:r>
            <a:endParaRPr lang="en-US" sz="3200" u="sng" dirty="0"/>
          </a:p>
          <a:p>
            <a:pPr eaLnBrk="1" hangingPunct="1">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Effect transition="in" filter="fade">
                                      <p:cBhvr>
                                        <p:cTn id="7"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initex_templat_B">
  <a:themeElements>
    <a:clrScheme name="Custom 4">
      <a:dk1>
        <a:srgbClr val="404041"/>
      </a:dk1>
      <a:lt1>
        <a:srgbClr val="818285"/>
      </a:lt1>
      <a:dk2>
        <a:srgbClr val="ECF3FA"/>
      </a:dk2>
      <a:lt2>
        <a:srgbClr val="ECF3FA"/>
      </a:lt2>
      <a:accent1>
        <a:srgbClr val="56A1D5"/>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3730</TotalTime>
  <Words>1780</Words>
  <Application>Microsoft Office PowerPoint</Application>
  <PresentationFormat>On-screen Show (4:3)</PresentationFormat>
  <Paragraphs>176</Paragraphs>
  <Slides>19</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19</vt:i4>
      </vt:variant>
    </vt:vector>
  </HeadingPairs>
  <TitlesOfParts>
    <vt:vector size="31" baseType="lpstr">
      <vt:lpstr>Arial</vt:lpstr>
      <vt:lpstr>Calibri</vt:lpstr>
      <vt:lpstr>Constantia</vt:lpstr>
      <vt:lpstr>Georgia</vt:lpstr>
      <vt:lpstr>Gotham</vt:lpstr>
      <vt:lpstr>Lucida Grande</vt:lpstr>
      <vt:lpstr>Perpetua</vt:lpstr>
      <vt:lpstr>Perpetua Italic</vt:lpstr>
      <vt:lpstr>Verdana</vt:lpstr>
      <vt:lpstr>Wingdings 2</vt:lpstr>
      <vt:lpstr>Flow</vt:lpstr>
      <vt:lpstr>Minitex_templat_B</vt:lpstr>
      <vt:lpstr>ODIN Advisory Council</vt:lpstr>
      <vt:lpstr>Planning Strategic Directions</vt:lpstr>
      <vt:lpstr>Planning Strategic Directions</vt:lpstr>
      <vt:lpstr>Agenda for our time together</vt:lpstr>
      <vt:lpstr>ODIN SWOT - Strengths</vt:lpstr>
      <vt:lpstr>ODIN SWOT - Weaknesses</vt:lpstr>
      <vt:lpstr>ODIN SWOT - Opportunities</vt:lpstr>
      <vt:lpstr>            ODIN SWOT - Threats</vt:lpstr>
      <vt:lpstr>ODIN Mission Statement</vt:lpstr>
      <vt:lpstr>General Observations</vt:lpstr>
      <vt:lpstr>Orbis Cascade Alliance (OR, WA) CARLI (Illinois)</vt:lpstr>
      <vt:lpstr>OhioLINK</vt:lpstr>
      <vt:lpstr>Alliance Library System (Illinois)</vt:lpstr>
      <vt:lpstr>Montana Shared Catalog</vt:lpstr>
      <vt:lpstr>Trends &amp; Observations</vt:lpstr>
      <vt:lpstr>Trends &amp; Observations</vt:lpstr>
      <vt:lpstr>Thank You. Let’s Get To Work!</vt:lpstr>
      <vt:lpstr>Planning Strategic Directions</vt:lpstr>
      <vt:lpstr>ODIN Mission Statement</vt:lpstr>
    </vt:vector>
  </TitlesOfParts>
  <Company>University Of Minnesota - 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w-dejo</dc:creator>
  <cp:lastModifiedBy>Wolf, Lynn</cp:lastModifiedBy>
  <cp:revision>201</cp:revision>
  <cp:lastPrinted>2009-09-08T18:11:16Z</cp:lastPrinted>
  <dcterms:created xsi:type="dcterms:W3CDTF">2009-09-14T22:04:27Z</dcterms:created>
  <dcterms:modified xsi:type="dcterms:W3CDTF">2021-05-12T16:24:05Z</dcterms:modified>
</cp:coreProperties>
</file>