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7"/>
  </p:notesMasterIdLst>
  <p:sldIdLst>
    <p:sldId id="256" r:id="rId2"/>
    <p:sldId id="279" r:id="rId3"/>
    <p:sldId id="280" r:id="rId4"/>
    <p:sldId id="291" r:id="rId5"/>
    <p:sldId id="281" r:id="rId6"/>
    <p:sldId id="282" r:id="rId7"/>
    <p:sldId id="283" r:id="rId8"/>
    <p:sldId id="289" r:id="rId9"/>
    <p:sldId id="284" r:id="rId10"/>
    <p:sldId id="285" r:id="rId11"/>
    <p:sldId id="286" r:id="rId12"/>
    <p:sldId id="288" r:id="rId13"/>
    <p:sldId id="287" r:id="rId14"/>
    <p:sldId id="292" r:id="rId15"/>
    <p:sldId id="29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403523B-11A1-4586-82E8-3031AD43B6DE}">
          <p14:sldIdLst>
            <p14:sldId id="256"/>
            <p14:sldId id="279"/>
            <p14:sldId id="280"/>
            <p14:sldId id="291"/>
            <p14:sldId id="281"/>
            <p14:sldId id="282"/>
            <p14:sldId id="283"/>
            <p14:sldId id="289"/>
            <p14:sldId id="284"/>
            <p14:sldId id="285"/>
            <p14:sldId id="286"/>
            <p14:sldId id="288"/>
            <p14:sldId id="287"/>
            <p14:sldId id="292"/>
            <p14:sldId id="29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rphy, Nicole" initials="MN" lastIdx="1" clrIdx="0">
    <p:extLst>
      <p:ext uri="{19B8F6BF-5375-455C-9EA6-DF929625EA0E}">
        <p15:presenceInfo xmlns:p15="http://schemas.microsoft.com/office/powerpoint/2012/main" userId="S::nicole.m.murphy@ndus.edu::cda7d07a-d367-42c5-abb3-0359c6d950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5304" autoAdjust="0"/>
  </p:normalViewPr>
  <p:slideViewPr>
    <p:cSldViewPr snapToGrid="0">
      <p:cViewPr varScale="1">
        <p:scale>
          <a:sx n="83" d="100"/>
          <a:sy n="83" d="100"/>
        </p:scale>
        <p:origin x="16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00272F-3A51-478B-B87F-03F6902394C4}" type="datetimeFigureOut">
              <a:rPr lang="en-US" smtClean="0"/>
              <a:t>3/30/2021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037221-D88B-476A-BC38-F845F1C6B42B}" type="slidenum">
              <a:rPr lang="en-US" smtClean="0"/>
              <a:t>‹#›</a:t>
            </a:fld>
            <a:endParaRPr lang="en-US"/>
          </a:p>
        </p:txBody>
      </p:sp>
    </p:spTree>
    <p:extLst>
      <p:ext uri="{BB962C8B-B14F-4D97-AF65-F5344CB8AC3E}">
        <p14:creationId xmlns:p14="http://schemas.microsoft.com/office/powerpoint/2010/main" val="675015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037221-D88B-476A-BC38-F845F1C6B42B}" type="slidenum">
              <a:rPr lang="en-US" smtClean="0"/>
              <a:t>1</a:t>
            </a:fld>
            <a:endParaRPr lang="en-US"/>
          </a:p>
        </p:txBody>
      </p:sp>
    </p:spTree>
    <p:extLst>
      <p:ext uri="{BB962C8B-B14F-4D97-AF65-F5344CB8AC3E}">
        <p14:creationId xmlns:p14="http://schemas.microsoft.com/office/powerpoint/2010/main" val="2022052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any lingering requests with a Locate Failed status, make sure to Cancel those if you already acquired them by other means </a:t>
            </a:r>
          </a:p>
        </p:txBody>
      </p:sp>
      <p:sp>
        <p:nvSpPr>
          <p:cNvPr id="4" name="Slide Number Placeholder 3"/>
          <p:cNvSpPr>
            <a:spLocks noGrp="1"/>
          </p:cNvSpPr>
          <p:nvPr>
            <p:ph type="sldNum" sz="quarter" idx="5"/>
          </p:nvPr>
        </p:nvSpPr>
        <p:spPr/>
        <p:txBody>
          <a:bodyPr/>
          <a:lstStyle/>
          <a:p>
            <a:fld id="{28037221-D88B-476A-BC38-F845F1C6B42B}" type="slidenum">
              <a:rPr lang="en-US" smtClean="0"/>
              <a:t>10</a:t>
            </a:fld>
            <a:endParaRPr lang="en-US"/>
          </a:p>
        </p:txBody>
      </p:sp>
    </p:spTree>
    <p:extLst>
      <p:ext uri="{BB962C8B-B14F-4D97-AF65-F5344CB8AC3E}">
        <p14:creationId xmlns:p14="http://schemas.microsoft.com/office/powerpoint/2010/main" val="2378790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tips for cleaning up lingering Lending Requests</a:t>
            </a:r>
          </a:p>
        </p:txBody>
      </p:sp>
      <p:sp>
        <p:nvSpPr>
          <p:cNvPr id="4" name="Slide Number Placeholder 3"/>
          <p:cNvSpPr>
            <a:spLocks noGrp="1"/>
          </p:cNvSpPr>
          <p:nvPr>
            <p:ph type="sldNum" sz="quarter" idx="5"/>
          </p:nvPr>
        </p:nvSpPr>
        <p:spPr/>
        <p:txBody>
          <a:bodyPr/>
          <a:lstStyle/>
          <a:p>
            <a:fld id="{28037221-D88B-476A-BC38-F845F1C6B42B}" type="slidenum">
              <a:rPr lang="en-US" smtClean="0"/>
              <a:t>11</a:t>
            </a:fld>
            <a:endParaRPr lang="en-US"/>
          </a:p>
        </p:txBody>
      </p:sp>
    </p:spTree>
    <p:extLst>
      <p:ext uri="{BB962C8B-B14F-4D97-AF65-F5344CB8AC3E}">
        <p14:creationId xmlns:p14="http://schemas.microsoft.com/office/powerpoint/2010/main" val="19540962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 course, any Expired Lending Requests should be Rejected if you do not plan to fulfill the request</a:t>
            </a:r>
          </a:p>
        </p:txBody>
      </p:sp>
      <p:sp>
        <p:nvSpPr>
          <p:cNvPr id="4" name="Slide Number Placeholder 3"/>
          <p:cNvSpPr>
            <a:spLocks noGrp="1"/>
          </p:cNvSpPr>
          <p:nvPr>
            <p:ph type="sldNum" sz="quarter" idx="5"/>
          </p:nvPr>
        </p:nvSpPr>
        <p:spPr/>
        <p:txBody>
          <a:bodyPr/>
          <a:lstStyle/>
          <a:p>
            <a:fld id="{28037221-D88B-476A-BC38-F845F1C6B42B}" type="slidenum">
              <a:rPr lang="en-US" smtClean="0"/>
              <a:t>12</a:t>
            </a:fld>
            <a:endParaRPr lang="en-US"/>
          </a:p>
        </p:txBody>
      </p:sp>
    </p:spTree>
    <p:extLst>
      <p:ext uri="{BB962C8B-B14F-4D97-AF65-F5344CB8AC3E}">
        <p14:creationId xmlns:p14="http://schemas.microsoft.com/office/powerpoint/2010/main" val="2592367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requests that have a “Rejected the Borrower Request” status will need to be manually changed to “Request Completed.” You will see this status if your configuration has been set up to keep Rejected requests active.</a:t>
            </a:r>
          </a:p>
          <a:p>
            <a:endParaRPr lang="en-US" dirty="0"/>
          </a:p>
          <a:p>
            <a:endParaRPr lang="en-US" dirty="0"/>
          </a:p>
        </p:txBody>
      </p:sp>
      <p:sp>
        <p:nvSpPr>
          <p:cNvPr id="4" name="Slide Number Placeholder 3"/>
          <p:cNvSpPr>
            <a:spLocks noGrp="1"/>
          </p:cNvSpPr>
          <p:nvPr>
            <p:ph type="sldNum" sz="quarter" idx="5"/>
          </p:nvPr>
        </p:nvSpPr>
        <p:spPr/>
        <p:txBody>
          <a:bodyPr/>
          <a:lstStyle/>
          <a:p>
            <a:fld id="{28037221-D88B-476A-BC38-F845F1C6B42B}" type="slidenum">
              <a:rPr lang="en-US" smtClean="0"/>
              <a:t>13</a:t>
            </a:fld>
            <a:endParaRPr lang="en-US"/>
          </a:p>
        </p:txBody>
      </p:sp>
    </p:spTree>
    <p:extLst>
      <p:ext uri="{BB962C8B-B14F-4D97-AF65-F5344CB8AC3E}">
        <p14:creationId xmlns:p14="http://schemas.microsoft.com/office/powerpoint/2010/main" val="30475240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finally, if you have any requests still in the “Returned by Partner” status (I think this mainly applies to those of you that use “dummy” requests since there wouldn’t actually be anything physical to scan), you will just want to make sure to ‘Check in’ those requests once you know the item arrived back at its home library, so it disappears from your request list.</a:t>
            </a:r>
          </a:p>
          <a:p>
            <a:endParaRPr lang="en-US" dirty="0"/>
          </a:p>
          <a:p>
            <a:endParaRPr lang="en-US" dirty="0"/>
          </a:p>
        </p:txBody>
      </p:sp>
      <p:sp>
        <p:nvSpPr>
          <p:cNvPr id="4" name="Slide Number Placeholder 3"/>
          <p:cNvSpPr>
            <a:spLocks noGrp="1"/>
          </p:cNvSpPr>
          <p:nvPr>
            <p:ph type="sldNum" sz="quarter" idx="5"/>
          </p:nvPr>
        </p:nvSpPr>
        <p:spPr/>
        <p:txBody>
          <a:bodyPr/>
          <a:lstStyle/>
          <a:p>
            <a:fld id="{28037221-D88B-476A-BC38-F845F1C6B42B}" type="slidenum">
              <a:rPr lang="en-US" smtClean="0"/>
              <a:t>14</a:t>
            </a:fld>
            <a:endParaRPr lang="en-US"/>
          </a:p>
        </p:txBody>
      </p:sp>
    </p:spTree>
    <p:extLst>
      <p:ext uri="{BB962C8B-B14F-4D97-AF65-F5344CB8AC3E}">
        <p14:creationId xmlns:p14="http://schemas.microsoft.com/office/powerpoint/2010/main" val="38481338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Any final questions??</a:t>
            </a:r>
          </a:p>
          <a:p>
            <a:endParaRPr lang="en-US" dirty="0"/>
          </a:p>
          <a:p>
            <a:r>
              <a:rPr lang="en-US" dirty="0"/>
              <a:t>Of course, if you think of any later or have any issues you’d like to work through, please reach out! I am always happy to help!</a:t>
            </a:r>
          </a:p>
          <a:p>
            <a:endParaRPr lang="en-US" dirty="0"/>
          </a:p>
          <a:p>
            <a:r>
              <a:rPr lang="en-US" dirty="0"/>
              <a:t>Thanks Everyone!</a:t>
            </a:r>
          </a:p>
          <a:p>
            <a:endParaRPr lang="en-US" dirty="0"/>
          </a:p>
          <a:p>
            <a:endParaRPr lang="en-US" dirty="0"/>
          </a:p>
        </p:txBody>
      </p:sp>
      <p:sp>
        <p:nvSpPr>
          <p:cNvPr id="4" name="Slide Number Placeholder 3"/>
          <p:cNvSpPr>
            <a:spLocks noGrp="1"/>
          </p:cNvSpPr>
          <p:nvPr>
            <p:ph type="sldNum" sz="quarter" idx="5"/>
          </p:nvPr>
        </p:nvSpPr>
        <p:spPr/>
        <p:txBody>
          <a:bodyPr/>
          <a:lstStyle/>
          <a:p>
            <a:fld id="{28037221-D88B-476A-BC38-F845F1C6B42B}" type="slidenum">
              <a:rPr lang="en-US" smtClean="0"/>
              <a:t>15</a:t>
            </a:fld>
            <a:endParaRPr lang="en-US"/>
          </a:p>
        </p:txBody>
      </p:sp>
    </p:spTree>
    <p:extLst>
      <p:ext uri="{BB962C8B-B14F-4D97-AF65-F5344CB8AC3E}">
        <p14:creationId xmlns:p14="http://schemas.microsoft.com/office/powerpoint/2010/main" val="2078171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best practices for Request Clean-up.</a:t>
            </a:r>
          </a:p>
          <a:p>
            <a:endParaRPr lang="en-US" dirty="0"/>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If you are noticing requests that have lingered on your task lists for an extended period of time, you may want to clean them up. This makes it a bit easier to navigate your lists, especially if you process a high volume of requests.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Your clean-up approach will differ depending on whether you are working with Borrowing or Lending Requests.</a:t>
            </a:r>
          </a:p>
          <a:p>
            <a:endParaRPr lang="en-US" dirty="0"/>
          </a:p>
        </p:txBody>
      </p:sp>
      <p:sp>
        <p:nvSpPr>
          <p:cNvPr id="4" name="Slide Number Placeholder 3"/>
          <p:cNvSpPr>
            <a:spLocks noGrp="1"/>
          </p:cNvSpPr>
          <p:nvPr>
            <p:ph type="sldNum" sz="quarter" idx="5"/>
          </p:nvPr>
        </p:nvSpPr>
        <p:spPr/>
        <p:txBody>
          <a:bodyPr/>
          <a:lstStyle/>
          <a:p>
            <a:fld id="{28037221-D88B-476A-BC38-F845F1C6B42B}" type="slidenum">
              <a:rPr lang="en-US" smtClean="0"/>
              <a:t>2</a:t>
            </a:fld>
            <a:endParaRPr lang="en-US"/>
          </a:p>
        </p:txBody>
      </p:sp>
    </p:spTree>
    <p:extLst>
      <p:ext uri="{BB962C8B-B14F-4D97-AF65-F5344CB8AC3E}">
        <p14:creationId xmlns:p14="http://schemas.microsoft.com/office/powerpoint/2010/main" val="1724320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We’ll start with the terminal statuses. A Terminal status indicates the final step in the request has been completed. </a:t>
            </a:r>
          </a:p>
          <a:p>
            <a:endParaRPr lang="en-US" dirty="0"/>
          </a:p>
          <a:p>
            <a:r>
              <a:rPr lang="en-US" dirty="0"/>
              <a:t>For Borrowing Requests, the terminal statuses include, Canceled by partner, cancelled by patron, cancelled by staff, Digitally Received by Library, Expired, and Request Completed.</a:t>
            </a:r>
          </a:p>
        </p:txBody>
      </p:sp>
      <p:sp>
        <p:nvSpPr>
          <p:cNvPr id="4" name="Slide Number Placeholder 3"/>
          <p:cNvSpPr>
            <a:spLocks noGrp="1"/>
          </p:cNvSpPr>
          <p:nvPr>
            <p:ph type="sldNum" sz="quarter" idx="5"/>
          </p:nvPr>
        </p:nvSpPr>
        <p:spPr/>
        <p:txBody>
          <a:bodyPr/>
          <a:lstStyle/>
          <a:p>
            <a:fld id="{28037221-D88B-476A-BC38-F845F1C6B42B}" type="slidenum">
              <a:rPr lang="en-US" smtClean="0"/>
              <a:t>3</a:t>
            </a:fld>
            <a:endParaRPr lang="en-US"/>
          </a:p>
        </p:txBody>
      </p:sp>
    </p:spTree>
    <p:extLst>
      <p:ext uri="{BB962C8B-B14F-4D97-AF65-F5344CB8AC3E}">
        <p14:creationId xmlns:p14="http://schemas.microsoft.com/office/powerpoint/2010/main" val="1511938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just 2 terminal statuses for Lending Requests, which are Shipped Digitally &amp; Request Completed</a:t>
            </a:r>
          </a:p>
        </p:txBody>
      </p:sp>
      <p:sp>
        <p:nvSpPr>
          <p:cNvPr id="4" name="Slide Number Placeholder 3"/>
          <p:cNvSpPr>
            <a:spLocks noGrp="1"/>
          </p:cNvSpPr>
          <p:nvPr>
            <p:ph type="sldNum" sz="quarter" idx="5"/>
          </p:nvPr>
        </p:nvSpPr>
        <p:spPr/>
        <p:txBody>
          <a:bodyPr/>
          <a:lstStyle/>
          <a:p>
            <a:fld id="{28037221-D88B-476A-BC38-F845F1C6B42B}" type="slidenum">
              <a:rPr lang="en-US" smtClean="0"/>
              <a:t>4</a:t>
            </a:fld>
            <a:endParaRPr lang="en-US"/>
          </a:p>
        </p:txBody>
      </p:sp>
    </p:spTree>
    <p:extLst>
      <p:ext uri="{BB962C8B-B14F-4D97-AF65-F5344CB8AC3E}">
        <p14:creationId xmlns:p14="http://schemas.microsoft.com/office/powerpoint/2010/main" val="2854101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If your Request is in one of these final statuses, it can simply be removed, though there is one caveat. </a:t>
            </a:r>
          </a:p>
        </p:txBody>
      </p:sp>
      <p:sp>
        <p:nvSpPr>
          <p:cNvPr id="4" name="Slide Number Placeholder 3"/>
          <p:cNvSpPr>
            <a:spLocks noGrp="1"/>
          </p:cNvSpPr>
          <p:nvPr>
            <p:ph type="sldNum" sz="quarter" idx="5"/>
          </p:nvPr>
        </p:nvSpPr>
        <p:spPr/>
        <p:txBody>
          <a:bodyPr/>
          <a:lstStyle/>
          <a:p>
            <a:fld id="{28037221-D88B-476A-BC38-F845F1C6B42B}" type="slidenum">
              <a:rPr lang="en-US" smtClean="0"/>
              <a:t>5</a:t>
            </a:fld>
            <a:endParaRPr lang="en-US"/>
          </a:p>
        </p:txBody>
      </p:sp>
    </p:spTree>
    <p:extLst>
      <p:ext uri="{BB962C8B-B14F-4D97-AF65-F5344CB8AC3E}">
        <p14:creationId xmlns:p14="http://schemas.microsoft.com/office/powerpoint/2010/main" val="3216123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Before removing a request with a “Cancelled by Staff” status, I would recommend a brief glance at the history of the request before removing it. Since the March release, the system has been giving this status to any request automatically cancelled because of a past “Not Needed After” date. You will just want to verify the request didn’t get cancelled mistakenly due to your patron entering an invalid date in this field.</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Also, you may be wondering why Request Completed is listed. The default is for Completed requests to disappear on their own, but there is a configuration setting that can be adjusted to allow you to manually remove Completed requests if you would prefer. </a:t>
            </a:r>
          </a:p>
          <a:p>
            <a:endParaRPr lang="en-US" dirty="0"/>
          </a:p>
        </p:txBody>
      </p:sp>
      <p:sp>
        <p:nvSpPr>
          <p:cNvPr id="4" name="Slide Number Placeholder 3"/>
          <p:cNvSpPr>
            <a:spLocks noGrp="1"/>
          </p:cNvSpPr>
          <p:nvPr>
            <p:ph type="sldNum" sz="quarter" idx="5"/>
          </p:nvPr>
        </p:nvSpPr>
        <p:spPr/>
        <p:txBody>
          <a:bodyPr/>
          <a:lstStyle/>
          <a:p>
            <a:fld id="{28037221-D88B-476A-BC38-F845F1C6B42B}" type="slidenum">
              <a:rPr lang="en-US" smtClean="0"/>
              <a:t>6</a:t>
            </a:fld>
            <a:endParaRPr lang="en-US"/>
          </a:p>
        </p:txBody>
      </p:sp>
    </p:spTree>
    <p:extLst>
      <p:ext uri="{BB962C8B-B14F-4D97-AF65-F5344CB8AC3E}">
        <p14:creationId xmlns:p14="http://schemas.microsoft.com/office/powerpoint/2010/main" val="1782779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tips for cleaning up Borrowing Requests…</a:t>
            </a:r>
          </a:p>
        </p:txBody>
      </p:sp>
      <p:sp>
        <p:nvSpPr>
          <p:cNvPr id="4" name="Slide Number Placeholder 3"/>
          <p:cNvSpPr>
            <a:spLocks noGrp="1"/>
          </p:cNvSpPr>
          <p:nvPr>
            <p:ph type="sldNum" sz="quarter" idx="5"/>
          </p:nvPr>
        </p:nvSpPr>
        <p:spPr/>
        <p:txBody>
          <a:bodyPr/>
          <a:lstStyle/>
          <a:p>
            <a:fld id="{28037221-D88B-476A-BC38-F845F1C6B42B}" type="slidenum">
              <a:rPr lang="en-US" smtClean="0"/>
              <a:t>7</a:t>
            </a:fld>
            <a:endParaRPr lang="en-US"/>
          </a:p>
        </p:txBody>
      </p:sp>
    </p:spTree>
    <p:extLst>
      <p:ext uri="{BB962C8B-B14F-4D97-AF65-F5344CB8AC3E}">
        <p14:creationId xmlns:p14="http://schemas.microsoft.com/office/powerpoint/2010/main" val="2215792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still have any requests in the Shipped Digitally status, make sure to Receive them, so they disappear from your list</a:t>
            </a:r>
          </a:p>
        </p:txBody>
      </p:sp>
      <p:sp>
        <p:nvSpPr>
          <p:cNvPr id="4" name="Slide Number Placeholder 3"/>
          <p:cNvSpPr>
            <a:spLocks noGrp="1"/>
          </p:cNvSpPr>
          <p:nvPr>
            <p:ph type="sldNum" sz="quarter" idx="5"/>
          </p:nvPr>
        </p:nvSpPr>
        <p:spPr/>
        <p:txBody>
          <a:bodyPr/>
          <a:lstStyle/>
          <a:p>
            <a:fld id="{28037221-D88B-476A-BC38-F845F1C6B42B}" type="slidenum">
              <a:rPr lang="en-US" smtClean="0"/>
              <a:t>8</a:t>
            </a:fld>
            <a:endParaRPr lang="en-US"/>
          </a:p>
        </p:txBody>
      </p:sp>
    </p:spTree>
    <p:extLst>
      <p:ext uri="{BB962C8B-B14F-4D97-AF65-F5344CB8AC3E}">
        <p14:creationId xmlns:p14="http://schemas.microsoft.com/office/powerpoint/2010/main" val="1146427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a request that shows Rejected by Partner, it will need to be Canceled. Unfortunately, in this case, Cancel is not an option in the More Actions menu, so it will need to be done by clicking Edit, going to the Rota tab, and clicking Cancel Request while under the tab. My guess is that Alma wants you to double check your rota to make sure all partners were checked before finalizing the Cancellation</a:t>
            </a:r>
          </a:p>
        </p:txBody>
      </p:sp>
      <p:sp>
        <p:nvSpPr>
          <p:cNvPr id="4" name="Slide Number Placeholder 3"/>
          <p:cNvSpPr>
            <a:spLocks noGrp="1"/>
          </p:cNvSpPr>
          <p:nvPr>
            <p:ph type="sldNum" sz="quarter" idx="5"/>
          </p:nvPr>
        </p:nvSpPr>
        <p:spPr/>
        <p:txBody>
          <a:bodyPr/>
          <a:lstStyle/>
          <a:p>
            <a:fld id="{28037221-D88B-476A-BC38-F845F1C6B42B}" type="slidenum">
              <a:rPr lang="en-US" smtClean="0"/>
              <a:t>9</a:t>
            </a:fld>
            <a:endParaRPr lang="en-US"/>
          </a:p>
        </p:txBody>
      </p:sp>
    </p:spTree>
    <p:extLst>
      <p:ext uri="{BB962C8B-B14F-4D97-AF65-F5344CB8AC3E}">
        <p14:creationId xmlns:p14="http://schemas.microsoft.com/office/powerpoint/2010/main" val="1674556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21818-E75A-458F-AC5B-0E9A2C76B835}"/>
              </a:ext>
            </a:extLst>
          </p:cNvPr>
          <p:cNvSpPr>
            <a:spLocks noGrp="1"/>
          </p:cNvSpPr>
          <p:nvPr>
            <p:ph type="ctrTitle"/>
          </p:nvPr>
        </p:nvSpPr>
        <p:spPr>
          <a:xfrm>
            <a:off x="448056" y="448056"/>
            <a:ext cx="11292840" cy="3401568"/>
          </a:xfrm>
        </p:spPr>
        <p:txBody>
          <a:bodyPr anchor="b">
            <a:normAutofit/>
          </a:bodyPr>
          <a:lstStyle>
            <a:lvl1pPr algn="l">
              <a:defRPr sz="6400">
                <a:solidFill>
                  <a:schemeClr val="tx2"/>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6EE64DE-978B-4F95-BB3C-D027D8008748}"/>
              </a:ext>
            </a:extLst>
          </p:cNvPr>
          <p:cNvSpPr>
            <a:spLocks noGrp="1"/>
          </p:cNvSpPr>
          <p:nvPr>
            <p:ph type="subTitle" idx="1"/>
          </p:nvPr>
        </p:nvSpPr>
        <p:spPr>
          <a:xfrm>
            <a:off x="448056" y="4471416"/>
            <a:ext cx="11292840" cy="1481328"/>
          </a:xfrm>
        </p:spPr>
        <p:txBody>
          <a:bodyPr/>
          <a:lstStyle>
            <a:lvl1pPr marL="0" indent="0" algn="l">
              <a:lnSpc>
                <a:spcPct val="120000"/>
              </a:lnSpc>
              <a:buNone/>
              <a:defRPr sz="2400">
                <a:solidFill>
                  <a:schemeClr val="tx2">
                    <a:alpha val="5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8" name="Straight Connector 7">
            <a:extLst>
              <a:ext uri="{FF2B5EF4-FFF2-40B4-BE49-F238E27FC236}">
                <a16:creationId xmlns:a16="http://schemas.microsoft.com/office/drawing/2014/main" id="{C66CC717-08C5-4F3E-B8AA-BA93C8755982}"/>
              </a:ext>
            </a:extLst>
          </p:cNvPr>
          <p:cNvCxnSpPr>
            <a:cxnSpLocks/>
          </p:cNvCxnSpPr>
          <p:nvPr/>
        </p:nvCxnSpPr>
        <p:spPr>
          <a:xfrm>
            <a:off x="449400" y="41220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896B5700-AA45-4E20-8BE5-27620411303F}"/>
              </a:ext>
            </a:extLst>
          </p:cNvPr>
          <p:cNvSpPr>
            <a:spLocks noGrp="1"/>
          </p:cNvSpPr>
          <p:nvPr>
            <p:ph type="ftr" sz="quarter" idx="3"/>
          </p:nvPr>
        </p:nvSpPr>
        <p:spPr>
          <a:xfrm>
            <a:off x="4370832" y="6153912"/>
            <a:ext cx="5397056" cy="502920"/>
          </a:xfrm>
          <a:prstGeom prst="rect">
            <a:avLst/>
          </a:prstGeom>
        </p:spPr>
        <p:txBody>
          <a:bodyPr vert="horz" lIns="0" tIns="0" rIns="91440" bIns="0" rtlCol="0" anchor="ctr"/>
          <a:lstStyle>
            <a:lvl1pPr algn="l">
              <a:defRPr sz="900" cap="all" spc="200" baseline="0">
                <a:solidFill>
                  <a:schemeClr val="tx2">
                    <a:alpha val="55000"/>
                  </a:schemeClr>
                </a:solidFill>
              </a:defRPr>
            </a:lvl1pPr>
          </a:lstStyle>
          <a:p>
            <a:r>
              <a:rPr lang="en-US" spc="200" dirty="0"/>
              <a:t>Sample Footer Text</a:t>
            </a:r>
          </a:p>
        </p:txBody>
      </p:sp>
      <p:sp>
        <p:nvSpPr>
          <p:cNvPr id="10" name="Slide Number Placeholder 5">
            <a:extLst>
              <a:ext uri="{FF2B5EF4-FFF2-40B4-BE49-F238E27FC236}">
                <a16:creationId xmlns:a16="http://schemas.microsoft.com/office/drawing/2014/main" id="{7C5B7199-CC00-4D38-8B48-F8A539112985}"/>
              </a:ext>
            </a:extLst>
          </p:cNvPr>
          <p:cNvSpPr>
            <a:spLocks noGrp="1"/>
          </p:cNvSpPr>
          <p:nvPr>
            <p:ph type="sldNum" sz="quarter" idx="4"/>
          </p:nvPr>
        </p:nvSpPr>
        <p:spPr>
          <a:xfrm>
            <a:off x="10238232" y="6153912"/>
            <a:ext cx="1510856" cy="502920"/>
          </a:xfrm>
          <a:prstGeom prst="rect">
            <a:avLst/>
          </a:prstGeom>
        </p:spPr>
        <p:txBody>
          <a:bodyPr vert="horz" lIns="0" tIns="0" rIns="0" bIns="0" rtlCol="0" anchor="ctr"/>
          <a:lstStyle>
            <a:lvl1pPr algn="r">
              <a:defRPr sz="900">
                <a:solidFill>
                  <a:schemeClr val="tx2">
                    <a:alpha val="55000"/>
                  </a:schemeClr>
                </a:solidFill>
              </a:defRPr>
            </a:lvl1pPr>
          </a:lstStyle>
          <a:p>
            <a:fld id="{0D309695-DEC3-40DA-9DF5-330280C9D0E8}" type="slidenum">
              <a:rPr lang="en-US" smtClean="0"/>
              <a:pPr/>
              <a:t>‹#›</a:t>
            </a:fld>
            <a:endParaRPr lang="en-US" dirty="0"/>
          </a:p>
        </p:txBody>
      </p:sp>
      <p:sp>
        <p:nvSpPr>
          <p:cNvPr id="11" name="Date Placeholder 3">
            <a:extLst>
              <a:ext uri="{FF2B5EF4-FFF2-40B4-BE49-F238E27FC236}">
                <a16:creationId xmlns:a16="http://schemas.microsoft.com/office/drawing/2014/main" id="{16BC76EC-3453-4CE0-A71D-BD21940757B4}"/>
              </a:ext>
            </a:extLst>
          </p:cNvPr>
          <p:cNvSpPr>
            <a:spLocks noGrp="1"/>
          </p:cNvSpPr>
          <p:nvPr>
            <p:ph type="dt" sz="half" idx="2"/>
          </p:nvPr>
        </p:nvSpPr>
        <p:spPr>
          <a:xfrm>
            <a:off x="442912" y="6152968"/>
            <a:ext cx="3457576" cy="502920"/>
          </a:xfrm>
          <a:prstGeom prst="rect">
            <a:avLst/>
          </a:prstGeom>
        </p:spPr>
        <p:txBody>
          <a:bodyPr wrap="square" lIns="0" tIns="0" rIns="0" bIns="0" anchor="ctr" anchorCtr="0">
            <a:normAutofit/>
          </a:bodyPr>
          <a:lstStyle>
            <a:lvl1pPr>
              <a:defRPr sz="900" cap="all" spc="200" baseline="0">
                <a:solidFill>
                  <a:schemeClr val="tx1">
                    <a:alpha val="55000"/>
                  </a:schemeClr>
                </a:solidFill>
              </a:defRPr>
            </a:lvl1pPr>
          </a:lstStyle>
          <a:p>
            <a:fld id="{8256C2ED-54A4-480D-B5C8-65C0D62359B9}" type="datetime2">
              <a:rPr lang="en-US" smtClean="0"/>
              <a:pPr/>
              <a:t>Tuesday, March 30, 2021</a:t>
            </a:fld>
            <a:endParaRPr lang="en-US" dirty="0"/>
          </a:p>
        </p:txBody>
      </p:sp>
    </p:spTree>
    <p:extLst>
      <p:ext uri="{BB962C8B-B14F-4D97-AF65-F5344CB8AC3E}">
        <p14:creationId xmlns:p14="http://schemas.microsoft.com/office/powerpoint/2010/main" val="596283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733FC-38A1-463C-BF3D-0D99784E02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AFD076A-A004-4560-A43B-028624E20D17}"/>
              </a:ext>
            </a:extLst>
          </p:cNvPr>
          <p:cNvSpPr>
            <a:spLocks noGrp="1"/>
          </p:cNvSpPr>
          <p:nvPr>
            <p:ph type="body" orient="vert" idx="1"/>
          </p:nvPr>
        </p:nvSpPr>
        <p:spPr>
          <a:xfrm>
            <a:off x="448056" y="1956816"/>
            <a:ext cx="11301984" cy="39959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FCFBA60-9309-4F2A-9FA9-305C4AFBECAF}"/>
              </a:ext>
            </a:extLst>
          </p:cNvPr>
          <p:cNvSpPr>
            <a:spLocks noGrp="1"/>
          </p:cNvSpPr>
          <p:nvPr>
            <p:ph type="dt" sz="half" idx="10"/>
          </p:nvPr>
        </p:nvSpPr>
        <p:spPr>
          <a:xfrm>
            <a:off x="438912" y="6153912"/>
            <a:ext cx="3456432" cy="502920"/>
          </a:xfrm>
          <a:prstGeom prst="rect">
            <a:avLst/>
          </a:prstGeom>
        </p:spPr>
        <p:txBody>
          <a:bodyPr/>
          <a:lstStyle/>
          <a:p>
            <a:fld id="{53CF612A-4CB0-4F57-9A87-F049CECB184D}" type="datetime2">
              <a:rPr lang="en-US" smtClean="0"/>
              <a:t>Tuesday, March 30, 2021</a:t>
            </a:fld>
            <a:endParaRPr lang="en-US"/>
          </a:p>
        </p:txBody>
      </p:sp>
      <p:sp>
        <p:nvSpPr>
          <p:cNvPr id="5" name="Footer Placeholder 4">
            <a:extLst>
              <a:ext uri="{FF2B5EF4-FFF2-40B4-BE49-F238E27FC236}">
                <a16:creationId xmlns:a16="http://schemas.microsoft.com/office/drawing/2014/main" id="{491BF451-928F-4E55-8A76-111D0E21121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B5EC161-BA80-4E93-AEB1-B61E38C098BB}"/>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2246810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44E3E-5EFE-4FCB-86A2-5E20CC6525EC}"/>
              </a:ext>
            </a:extLst>
          </p:cNvPr>
          <p:cNvSpPr>
            <a:spLocks noGrp="1"/>
          </p:cNvSpPr>
          <p:nvPr>
            <p:ph type="title" orient="vert"/>
          </p:nvPr>
        </p:nvSpPr>
        <p:spPr>
          <a:xfrm>
            <a:off x="10232136" y="448056"/>
            <a:ext cx="1581912" cy="550468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95005E-2E0C-4200-BF29-1135A35EE9B9}"/>
              </a:ext>
            </a:extLst>
          </p:cNvPr>
          <p:cNvSpPr>
            <a:spLocks noGrp="1"/>
          </p:cNvSpPr>
          <p:nvPr>
            <p:ph type="body" orient="vert" idx="1"/>
          </p:nvPr>
        </p:nvSpPr>
        <p:spPr>
          <a:xfrm>
            <a:off x="438912" y="438912"/>
            <a:ext cx="9436608" cy="55046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12BBBED-3B21-4271-BC0F-BBA258B59D48}"/>
              </a:ext>
            </a:extLst>
          </p:cNvPr>
          <p:cNvSpPr>
            <a:spLocks noGrp="1"/>
          </p:cNvSpPr>
          <p:nvPr>
            <p:ph type="dt" sz="half" idx="10"/>
          </p:nvPr>
        </p:nvSpPr>
        <p:spPr>
          <a:xfrm>
            <a:off x="438912" y="6153912"/>
            <a:ext cx="3456432" cy="502920"/>
          </a:xfrm>
          <a:prstGeom prst="rect">
            <a:avLst/>
          </a:prstGeom>
        </p:spPr>
        <p:txBody>
          <a:bodyPr/>
          <a:lstStyle/>
          <a:p>
            <a:fld id="{8F397F40-C8F7-4897-A6B8-241042F913A9}" type="datetime2">
              <a:rPr lang="en-US" smtClean="0"/>
              <a:t>Tuesday, March 30, 2021</a:t>
            </a:fld>
            <a:endParaRPr lang="en-US"/>
          </a:p>
        </p:txBody>
      </p:sp>
      <p:sp>
        <p:nvSpPr>
          <p:cNvPr id="5" name="Footer Placeholder 4">
            <a:extLst>
              <a:ext uri="{FF2B5EF4-FFF2-40B4-BE49-F238E27FC236}">
                <a16:creationId xmlns:a16="http://schemas.microsoft.com/office/drawing/2014/main" id="{2D89CED5-56F3-4943-8143-918F7A860CD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09C87180-7248-4741-8E3B-9AAFB414DD95}"/>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119502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B7685-BDD9-488F-B082-33592E0F1364}"/>
              </a:ext>
            </a:extLst>
          </p:cNvPr>
          <p:cNvSpPr>
            <a:spLocks noGrp="1"/>
          </p:cNvSpPr>
          <p:nvPr>
            <p:ph type="title"/>
          </p:nvPr>
        </p:nvSpPr>
        <p:spPr/>
        <p:txBody>
          <a:bodyPr wrap="square"/>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E9CB5FF-7FB5-4B8A-BF1C-48765D40B4C0}"/>
              </a:ext>
            </a:extLst>
          </p:cNvPr>
          <p:cNvSpPr>
            <a:spLocks noGrp="1"/>
          </p:cNvSpPr>
          <p:nvPr>
            <p:ph idx="1"/>
          </p:nvPr>
        </p:nvSpPr>
        <p:spPr>
          <a:xfrm>
            <a:off x="448056" y="1735200"/>
            <a:ext cx="11293200" cy="3783013"/>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a:extLst>
              <a:ext uri="{FF2B5EF4-FFF2-40B4-BE49-F238E27FC236}">
                <a16:creationId xmlns:a16="http://schemas.microsoft.com/office/drawing/2014/main" id="{BDA03860-F8F0-4186-B5D0-72C935B2C2A9}"/>
              </a:ext>
            </a:extLst>
          </p:cNvPr>
          <p:cNvSpPr>
            <a:spLocks noGrp="1"/>
          </p:cNvSpPr>
          <p:nvPr>
            <p:ph type="ftr" sz="quarter" idx="3"/>
          </p:nvPr>
        </p:nvSpPr>
        <p:spPr>
          <a:xfrm>
            <a:off x="4370832" y="6153912"/>
            <a:ext cx="5397056" cy="502920"/>
          </a:xfrm>
          <a:prstGeom prst="rect">
            <a:avLst/>
          </a:prstGeom>
        </p:spPr>
        <p:txBody>
          <a:bodyPr vert="horz" lIns="0" tIns="0" rIns="91440" bIns="0" rtlCol="0" anchor="ctr"/>
          <a:lstStyle>
            <a:lvl1pPr algn="l">
              <a:defRPr sz="900" cap="all" spc="200" baseline="0">
                <a:solidFill>
                  <a:schemeClr val="tx2">
                    <a:alpha val="55000"/>
                  </a:schemeClr>
                </a:solidFill>
              </a:defRPr>
            </a:lvl1pPr>
          </a:lstStyle>
          <a:p>
            <a:r>
              <a:rPr lang="en-US" spc="200" dirty="0"/>
              <a:t>Sample Footer Text</a:t>
            </a:r>
          </a:p>
        </p:txBody>
      </p:sp>
      <p:sp>
        <p:nvSpPr>
          <p:cNvPr id="8" name="Slide Number Placeholder 5">
            <a:extLst>
              <a:ext uri="{FF2B5EF4-FFF2-40B4-BE49-F238E27FC236}">
                <a16:creationId xmlns:a16="http://schemas.microsoft.com/office/drawing/2014/main" id="{60B9D802-9E36-42DA-B6CA-6C937CBE8A94}"/>
              </a:ext>
            </a:extLst>
          </p:cNvPr>
          <p:cNvSpPr>
            <a:spLocks noGrp="1"/>
          </p:cNvSpPr>
          <p:nvPr>
            <p:ph type="sldNum" sz="quarter" idx="4"/>
          </p:nvPr>
        </p:nvSpPr>
        <p:spPr>
          <a:xfrm>
            <a:off x="10238232" y="6153912"/>
            <a:ext cx="1510856" cy="502920"/>
          </a:xfrm>
          <a:prstGeom prst="rect">
            <a:avLst/>
          </a:prstGeom>
        </p:spPr>
        <p:txBody>
          <a:bodyPr vert="horz" lIns="0" tIns="0" rIns="0" bIns="0" rtlCol="0" anchor="ctr"/>
          <a:lstStyle>
            <a:lvl1pPr algn="r">
              <a:defRPr sz="900">
                <a:solidFill>
                  <a:schemeClr val="tx2">
                    <a:alpha val="55000"/>
                  </a:schemeClr>
                </a:solidFill>
              </a:defRPr>
            </a:lvl1pPr>
          </a:lstStyle>
          <a:p>
            <a:fld id="{0D309695-DEC3-40DA-9DF5-330280C9D0E8}" type="slidenum">
              <a:rPr lang="en-US" smtClean="0"/>
              <a:pPr/>
              <a:t>‹#›</a:t>
            </a:fld>
            <a:endParaRPr lang="en-US" dirty="0"/>
          </a:p>
        </p:txBody>
      </p:sp>
      <p:sp>
        <p:nvSpPr>
          <p:cNvPr id="9" name="Date Placeholder 3">
            <a:extLst>
              <a:ext uri="{FF2B5EF4-FFF2-40B4-BE49-F238E27FC236}">
                <a16:creationId xmlns:a16="http://schemas.microsoft.com/office/drawing/2014/main" id="{C227B5A7-BF66-4C50-9DAD-A24070310B83}"/>
              </a:ext>
            </a:extLst>
          </p:cNvPr>
          <p:cNvSpPr>
            <a:spLocks noGrp="1"/>
          </p:cNvSpPr>
          <p:nvPr>
            <p:ph type="dt" sz="half" idx="2"/>
          </p:nvPr>
        </p:nvSpPr>
        <p:spPr>
          <a:xfrm>
            <a:off x="442912" y="6152968"/>
            <a:ext cx="3457576" cy="502920"/>
          </a:xfrm>
          <a:prstGeom prst="rect">
            <a:avLst/>
          </a:prstGeom>
        </p:spPr>
        <p:txBody>
          <a:bodyPr wrap="square" lIns="0" tIns="0" rIns="0" bIns="0" anchor="ctr" anchorCtr="0">
            <a:normAutofit/>
          </a:bodyPr>
          <a:lstStyle>
            <a:lvl1pPr>
              <a:defRPr sz="900" cap="all" spc="200" baseline="0">
                <a:solidFill>
                  <a:schemeClr val="tx1">
                    <a:alpha val="55000"/>
                  </a:schemeClr>
                </a:solidFill>
              </a:defRPr>
            </a:lvl1pPr>
          </a:lstStyle>
          <a:p>
            <a:fld id="{8256C2ED-54A4-480D-B5C8-65C0D62359B9}" type="datetime2">
              <a:rPr lang="en-US" smtClean="0"/>
              <a:pPr/>
              <a:t>Tuesday, March 30, 2021</a:t>
            </a:fld>
            <a:endParaRPr lang="en-US" dirty="0"/>
          </a:p>
        </p:txBody>
      </p:sp>
    </p:spTree>
    <p:extLst>
      <p:ext uri="{BB962C8B-B14F-4D97-AF65-F5344CB8AC3E}">
        <p14:creationId xmlns:p14="http://schemas.microsoft.com/office/powerpoint/2010/main" val="384732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2B8D-DB20-44D1-84BC-F76685913380}"/>
              </a:ext>
            </a:extLst>
          </p:cNvPr>
          <p:cNvSpPr>
            <a:spLocks noGrp="1"/>
          </p:cNvSpPr>
          <p:nvPr>
            <p:ph type="title"/>
          </p:nvPr>
        </p:nvSpPr>
        <p:spPr>
          <a:xfrm>
            <a:off x="448056" y="448056"/>
            <a:ext cx="11311128" cy="3401568"/>
          </a:xfrm>
        </p:spPr>
        <p:txBody>
          <a:bodyPr anchor="b">
            <a:normAutofit/>
          </a:bodyPr>
          <a:lstStyle>
            <a:lvl1pPr>
              <a:defRPr sz="6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594C298-618E-4642-8F2B-8DD253ED5C06}"/>
              </a:ext>
            </a:extLst>
          </p:cNvPr>
          <p:cNvSpPr>
            <a:spLocks noGrp="1"/>
          </p:cNvSpPr>
          <p:nvPr>
            <p:ph type="body" idx="1"/>
          </p:nvPr>
        </p:nvSpPr>
        <p:spPr>
          <a:xfrm>
            <a:off x="448056" y="4471416"/>
            <a:ext cx="11292840" cy="1481328"/>
          </a:xfrm>
        </p:spPr>
        <p:txBody>
          <a:bodyPr/>
          <a:lstStyle>
            <a:lvl1pPr marL="0" indent="0">
              <a:lnSpc>
                <a:spcPct val="120000"/>
              </a:lnSpc>
              <a:buNone/>
              <a:defRPr sz="2400">
                <a:solidFill>
                  <a:schemeClr val="tx2">
                    <a:alpha val="5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B3ECD5-2EEA-457B-9C93-36F8AF368EC7}"/>
              </a:ext>
            </a:extLst>
          </p:cNvPr>
          <p:cNvSpPr>
            <a:spLocks noGrp="1"/>
          </p:cNvSpPr>
          <p:nvPr>
            <p:ph type="dt" sz="half" idx="10"/>
          </p:nvPr>
        </p:nvSpPr>
        <p:spPr>
          <a:xfrm>
            <a:off x="438912" y="6153912"/>
            <a:ext cx="3456432" cy="502920"/>
          </a:xfrm>
          <a:prstGeom prst="rect">
            <a:avLst/>
          </a:prstGeom>
        </p:spPr>
        <p:txBody>
          <a:bodyPr/>
          <a:lstStyle/>
          <a:p>
            <a:fld id="{10EDCA73-0A86-4195-A787-75037827079D}" type="datetime2">
              <a:rPr lang="en-US" smtClean="0"/>
              <a:t>Tuesday, March 30, 2021</a:t>
            </a:fld>
            <a:endParaRPr lang="en-US"/>
          </a:p>
        </p:txBody>
      </p:sp>
      <p:sp>
        <p:nvSpPr>
          <p:cNvPr id="5" name="Footer Placeholder 4">
            <a:extLst>
              <a:ext uri="{FF2B5EF4-FFF2-40B4-BE49-F238E27FC236}">
                <a16:creationId xmlns:a16="http://schemas.microsoft.com/office/drawing/2014/main" id="{D79A15D4-F172-4025-9290-C8F5D419720E}"/>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3926CD73-9984-4E1D-BD74-37115C1F4C57}"/>
              </a:ext>
            </a:extLst>
          </p:cNvPr>
          <p:cNvSpPr>
            <a:spLocks noGrp="1"/>
          </p:cNvSpPr>
          <p:nvPr>
            <p:ph type="sldNum" sz="quarter" idx="12"/>
          </p:nvPr>
        </p:nvSpPr>
        <p:spPr/>
        <p:txBody>
          <a:bodyPr rIns="219456"/>
          <a:lstStyle/>
          <a:p>
            <a:fld id="{0D309695-DEC3-40DA-9DF5-330280C9D0E8}" type="slidenum">
              <a:rPr lang="en-US" smtClean="0"/>
              <a:t>‹#›</a:t>
            </a:fld>
            <a:endParaRPr lang="en-US"/>
          </a:p>
        </p:txBody>
      </p:sp>
      <p:cxnSp>
        <p:nvCxnSpPr>
          <p:cNvPr id="8" name="Straight Connector 7">
            <a:extLst>
              <a:ext uri="{FF2B5EF4-FFF2-40B4-BE49-F238E27FC236}">
                <a16:creationId xmlns:a16="http://schemas.microsoft.com/office/drawing/2014/main" id="{E99FAD47-5E44-4EE5-A422-A77593F8F3A3}"/>
              </a:ext>
            </a:extLst>
          </p:cNvPr>
          <p:cNvCxnSpPr>
            <a:cxnSpLocks/>
          </p:cNvCxnSpPr>
          <p:nvPr/>
        </p:nvCxnSpPr>
        <p:spPr>
          <a:xfrm>
            <a:off x="449400" y="41220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7135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74E41-AB27-418C-AA9E-8F863DDE3629}"/>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8B9E10A-E18D-4122-A71B-0A22F695E076}"/>
              </a:ext>
            </a:extLst>
          </p:cNvPr>
          <p:cNvSpPr>
            <a:spLocks noGrp="1"/>
          </p:cNvSpPr>
          <p:nvPr>
            <p:ph sz="half" idx="1"/>
          </p:nvPr>
        </p:nvSpPr>
        <p:spPr>
          <a:xfrm>
            <a:off x="448056" y="1735200"/>
            <a:ext cx="5431536" cy="4214750"/>
          </a:xfrm>
        </p:spPr>
        <p:txBody>
          <a:bodyPr/>
          <a:lstStyle>
            <a:lvl1pPr marL="450000">
              <a:defRPr/>
            </a:lvl1pPr>
            <a:lvl2pPr marL="900000">
              <a:defRPr/>
            </a:lvl2pPr>
            <a:lvl3pPr marL="1350000">
              <a:defRPr/>
            </a:lvl3pPr>
            <a:lvl4pPr marL="1800000">
              <a:defRPr/>
            </a:lvl4pPr>
            <a:lvl5pPr marL="225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0CB980D-2720-431B-88C8-4D837023BBFF}"/>
              </a:ext>
            </a:extLst>
          </p:cNvPr>
          <p:cNvSpPr>
            <a:spLocks noGrp="1"/>
          </p:cNvSpPr>
          <p:nvPr>
            <p:ph sz="half" idx="2"/>
          </p:nvPr>
        </p:nvSpPr>
        <p:spPr>
          <a:xfrm>
            <a:off x="6309360" y="1735200"/>
            <a:ext cx="5431536" cy="4214750"/>
          </a:xfrm>
        </p:spPr>
        <p:txBody>
          <a:bodyPr/>
          <a:lstStyle>
            <a:lvl2pPr marL="900000">
              <a:defRPr/>
            </a:lvl2pPr>
            <a:lvl3pPr marL="1350000">
              <a:defRPr/>
            </a:lvl3pPr>
            <a:lvl4pPr marL="1800000">
              <a:defRPr/>
            </a:lvl4pPr>
            <a:lvl5pPr marL="243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E8EB211-F6F7-4C53-B25F-F1EBF7A8BF4E}"/>
              </a:ext>
            </a:extLst>
          </p:cNvPr>
          <p:cNvSpPr>
            <a:spLocks noGrp="1"/>
          </p:cNvSpPr>
          <p:nvPr>
            <p:ph type="dt" sz="half" idx="10"/>
          </p:nvPr>
        </p:nvSpPr>
        <p:spPr>
          <a:xfrm>
            <a:off x="438912" y="6153912"/>
            <a:ext cx="3456432" cy="502920"/>
          </a:xfrm>
          <a:prstGeom prst="rect">
            <a:avLst/>
          </a:prstGeom>
        </p:spPr>
        <p:txBody>
          <a:bodyPr/>
          <a:lstStyle/>
          <a:p>
            <a:fld id="{83C75374-B296-498E-A935-80631EA9020D}" type="datetime2">
              <a:rPr lang="en-US" smtClean="0"/>
              <a:t>Tuesday, March 30, 2021</a:t>
            </a:fld>
            <a:endParaRPr lang="en-US"/>
          </a:p>
        </p:txBody>
      </p:sp>
      <p:sp>
        <p:nvSpPr>
          <p:cNvPr id="6" name="Footer Placeholder 5">
            <a:extLst>
              <a:ext uri="{FF2B5EF4-FFF2-40B4-BE49-F238E27FC236}">
                <a16:creationId xmlns:a16="http://schemas.microsoft.com/office/drawing/2014/main" id="{D0AA830D-482E-415E-B855-D561B94BDC2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2D7FB2AC-9F49-4D35-8C5E-ECECC6B13134}"/>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1463271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25D59-DC0A-4295-8714-902B54B983AF}"/>
              </a:ext>
            </a:extLst>
          </p:cNvPr>
          <p:cNvSpPr>
            <a:spLocks noGrp="1"/>
          </p:cNvSpPr>
          <p:nvPr>
            <p:ph type="title"/>
          </p:nvPr>
        </p:nvSpPr>
        <p:spPr>
          <a:xfrm>
            <a:off x="448056" y="388800"/>
            <a:ext cx="11311128" cy="114120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67A33E2-E7AE-4E37-9DF1-69697E45D2A7}"/>
              </a:ext>
            </a:extLst>
          </p:cNvPr>
          <p:cNvSpPr>
            <a:spLocks noGrp="1"/>
          </p:cNvSpPr>
          <p:nvPr>
            <p:ph type="body" idx="1"/>
          </p:nvPr>
        </p:nvSpPr>
        <p:spPr>
          <a:xfrm>
            <a:off x="448056" y="1774952"/>
            <a:ext cx="5431536" cy="612648"/>
          </a:xfrm>
        </p:spPr>
        <p:txBody>
          <a:bodyPr anchor="t">
            <a:normAutofit/>
          </a:bodyPr>
          <a:lstStyle>
            <a:lvl1pPr marL="0" indent="0">
              <a:lnSpc>
                <a:spcPct val="100000"/>
              </a:lnSpc>
              <a:buNone/>
              <a:defRPr sz="2000" b="0" i="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2E79D5-E651-4B82-AFAA-DE6E16AC3EB8}"/>
              </a:ext>
            </a:extLst>
          </p:cNvPr>
          <p:cNvSpPr>
            <a:spLocks noGrp="1"/>
          </p:cNvSpPr>
          <p:nvPr>
            <p:ph sz="half" idx="2"/>
          </p:nvPr>
        </p:nvSpPr>
        <p:spPr>
          <a:xfrm>
            <a:off x="448056" y="2752344"/>
            <a:ext cx="5431536"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1A91196-F771-42C3-A726-A4ECF561FFF3}"/>
              </a:ext>
            </a:extLst>
          </p:cNvPr>
          <p:cNvSpPr>
            <a:spLocks noGrp="1"/>
          </p:cNvSpPr>
          <p:nvPr>
            <p:ph type="body" sz="quarter" idx="3"/>
          </p:nvPr>
        </p:nvSpPr>
        <p:spPr>
          <a:xfrm>
            <a:off x="6309360" y="1774952"/>
            <a:ext cx="5431536" cy="612648"/>
          </a:xfrm>
        </p:spPr>
        <p:txBody>
          <a:bodyPr anchor="t">
            <a:normAutofit/>
          </a:bodyPr>
          <a:lstStyle>
            <a:lvl1pPr marL="0" indent="0">
              <a:lnSpc>
                <a:spcPct val="100000"/>
              </a:lnSpc>
              <a:buNone/>
              <a:defRPr sz="2000" b="0" i="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76BA18-D373-4B5F-B812-5D5E4C2378E7}"/>
              </a:ext>
            </a:extLst>
          </p:cNvPr>
          <p:cNvSpPr>
            <a:spLocks noGrp="1"/>
          </p:cNvSpPr>
          <p:nvPr>
            <p:ph sz="quarter" idx="4"/>
          </p:nvPr>
        </p:nvSpPr>
        <p:spPr>
          <a:xfrm>
            <a:off x="6309360" y="2752344"/>
            <a:ext cx="5431536"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F395D0EB-9F99-4C95-ADA6-AC6B493CCA9D}"/>
              </a:ext>
            </a:extLst>
          </p:cNvPr>
          <p:cNvSpPr>
            <a:spLocks noGrp="1"/>
          </p:cNvSpPr>
          <p:nvPr>
            <p:ph type="dt" sz="half" idx="10"/>
          </p:nvPr>
        </p:nvSpPr>
        <p:spPr>
          <a:xfrm>
            <a:off x="438912" y="6153912"/>
            <a:ext cx="3456432" cy="502920"/>
          </a:xfrm>
          <a:prstGeom prst="rect">
            <a:avLst/>
          </a:prstGeom>
        </p:spPr>
        <p:txBody>
          <a:bodyPr/>
          <a:lstStyle/>
          <a:p>
            <a:fld id="{B098B728-214A-4ABC-8432-5B3A5A66A987}" type="datetime2">
              <a:rPr lang="en-US" smtClean="0"/>
              <a:t>Tuesday, March 30, 2021</a:t>
            </a:fld>
            <a:endParaRPr lang="en-US" dirty="0"/>
          </a:p>
        </p:txBody>
      </p:sp>
      <p:sp>
        <p:nvSpPr>
          <p:cNvPr id="8" name="Footer Placeholder 7">
            <a:extLst>
              <a:ext uri="{FF2B5EF4-FFF2-40B4-BE49-F238E27FC236}">
                <a16:creationId xmlns:a16="http://schemas.microsoft.com/office/drawing/2014/main" id="{27EB69A9-1E48-4683-8873-D888C39E6EE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57E419C-3010-4562-BA4B-ECBC2DBE629E}"/>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225317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58066-A255-4886-A4B0-2AC829A768F3}"/>
              </a:ext>
            </a:extLst>
          </p:cNvPr>
          <p:cNvSpPr>
            <a:spLocks noGrp="1"/>
          </p:cNvSpPr>
          <p:nvPr>
            <p:ph type="title"/>
          </p:nvPr>
        </p:nvSpPr>
        <p:spPr>
          <a:xfrm>
            <a:off x="448056" y="388800"/>
            <a:ext cx="11311128" cy="5559552"/>
          </a:xfrm>
        </p:spPr>
        <p:txBody>
          <a:bodyPr wrap="square"/>
          <a:lstStyle/>
          <a:p>
            <a:r>
              <a:rPr lang="en-US"/>
              <a:t>Click to edit Master title style</a:t>
            </a:r>
            <a:endParaRPr lang="en-US" dirty="0"/>
          </a:p>
        </p:txBody>
      </p:sp>
      <p:sp>
        <p:nvSpPr>
          <p:cNvPr id="3" name="Date Placeholder 2">
            <a:extLst>
              <a:ext uri="{FF2B5EF4-FFF2-40B4-BE49-F238E27FC236}">
                <a16:creationId xmlns:a16="http://schemas.microsoft.com/office/drawing/2014/main" id="{2068D80A-6560-46E3-AF30-9CEC54EA747C}"/>
              </a:ext>
            </a:extLst>
          </p:cNvPr>
          <p:cNvSpPr>
            <a:spLocks noGrp="1"/>
          </p:cNvSpPr>
          <p:nvPr>
            <p:ph type="dt" sz="half" idx="10"/>
          </p:nvPr>
        </p:nvSpPr>
        <p:spPr>
          <a:xfrm>
            <a:off x="438912" y="6153912"/>
            <a:ext cx="3456432" cy="502920"/>
          </a:xfrm>
          <a:prstGeom prst="rect">
            <a:avLst/>
          </a:prstGeom>
        </p:spPr>
        <p:txBody>
          <a:bodyPr/>
          <a:lstStyle/>
          <a:p>
            <a:fld id="{015F02D0-6806-43AF-9888-2359BF40C204}" type="datetime2">
              <a:rPr lang="en-US" smtClean="0"/>
              <a:t>Tuesday, March 30, 2021</a:t>
            </a:fld>
            <a:endParaRPr lang="en-US"/>
          </a:p>
        </p:txBody>
      </p:sp>
      <p:sp>
        <p:nvSpPr>
          <p:cNvPr id="4" name="Footer Placeholder 3">
            <a:extLst>
              <a:ext uri="{FF2B5EF4-FFF2-40B4-BE49-F238E27FC236}">
                <a16:creationId xmlns:a16="http://schemas.microsoft.com/office/drawing/2014/main" id="{4AB673C2-FB1E-46F5-8CFB-93B9DB807075}"/>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91E2120-410F-4382-81AB-37F161F72150}"/>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2508082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802222-E41B-48E7-BF06-5C5509D621C0}"/>
              </a:ext>
            </a:extLst>
          </p:cNvPr>
          <p:cNvSpPr>
            <a:spLocks noGrp="1"/>
          </p:cNvSpPr>
          <p:nvPr>
            <p:ph type="dt" sz="half" idx="10"/>
          </p:nvPr>
        </p:nvSpPr>
        <p:spPr>
          <a:xfrm>
            <a:off x="438912" y="6153912"/>
            <a:ext cx="3456432" cy="502920"/>
          </a:xfrm>
          <a:prstGeom prst="rect">
            <a:avLst/>
          </a:prstGeom>
        </p:spPr>
        <p:txBody>
          <a:bodyPr/>
          <a:lstStyle/>
          <a:p>
            <a:fld id="{8EE14D2D-B1AF-4197-82D6-FC1F8BD05681}" type="datetime2">
              <a:rPr lang="en-US" smtClean="0"/>
              <a:t>Tuesday, March 30, 2021</a:t>
            </a:fld>
            <a:endParaRPr lang="en-US"/>
          </a:p>
        </p:txBody>
      </p:sp>
      <p:sp>
        <p:nvSpPr>
          <p:cNvPr id="3" name="Footer Placeholder 2">
            <a:extLst>
              <a:ext uri="{FF2B5EF4-FFF2-40B4-BE49-F238E27FC236}">
                <a16:creationId xmlns:a16="http://schemas.microsoft.com/office/drawing/2014/main" id="{17A636E3-B721-46E8-882F-C123530F0FEF}"/>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C4FC1178-3E0E-449A-B799-009C04C069AF}"/>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52762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23392-4FF4-4922-A14E-8AA23A9BDD70}"/>
              </a:ext>
            </a:extLst>
          </p:cNvPr>
          <p:cNvSpPr>
            <a:spLocks noGrp="1"/>
          </p:cNvSpPr>
          <p:nvPr>
            <p:ph type="title"/>
          </p:nvPr>
        </p:nvSpPr>
        <p:spPr>
          <a:xfrm>
            <a:off x="448056" y="388800"/>
            <a:ext cx="3447288" cy="1069848"/>
          </a:xfrm>
        </p:spPr>
        <p:txBody>
          <a:bodyPr wrap="square" anchor="t">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4FB38E-5055-4C9B-9A3B-A7B3A4887944}"/>
              </a:ext>
            </a:extLst>
          </p:cNvPr>
          <p:cNvSpPr>
            <a:spLocks noGrp="1"/>
          </p:cNvSpPr>
          <p:nvPr>
            <p:ph idx="1"/>
          </p:nvPr>
        </p:nvSpPr>
        <p:spPr>
          <a:xfrm>
            <a:off x="4370832" y="393192"/>
            <a:ext cx="7379208" cy="5559552"/>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E2EC2DB-2ED3-408C-BFF2-F413C9D8F91E}"/>
              </a:ext>
            </a:extLst>
          </p:cNvPr>
          <p:cNvSpPr>
            <a:spLocks noGrp="1"/>
          </p:cNvSpPr>
          <p:nvPr>
            <p:ph type="body" sz="half" idx="2"/>
          </p:nvPr>
        </p:nvSpPr>
        <p:spPr>
          <a:xfrm>
            <a:off x="448056" y="1733550"/>
            <a:ext cx="3447288" cy="421919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374FDF-3000-4B2C-AC88-8CE34D680596}"/>
              </a:ext>
            </a:extLst>
          </p:cNvPr>
          <p:cNvSpPr>
            <a:spLocks noGrp="1"/>
          </p:cNvSpPr>
          <p:nvPr>
            <p:ph type="dt" sz="half" idx="10"/>
          </p:nvPr>
        </p:nvSpPr>
        <p:spPr>
          <a:xfrm>
            <a:off x="438912" y="6153912"/>
            <a:ext cx="3456432" cy="502920"/>
          </a:xfrm>
          <a:prstGeom prst="rect">
            <a:avLst/>
          </a:prstGeom>
        </p:spPr>
        <p:txBody>
          <a:bodyPr/>
          <a:lstStyle/>
          <a:p>
            <a:fld id="{98771CEB-9838-4245-91B8-EFBAFE2D8B44}" type="datetime2">
              <a:rPr lang="en-US" smtClean="0"/>
              <a:t>Tuesday, March 30, 2021</a:t>
            </a:fld>
            <a:endParaRPr lang="en-US"/>
          </a:p>
        </p:txBody>
      </p:sp>
      <p:sp>
        <p:nvSpPr>
          <p:cNvPr id="6" name="Footer Placeholder 5">
            <a:extLst>
              <a:ext uri="{FF2B5EF4-FFF2-40B4-BE49-F238E27FC236}">
                <a16:creationId xmlns:a16="http://schemas.microsoft.com/office/drawing/2014/main" id="{0DA0B7F4-5B8C-49BD-9BDA-FCBD13E24227}"/>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3502BC00-0803-4A53-8657-91CE0DB80E54}"/>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342364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C2A98-C272-40D9-B75A-77A3D58678E0}"/>
              </a:ext>
            </a:extLst>
          </p:cNvPr>
          <p:cNvSpPr>
            <a:spLocks noGrp="1"/>
          </p:cNvSpPr>
          <p:nvPr>
            <p:ph type="title"/>
          </p:nvPr>
        </p:nvSpPr>
        <p:spPr>
          <a:xfrm>
            <a:off x="448056" y="388800"/>
            <a:ext cx="3447288" cy="1069848"/>
          </a:xfrm>
        </p:spPr>
        <p:txBody>
          <a:bodyPr wrap="square" anchor="t">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AD50DAC-9AC3-4A9A-91B7-6C95E4362561}"/>
              </a:ext>
            </a:extLst>
          </p:cNvPr>
          <p:cNvSpPr>
            <a:spLocks noGrp="1"/>
          </p:cNvSpPr>
          <p:nvPr>
            <p:ph type="pic" idx="1"/>
          </p:nvPr>
        </p:nvSpPr>
        <p:spPr>
          <a:xfrm>
            <a:off x="4370832" y="441324"/>
            <a:ext cx="7373112" cy="55114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3721B04-C243-49A9-B5D3-483379290943}"/>
              </a:ext>
            </a:extLst>
          </p:cNvPr>
          <p:cNvSpPr>
            <a:spLocks noGrp="1"/>
          </p:cNvSpPr>
          <p:nvPr>
            <p:ph type="body" sz="half" idx="2"/>
          </p:nvPr>
        </p:nvSpPr>
        <p:spPr>
          <a:xfrm>
            <a:off x="448056" y="1735200"/>
            <a:ext cx="3447288" cy="421475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8E949C-DD35-44F6-B45A-35134D7E1299}"/>
              </a:ext>
            </a:extLst>
          </p:cNvPr>
          <p:cNvSpPr>
            <a:spLocks noGrp="1"/>
          </p:cNvSpPr>
          <p:nvPr>
            <p:ph type="dt" sz="half" idx="10"/>
          </p:nvPr>
        </p:nvSpPr>
        <p:spPr>
          <a:xfrm>
            <a:off x="438912" y="6153912"/>
            <a:ext cx="3456432" cy="502920"/>
          </a:xfrm>
          <a:prstGeom prst="rect">
            <a:avLst/>
          </a:prstGeom>
        </p:spPr>
        <p:txBody>
          <a:bodyPr/>
          <a:lstStyle/>
          <a:p>
            <a:fld id="{51D3F6BF-A585-41F8-88DF-7E5D069F892A}" type="datetime2">
              <a:rPr lang="en-US" smtClean="0"/>
              <a:t>Tuesday, March 30, 2021</a:t>
            </a:fld>
            <a:endParaRPr lang="en-US"/>
          </a:p>
        </p:txBody>
      </p:sp>
      <p:sp>
        <p:nvSpPr>
          <p:cNvPr id="6" name="Footer Placeholder 5">
            <a:extLst>
              <a:ext uri="{FF2B5EF4-FFF2-40B4-BE49-F238E27FC236}">
                <a16:creationId xmlns:a16="http://schemas.microsoft.com/office/drawing/2014/main" id="{6BC70102-4B8E-4FEC-9BB7-97FDC1EABF86}"/>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86693AF-08A9-4388-A9B8-174D53955998}"/>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1820846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DDBCE8-F60C-4E3A-83C0-BDE8DD2DE1FD}"/>
              </a:ext>
            </a:extLst>
          </p:cNvPr>
          <p:cNvSpPr>
            <a:spLocks noGrp="1"/>
          </p:cNvSpPr>
          <p:nvPr>
            <p:ph type="title"/>
          </p:nvPr>
        </p:nvSpPr>
        <p:spPr>
          <a:xfrm>
            <a:off x="448056" y="388800"/>
            <a:ext cx="11301984" cy="1141200"/>
          </a:xfrm>
          <a:prstGeom prst="rect">
            <a:avLst/>
          </a:prstGeom>
        </p:spPr>
        <p:txBody>
          <a:bodyPr vert="horz" lIns="0" tIns="0" rIns="0" bIns="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4BBC57F-72F2-48BC-B1EE-1F2C6155D72E}"/>
              </a:ext>
            </a:extLst>
          </p:cNvPr>
          <p:cNvSpPr>
            <a:spLocks noGrp="1"/>
          </p:cNvSpPr>
          <p:nvPr>
            <p:ph type="body" idx="1"/>
          </p:nvPr>
        </p:nvSpPr>
        <p:spPr>
          <a:xfrm>
            <a:off x="448056" y="1733550"/>
            <a:ext cx="11293200" cy="3783013"/>
          </a:xfrm>
          <a:prstGeom prst="rect">
            <a:avLst/>
          </a:prstGeom>
        </p:spPr>
        <p:txBody>
          <a:bodyPr vert="horz" lIns="0" tIns="0" rIns="9144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30FBC45-A4BC-4EE5-82B1-8BC79122559A}"/>
              </a:ext>
            </a:extLst>
          </p:cNvPr>
          <p:cNvSpPr>
            <a:spLocks noGrp="1"/>
          </p:cNvSpPr>
          <p:nvPr>
            <p:ph type="ftr" sz="quarter" idx="3"/>
          </p:nvPr>
        </p:nvSpPr>
        <p:spPr>
          <a:xfrm>
            <a:off x="4370832" y="6153912"/>
            <a:ext cx="5397056" cy="502920"/>
          </a:xfrm>
          <a:prstGeom prst="rect">
            <a:avLst/>
          </a:prstGeom>
        </p:spPr>
        <p:txBody>
          <a:bodyPr vert="horz" lIns="0" tIns="0" rIns="91440" bIns="0" rtlCol="0" anchor="ctr"/>
          <a:lstStyle>
            <a:lvl1pPr algn="l">
              <a:defRPr sz="900" cap="all" spc="200" baseline="0">
                <a:solidFill>
                  <a:schemeClr val="tx2">
                    <a:alpha val="55000"/>
                  </a:schemeClr>
                </a:solidFill>
              </a:defRPr>
            </a:lvl1pPr>
          </a:lstStyle>
          <a:p>
            <a:r>
              <a:rPr lang="en-US" spc="200" dirty="0"/>
              <a:t>Sample Footer Text</a:t>
            </a:r>
          </a:p>
        </p:txBody>
      </p:sp>
      <p:sp>
        <p:nvSpPr>
          <p:cNvPr id="6" name="Slide Number Placeholder 5">
            <a:extLst>
              <a:ext uri="{FF2B5EF4-FFF2-40B4-BE49-F238E27FC236}">
                <a16:creationId xmlns:a16="http://schemas.microsoft.com/office/drawing/2014/main" id="{725E1300-1995-409E-B058-59180872B694}"/>
              </a:ext>
            </a:extLst>
          </p:cNvPr>
          <p:cNvSpPr>
            <a:spLocks noGrp="1"/>
          </p:cNvSpPr>
          <p:nvPr>
            <p:ph type="sldNum" sz="quarter" idx="4"/>
          </p:nvPr>
        </p:nvSpPr>
        <p:spPr>
          <a:xfrm>
            <a:off x="10238232" y="6153912"/>
            <a:ext cx="1510856" cy="502920"/>
          </a:xfrm>
          <a:prstGeom prst="rect">
            <a:avLst/>
          </a:prstGeom>
        </p:spPr>
        <p:txBody>
          <a:bodyPr vert="horz" lIns="0" tIns="0" rIns="0" bIns="0" rtlCol="0" anchor="ctr"/>
          <a:lstStyle>
            <a:lvl1pPr algn="r">
              <a:defRPr sz="900">
                <a:solidFill>
                  <a:schemeClr val="tx2">
                    <a:alpha val="55000"/>
                  </a:schemeClr>
                </a:solidFill>
              </a:defRPr>
            </a:lvl1pPr>
          </a:lstStyle>
          <a:p>
            <a:fld id="{0D309695-DEC3-40DA-9DF5-330280C9D0E8}" type="slidenum">
              <a:rPr lang="en-US" smtClean="0"/>
              <a:pPr/>
              <a:t>‹#›</a:t>
            </a:fld>
            <a:endParaRPr lang="en-US" dirty="0"/>
          </a:p>
        </p:txBody>
      </p:sp>
      <p:sp>
        <p:nvSpPr>
          <p:cNvPr id="10" name="Date Placeholder 3">
            <a:extLst>
              <a:ext uri="{FF2B5EF4-FFF2-40B4-BE49-F238E27FC236}">
                <a16:creationId xmlns:a16="http://schemas.microsoft.com/office/drawing/2014/main" id="{639030E9-7F3B-403F-96B2-7C2C627C30A0}"/>
              </a:ext>
            </a:extLst>
          </p:cNvPr>
          <p:cNvSpPr>
            <a:spLocks noGrp="1"/>
          </p:cNvSpPr>
          <p:nvPr>
            <p:ph type="dt" sz="half" idx="2"/>
          </p:nvPr>
        </p:nvSpPr>
        <p:spPr>
          <a:xfrm>
            <a:off x="442912" y="6152968"/>
            <a:ext cx="3457576" cy="502920"/>
          </a:xfrm>
          <a:prstGeom prst="rect">
            <a:avLst/>
          </a:prstGeom>
        </p:spPr>
        <p:txBody>
          <a:bodyPr wrap="square" lIns="0" tIns="0" rIns="0" bIns="0" anchor="ctr" anchorCtr="0">
            <a:normAutofit/>
          </a:bodyPr>
          <a:lstStyle>
            <a:lvl1pPr>
              <a:defRPr sz="900" cap="all" spc="200" baseline="0">
                <a:solidFill>
                  <a:schemeClr val="tx1">
                    <a:alpha val="55000"/>
                  </a:schemeClr>
                </a:solidFill>
              </a:defRPr>
            </a:lvl1pPr>
          </a:lstStyle>
          <a:p>
            <a:fld id="{8256C2ED-54A4-480D-B5C8-65C0D62359B9}" type="datetime2">
              <a:rPr lang="en-US" smtClean="0"/>
              <a:pPr/>
              <a:t>Tuesday, March 30, 2021</a:t>
            </a:fld>
            <a:endParaRPr lang="en-US" dirty="0"/>
          </a:p>
        </p:txBody>
      </p:sp>
    </p:spTree>
    <p:extLst>
      <p:ext uri="{BB962C8B-B14F-4D97-AF65-F5344CB8AC3E}">
        <p14:creationId xmlns:p14="http://schemas.microsoft.com/office/powerpoint/2010/main" val="2675792916"/>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90000"/>
        </a:lnSpc>
        <a:spcBef>
          <a:spcPct val="0"/>
        </a:spcBef>
        <a:buNone/>
        <a:defRPr sz="3200" i="1" kern="1200">
          <a:solidFill>
            <a:schemeClr val="tx2"/>
          </a:solidFill>
          <a:latin typeface="+mj-lt"/>
          <a:ea typeface="+mj-ea"/>
          <a:cs typeface="+mj-cs"/>
        </a:defRPr>
      </a:lvl1pPr>
    </p:titleStyle>
    <p:bodyStyle>
      <a:lvl1pPr marL="450000" indent="-448056" algn="l" defTabSz="914400" rtl="0" eaLnBrk="1" latinLnBrk="0" hangingPunct="1">
        <a:lnSpc>
          <a:spcPct val="140000"/>
        </a:lnSpc>
        <a:spcBef>
          <a:spcPts val="1000"/>
        </a:spcBef>
        <a:buFont typeface="Calibri Light" panose="020F0302020204030204" pitchFamily="34" charset="0"/>
        <a:buChar char="→"/>
        <a:defRPr sz="1800" kern="1200">
          <a:solidFill>
            <a:schemeClr val="tx2">
              <a:alpha val="55000"/>
            </a:schemeClr>
          </a:solidFill>
          <a:latin typeface="+mn-lt"/>
          <a:ea typeface="+mn-ea"/>
          <a:cs typeface="+mn-cs"/>
        </a:defRPr>
      </a:lvl1pPr>
      <a:lvl2pPr marL="900000" indent="-448056" algn="l" defTabSz="914400" rtl="0" eaLnBrk="1" latinLnBrk="0" hangingPunct="1">
        <a:lnSpc>
          <a:spcPct val="140000"/>
        </a:lnSpc>
        <a:spcBef>
          <a:spcPts val="500"/>
        </a:spcBef>
        <a:buFont typeface="Calibri Light" panose="020F0302020204030204" pitchFamily="34" charset="0"/>
        <a:buChar char="→"/>
        <a:defRPr sz="1800" kern="1200">
          <a:solidFill>
            <a:schemeClr val="tx2">
              <a:alpha val="55000"/>
            </a:schemeClr>
          </a:solidFill>
          <a:latin typeface="+mn-lt"/>
          <a:ea typeface="+mn-ea"/>
          <a:cs typeface="+mn-cs"/>
        </a:defRPr>
      </a:lvl2pPr>
      <a:lvl3pPr marL="1350000" indent="-448056" algn="l" defTabSz="914400" rtl="0" eaLnBrk="1" latinLnBrk="0" hangingPunct="1">
        <a:lnSpc>
          <a:spcPct val="140000"/>
        </a:lnSpc>
        <a:spcBef>
          <a:spcPts val="500"/>
        </a:spcBef>
        <a:buFont typeface="Calibri Light" panose="020F0302020204030204" pitchFamily="34" charset="0"/>
        <a:buChar char="→"/>
        <a:defRPr sz="1800" kern="1200">
          <a:solidFill>
            <a:schemeClr val="tx2">
              <a:alpha val="55000"/>
            </a:schemeClr>
          </a:solidFill>
          <a:latin typeface="+mn-lt"/>
          <a:ea typeface="+mn-ea"/>
          <a:cs typeface="+mn-cs"/>
        </a:defRPr>
      </a:lvl3pPr>
      <a:lvl4pPr marL="1800000" indent="-448056" algn="l" defTabSz="914400" rtl="0" eaLnBrk="1" latinLnBrk="0" hangingPunct="1">
        <a:lnSpc>
          <a:spcPct val="140000"/>
        </a:lnSpc>
        <a:spcBef>
          <a:spcPts val="500"/>
        </a:spcBef>
        <a:buFont typeface="Calibri Light" panose="020F0302020204030204" pitchFamily="34" charset="0"/>
        <a:buChar char="→"/>
        <a:defRPr sz="1800" kern="1200">
          <a:solidFill>
            <a:schemeClr val="tx2">
              <a:alpha val="55000"/>
            </a:schemeClr>
          </a:solidFill>
          <a:latin typeface="+mn-lt"/>
          <a:ea typeface="+mn-ea"/>
          <a:cs typeface="+mn-cs"/>
        </a:defRPr>
      </a:lvl4pPr>
      <a:lvl5pPr marL="2250000" indent="-448056" algn="l" defTabSz="914400" rtl="0" eaLnBrk="1" latinLnBrk="0" hangingPunct="1">
        <a:lnSpc>
          <a:spcPct val="140000"/>
        </a:lnSpc>
        <a:spcBef>
          <a:spcPts val="500"/>
        </a:spcBef>
        <a:buFont typeface="Calibri Light" panose="020F0302020204030204" pitchFamily="34" charset="0"/>
        <a:buChar char="→"/>
        <a:defRPr sz="1800" kern="1200">
          <a:solidFill>
            <a:schemeClr val="tx2">
              <a:alpha val="5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2" name="Rectangle 15">
            <a:extLst>
              <a:ext uri="{FF2B5EF4-FFF2-40B4-BE49-F238E27FC236}">
                <a16:creationId xmlns:a16="http://schemas.microsoft.com/office/drawing/2014/main" id="{81AC9065-C961-45DA-BF0F-07DE2452B9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cubes background">
            <a:extLst>
              <a:ext uri="{FF2B5EF4-FFF2-40B4-BE49-F238E27FC236}">
                <a16:creationId xmlns:a16="http://schemas.microsoft.com/office/drawing/2014/main" id="{7DD76A38-EA0C-4AA0-B7FC-69A350B7A55E}"/>
              </a:ext>
            </a:extLst>
          </p:cNvPr>
          <p:cNvPicPr>
            <a:picLocks noChangeAspect="1"/>
          </p:cNvPicPr>
          <p:nvPr/>
        </p:nvPicPr>
        <p:blipFill rotWithShape="1">
          <a:blip r:embed="rId3"/>
          <a:srcRect t="10359"/>
          <a:stretch/>
        </p:blipFill>
        <p:spPr>
          <a:xfrm>
            <a:off x="20" y="10"/>
            <a:ext cx="12191980" cy="6857990"/>
          </a:xfrm>
          <a:prstGeom prst="rect">
            <a:avLst/>
          </a:prstGeom>
        </p:spPr>
      </p:pic>
      <p:sp>
        <p:nvSpPr>
          <p:cNvPr id="23" name="Rectangle 17">
            <a:extLst>
              <a:ext uri="{FF2B5EF4-FFF2-40B4-BE49-F238E27FC236}">
                <a16:creationId xmlns:a16="http://schemas.microsoft.com/office/drawing/2014/main" id="{339A0505-A6DD-4BC1-9CA6-9D202A949F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0000"/>
            <a:ext cx="8256588" cy="5544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6EDD02-9563-4C7A-94E5-7EAF6AD07C62}"/>
              </a:ext>
            </a:extLst>
          </p:cNvPr>
          <p:cNvSpPr>
            <a:spLocks noGrp="1"/>
          </p:cNvSpPr>
          <p:nvPr>
            <p:ph type="ctrTitle"/>
          </p:nvPr>
        </p:nvSpPr>
        <p:spPr>
          <a:xfrm>
            <a:off x="450000" y="894969"/>
            <a:ext cx="7380000" cy="2954655"/>
          </a:xfrm>
        </p:spPr>
        <p:txBody>
          <a:bodyPr>
            <a:normAutofit fontScale="90000"/>
          </a:bodyPr>
          <a:lstStyle/>
          <a:p>
            <a:r>
              <a:rPr lang="en-US" sz="8000" dirty="0"/>
              <a:t>ODIN Workday:  				</a:t>
            </a:r>
            <a:r>
              <a:rPr lang="en-US" dirty="0"/>
              <a:t>Resource Sharing</a:t>
            </a:r>
          </a:p>
        </p:txBody>
      </p:sp>
      <p:sp>
        <p:nvSpPr>
          <p:cNvPr id="3" name="Subtitle 2">
            <a:extLst>
              <a:ext uri="{FF2B5EF4-FFF2-40B4-BE49-F238E27FC236}">
                <a16:creationId xmlns:a16="http://schemas.microsoft.com/office/drawing/2014/main" id="{EA62D0BE-08E0-4B21-BC65-D9FCA2887834}"/>
              </a:ext>
            </a:extLst>
          </p:cNvPr>
          <p:cNvSpPr>
            <a:spLocks noGrp="1"/>
          </p:cNvSpPr>
          <p:nvPr>
            <p:ph type="subTitle" idx="1"/>
          </p:nvPr>
        </p:nvSpPr>
        <p:spPr>
          <a:xfrm>
            <a:off x="450000" y="4471416"/>
            <a:ext cx="7380000" cy="1293303"/>
          </a:xfrm>
        </p:spPr>
        <p:txBody>
          <a:bodyPr>
            <a:normAutofit/>
          </a:bodyPr>
          <a:lstStyle/>
          <a:p>
            <a:r>
              <a:rPr lang="en-US" sz="2600" dirty="0"/>
              <a:t>Best Practices for Request Management &amp; Cleanup</a:t>
            </a:r>
          </a:p>
          <a:p>
            <a:r>
              <a:rPr lang="en-US" sz="2600" dirty="0"/>
              <a:t>Presented By: Nicole Murphy</a:t>
            </a:r>
          </a:p>
        </p:txBody>
      </p:sp>
      <p:cxnSp>
        <p:nvCxnSpPr>
          <p:cNvPr id="24" name="Straight Connector 19">
            <a:extLst>
              <a:ext uri="{FF2B5EF4-FFF2-40B4-BE49-F238E27FC236}">
                <a16:creationId xmlns:a16="http://schemas.microsoft.com/office/drawing/2014/main" id="{D2CC4060-6621-49EA-A90C-71567A9226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0000" y="4122000"/>
            <a:ext cx="73800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14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500"/>
                                  </p:stCondLst>
                                  <p:iterate>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00"/>
                                        <p:tgtEl>
                                          <p:spTgt spid="3">
                                            <p:txEl>
                                              <p:pRg st="1" end="1"/>
                                            </p:txEl>
                                          </p:spTgt>
                                        </p:tgtEl>
                                      </p:cBhvr>
                                    </p:animEffect>
                                  </p:childTnLst>
                                </p:cTn>
                              </p:par>
                              <p:par>
                                <p:cTn id="13" presetID="10" presetClass="entr" presetSubtype="0" fill="hold" grpId="0" nodeType="withEffect">
                                  <p:stCondLst>
                                    <p:cond delay="1000"/>
                                  </p:stCondLst>
                                  <p:iterate>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r>
              <a:rPr lang="en-US" sz="4800" dirty="0"/>
              <a:t>Request Cleanup: Best Practices</a:t>
            </a:r>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3589D9A-9D51-490E-B6CF-AD534B5170FB}"/>
              </a:ext>
            </a:extLst>
          </p:cNvPr>
          <p:cNvSpPr txBox="1"/>
          <p:nvPr/>
        </p:nvSpPr>
        <p:spPr>
          <a:xfrm>
            <a:off x="448056" y="1888954"/>
            <a:ext cx="10699706" cy="5324535"/>
          </a:xfrm>
          <a:prstGeom prst="rect">
            <a:avLst/>
          </a:prstGeom>
          <a:noFill/>
        </p:spPr>
        <p:txBody>
          <a:bodyPr wrap="square" rtlCol="0">
            <a:spAutoFit/>
          </a:bodyPr>
          <a:lstStyle/>
          <a:p>
            <a:pPr marL="0" marR="0">
              <a:spcBef>
                <a:spcPts val="0"/>
              </a:spcBef>
              <a:spcAft>
                <a:spcPts val="0"/>
              </a:spcAft>
            </a:pPr>
            <a:r>
              <a:rPr lang="en-US" sz="2800" dirty="0"/>
              <a:t>Borrowing Request Clean-up</a:t>
            </a:r>
          </a:p>
          <a:p>
            <a:pPr marL="0" marR="0">
              <a:spcBef>
                <a:spcPts val="0"/>
              </a:spcBef>
              <a:spcAft>
                <a:spcPts val="0"/>
              </a:spcAft>
            </a:pPr>
            <a:r>
              <a:rPr lang="en-US" sz="2400" dirty="0"/>
              <a:t>	</a:t>
            </a:r>
          </a:p>
          <a:p>
            <a:pPr marL="0" marR="0">
              <a:spcBef>
                <a:spcPts val="0"/>
              </a:spcBef>
              <a:spcAft>
                <a:spcPts val="0"/>
              </a:spcAft>
            </a:pPr>
            <a:r>
              <a:rPr lang="en-US" sz="2400" dirty="0"/>
              <a:t>	*Shipped Digitally = Receive</a:t>
            </a:r>
          </a:p>
          <a:p>
            <a:pPr marL="0" marR="0">
              <a:spcBef>
                <a:spcPts val="0"/>
              </a:spcBef>
              <a:spcAft>
                <a:spcPts val="0"/>
              </a:spcAft>
            </a:pPr>
            <a:endParaRPr lang="en-US" sz="2400" dirty="0"/>
          </a:p>
          <a:p>
            <a:pPr marL="0" marR="0">
              <a:spcBef>
                <a:spcPts val="0"/>
              </a:spcBef>
              <a:spcAft>
                <a:spcPts val="0"/>
              </a:spcAft>
            </a:pPr>
            <a:r>
              <a:rPr lang="en-US" sz="2400" dirty="0"/>
              <a:t>	*Rejected by Partner = Edit </a:t>
            </a:r>
            <a:r>
              <a:rPr lang="en-US" sz="2400" dirty="0">
                <a:sym typeface="Wingdings" panose="05000000000000000000" pitchFamily="2" charset="2"/>
              </a:rPr>
              <a:t> Rota tab  Cancel Request</a:t>
            </a:r>
          </a:p>
          <a:p>
            <a:pPr marL="0" marR="0">
              <a:spcBef>
                <a:spcPts val="0"/>
              </a:spcBef>
              <a:spcAft>
                <a:spcPts val="0"/>
              </a:spcAft>
            </a:pPr>
            <a:endParaRPr lang="en-US" sz="2400" dirty="0">
              <a:sym typeface="Wingdings" panose="05000000000000000000" pitchFamily="2" charset="2"/>
            </a:endParaRPr>
          </a:p>
          <a:p>
            <a:pPr marL="0" marR="0">
              <a:spcBef>
                <a:spcPts val="0"/>
              </a:spcBef>
              <a:spcAft>
                <a:spcPts val="0"/>
              </a:spcAft>
            </a:pPr>
            <a:r>
              <a:rPr lang="en-US" sz="2400" dirty="0">
                <a:sym typeface="Wingdings" panose="05000000000000000000" pitchFamily="2" charset="2"/>
              </a:rPr>
              <a:t>	*Old Locate Failed = Cancel</a:t>
            </a:r>
            <a:r>
              <a:rPr lang="en-US" sz="2400" dirty="0"/>
              <a:t>	</a:t>
            </a:r>
          </a:p>
          <a:p>
            <a:pPr marL="0" marR="0">
              <a:spcBef>
                <a:spcPts val="0"/>
              </a:spcBef>
              <a:spcAft>
                <a:spcPts val="0"/>
              </a:spcAft>
            </a:pPr>
            <a:endParaRPr lang="en-US" sz="2400" dirty="0"/>
          </a:p>
          <a:p>
            <a:pPr marL="0" marR="0">
              <a:spcBef>
                <a:spcPts val="0"/>
              </a:spcBef>
              <a:spcAft>
                <a:spcPts val="0"/>
              </a:spcAft>
            </a:pPr>
            <a:r>
              <a:rPr lang="en-US" sz="3600" dirty="0"/>
              <a:t>	</a:t>
            </a:r>
          </a:p>
          <a:p>
            <a:r>
              <a:rPr lang="en-US" sz="3600" dirty="0"/>
              <a:t>	</a:t>
            </a:r>
            <a:r>
              <a:rPr lang="en-US" sz="3200" dirty="0"/>
              <a:t>	</a:t>
            </a:r>
          </a:p>
          <a:p>
            <a:r>
              <a:rPr lang="en-US" sz="3200" dirty="0"/>
              <a:t>	</a:t>
            </a:r>
          </a:p>
          <a:p>
            <a:r>
              <a:rPr lang="en-US" sz="2000" dirty="0"/>
              <a:t>	</a:t>
            </a:r>
          </a:p>
          <a:p>
            <a:r>
              <a:rPr lang="en-US" sz="2000" dirty="0"/>
              <a:t>	</a:t>
            </a:r>
            <a:endParaRPr lang="en-US" sz="2000" dirty="0">
              <a:sym typeface="Wingdings" panose="05000000000000000000" pitchFamily="2" charset="2"/>
            </a:endParaRPr>
          </a:p>
        </p:txBody>
      </p:sp>
    </p:spTree>
    <p:extLst>
      <p:ext uri="{BB962C8B-B14F-4D97-AF65-F5344CB8AC3E}">
        <p14:creationId xmlns:p14="http://schemas.microsoft.com/office/powerpoint/2010/main" val="4147898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r>
              <a:rPr lang="en-US" sz="4800" dirty="0"/>
              <a:t>Request Cleanup: Best Practices</a:t>
            </a:r>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3589D9A-9D51-490E-B6CF-AD534B5170FB}"/>
              </a:ext>
            </a:extLst>
          </p:cNvPr>
          <p:cNvSpPr txBox="1"/>
          <p:nvPr/>
        </p:nvSpPr>
        <p:spPr>
          <a:xfrm>
            <a:off x="448056" y="1888954"/>
            <a:ext cx="10699706" cy="3847207"/>
          </a:xfrm>
          <a:prstGeom prst="rect">
            <a:avLst/>
          </a:prstGeom>
          <a:noFill/>
        </p:spPr>
        <p:txBody>
          <a:bodyPr wrap="square" rtlCol="0">
            <a:spAutoFit/>
          </a:bodyPr>
          <a:lstStyle/>
          <a:p>
            <a:pPr marL="0" marR="0">
              <a:spcBef>
                <a:spcPts val="0"/>
              </a:spcBef>
              <a:spcAft>
                <a:spcPts val="0"/>
              </a:spcAft>
            </a:pPr>
            <a:r>
              <a:rPr lang="en-US" sz="2800" dirty="0"/>
              <a:t>Lending Request Clean-up</a:t>
            </a:r>
          </a:p>
          <a:p>
            <a:pPr marL="0" marR="0">
              <a:spcBef>
                <a:spcPts val="0"/>
              </a:spcBef>
              <a:spcAft>
                <a:spcPts val="0"/>
              </a:spcAft>
            </a:pPr>
            <a:r>
              <a:rPr lang="en-US" sz="2400" dirty="0"/>
              <a:t>	</a:t>
            </a:r>
          </a:p>
          <a:p>
            <a:pPr marL="0" marR="0">
              <a:spcBef>
                <a:spcPts val="0"/>
              </a:spcBef>
              <a:spcAft>
                <a:spcPts val="0"/>
              </a:spcAft>
            </a:pPr>
            <a:r>
              <a:rPr lang="en-US" sz="2400" dirty="0"/>
              <a:t>	</a:t>
            </a:r>
          </a:p>
          <a:p>
            <a:pPr marL="0" marR="0">
              <a:spcBef>
                <a:spcPts val="0"/>
              </a:spcBef>
              <a:spcAft>
                <a:spcPts val="0"/>
              </a:spcAft>
            </a:pPr>
            <a:endParaRPr lang="en-US" sz="2400" dirty="0"/>
          </a:p>
          <a:p>
            <a:pPr marL="0" marR="0">
              <a:spcBef>
                <a:spcPts val="0"/>
              </a:spcBef>
              <a:spcAft>
                <a:spcPts val="0"/>
              </a:spcAft>
            </a:pPr>
            <a:r>
              <a:rPr lang="en-US" sz="3600" dirty="0"/>
              <a:t>	</a:t>
            </a:r>
          </a:p>
          <a:p>
            <a:r>
              <a:rPr lang="en-US" sz="3600" dirty="0"/>
              <a:t>	</a:t>
            </a:r>
            <a:r>
              <a:rPr lang="en-US" sz="3200" dirty="0"/>
              <a:t>	</a:t>
            </a:r>
          </a:p>
          <a:p>
            <a:r>
              <a:rPr lang="en-US" sz="3200" dirty="0"/>
              <a:t>	</a:t>
            </a:r>
          </a:p>
          <a:p>
            <a:r>
              <a:rPr lang="en-US" sz="2000" dirty="0"/>
              <a:t>	</a:t>
            </a:r>
          </a:p>
          <a:p>
            <a:r>
              <a:rPr lang="en-US" sz="2000" dirty="0"/>
              <a:t>	</a:t>
            </a:r>
            <a:endParaRPr lang="en-US" sz="2000" dirty="0">
              <a:sym typeface="Wingdings" panose="05000000000000000000" pitchFamily="2" charset="2"/>
            </a:endParaRPr>
          </a:p>
        </p:txBody>
      </p:sp>
    </p:spTree>
    <p:extLst>
      <p:ext uri="{BB962C8B-B14F-4D97-AF65-F5344CB8AC3E}">
        <p14:creationId xmlns:p14="http://schemas.microsoft.com/office/powerpoint/2010/main" val="1892888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r>
              <a:rPr lang="en-US" sz="4800" dirty="0"/>
              <a:t>Request Cleanup: Best Practices</a:t>
            </a:r>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3589D9A-9D51-490E-B6CF-AD534B5170FB}"/>
              </a:ext>
            </a:extLst>
          </p:cNvPr>
          <p:cNvSpPr txBox="1"/>
          <p:nvPr/>
        </p:nvSpPr>
        <p:spPr>
          <a:xfrm>
            <a:off x="448056" y="1888954"/>
            <a:ext cx="10699706" cy="4216539"/>
          </a:xfrm>
          <a:prstGeom prst="rect">
            <a:avLst/>
          </a:prstGeom>
          <a:noFill/>
        </p:spPr>
        <p:txBody>
          <a:bodyPr wrap="square" rtlCol="0">
            <a:spAutoFit/>
          </a:bodyPr>
          <a:lstStyle/>
          <a:p>
            <a:pPr marL="0" marR="0">
              <a:spcBef>
                <a:spcPts val="0"/>
              </a:spcBef>
              <a:spcAft>
                <a:spcPts val="0"/>
              </a:spcAft>
            </a:pPr>
            <a:r>
              <a:rPr lang="en-US" sz="2800" dirty="0"/>
              <a:t>Lending Request Clean-up</a:t>
            </a:r>
          </a:p>
          <a:p>
            <a:pPr marL="0" marR="0">
              <a:spcBef>
                <a:spcPts val="0"/>
              </a:spcBef>
              <a:spcAft>
                <a:spcPts val="0"/>
              </a:spcAft>
            </a:pPr>
            <a:r>
              <a:rPr lang="en-US" sz="2400" dirty="0"/>
              <a:t>	</a:t>
            </a:r>
          </a:p>
          <a:p>
            <a:pPr marL="0" marR="0">
              <a:spcBef>
                <a:spcPts val="0"/>
              </a:spcBef>
              <a:spcAft>
                <a:spcPts val="0"/>
              </a:spcAft>
            </a:pPr>
            <a:r>
              <a:rPr lang="en-US" sz="2400" dirty="0"/>
              <a:t>	*Expired = Reject</a:t>
            </a:r>
          </a:p>
          <a:p>
            <a:pPr marL="0" marR="0">
              <a:spcBef>
                <a:spcPts val="0"/>
              </a:spcBef>
              <a:spcAft>
                <a:spcPts val="0"/>
              </a:spcAft>
            </a:pPr>
            <a:endParaRPr lang="en-US" sz="2400" dirty="0"/>
          </a:p>
          <a:p>
            <a:pPr marL="0" marR="0">
              <a:spcBef>
                <a:spcPts val="0"/>
              </a:spcBef>
              <a:spcAft>
                <a:spcPts val="0"/>
              </a:spcAft>
            </a:pPr>
            <a:endParaRPr lang="en-US" sz="2400" dirty="0"/>
          </a:p>
          <a:p>
            <a:pPr marL="0" marR="0">
              <a:spcBef>
                <a:spcPts val="0"/>
              </a:spcBef>
              <a:spcAft>
                <a:spcPts val="0"/>
              </a:spcAft>
            </a:pPr>
            <a:r>
              <a:rPr lang="en-US" sz="3600" dirty="0"/>
              <a:t>	</a:t>
            </a:r>
          </a:p>
          <a:p>
            <a:r>
              <a:rPr lang="en-US" sz="3600" dirty="0"/>
              <a:t>	</a:t>
            </a:r>
            <a:r>
              <a:rPr lang="en-US" sz="3200" dirty="0"/>
              <a:t>	</a:t>
            </a:r>
          </a:p>
          <a:p>
            <a:r>
              <a:rPr lang="en-US" sz="3200" dirty="0"/>
              <a:t>	</a:t>
            </a:r>
          </a:p>
          <a:p>
            <a:r>
              <a:rPr lang="en-US" sz="2000" dirty="0"/>
              <a:t>	</a:t>
            </a:r>
          </a:p>
          <a:p>
            <a:r>
              <a:rPr lang="en-US" sz="2000" dirty="0"/>
              <a:t>	</a:t>
            </a:r>
            <a:endParaRPr lang="en-US" sz="2000" dirty="0">
              <a:sym typeface="Wingdings" panose="05000000000000000000" pitchFamily="2" charset="2"/>
            </a:endParaRPr>
          </a:p>
        </p:txBody>
      </p:sp>
    </p:spTree>
    <p:extLst>
      <p:ext uri="{BB962C8B-B14F-4D97-AF65-F5344CB8AC3E}">
        <p14:creationId xmlns:p14="http://schemas.microsoft.com/office/powerpoint/2010/main" val="4288712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r>
              <a:rPr lang="en-US" sz="4800" dirty="0"/>
              <a:t>Request Cleanup: Best Practices</a:t>
            </a:r>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3589D9A-9D51-490E-B6CF-AD534B5170FB}"/>
              </a:ext>
            </a:extLst>
          </p:cNvPr>
          <p:cNvSpPr txBox="1"/>
          <p:nvPr/>
        </p:nvSpPr>
        <p:spPr>
          <a:xfrm>
            <a:off x="448056" y="1888954"/>
            <a:ext cx="11743944" cy="4585871"/>
          </a:xfrm>
          <a:prstGeom prst="rect">
            <a:avLst/>
          </a:prstGeom>
          <a:noFill/>
        </p:spPr>
        <p:txBody>
          <a:bodyPr wrap="square" rtlCol="0">
            <a:spAutoFit/>
          </a:bodyPr>
          <a:lstStyle/>
          <a:p>
            <a:pPr marL="0" marR="0">
              <a:spcBef>
                <a:spcPts val="0"/>
              </a:spcBef>
              <a:spcAft>
                <a:spcPts val="0"/>
              </a:spcAft>
            </a:pPr>
            <a:r>
              <a:rPr lang="en-US" sz="2800" dirty="0"/>
              <a:t>Lending Request Clean-up</a:t>
            </a:r>
          </a:p>
          <a:p>
            <a:pPr marL="0" marR="0">
              <a:spcBef>
                <a:spcPts val="0"/>
              </a:spcBef>
              <a:spcAft>
                <a:spcPts val="0"/>
              </a:spcAft>
            </a:pPr>
            <a:r>
              <a:rPr lang="en-US" sz="2400" dirty="0"/>
              <a:t>	</a:t>
            </a:r>
          </a:p>
          <a:p>
            <a:pPr marL="0" marR="0">
              <a:spcBef>
                <a:spcPts val="0"/>
              </a:spcBef>
              <a:spcAft>
                <a:spcPts val="0"/>
              </a:spcAft>
            </a:pPr>
            <a:r>
              <a:rPr lang="en-US" sz="2400" dirty="0"/>
              <a:t>	*Expired = Reject</a:t>
            </a:r>
          </a:p>
          <a:p>
            <a:pPr marL="0" marR="0">
              <a:spcBef>
                <a:spcPts val="0"/>
              </a:spcBef>
              <a:spcAft>
                <a:spcPts val="0"/>
              </a:spcAft>
            </a:pPr>
            <a:endParaRPr lang="en-US" sz="2400" dirty="0"/>
          </a:p>
          <a:p>
            <a:pPr marL="0" marR="0">
              <a:spcBef>
                <a:spcPts val="0"/>
              </a:spcBef>
              <a:spcAft>
                <a:spcPts val="0"/>
              </a:spcAft>
            </a:pPr>
            <a:r>
              <a:rPr lang="en-US" sz="2400" dirty="0"/>
              <a:t>	*Rejected the Borrower Request = Manually change status to Request Completed</a:t>
            </a:r>
          </a:p>
          <a:p>
            <a:pPr marL="0" marR="0">
              <a:spcBef>
                <a:spcPts val="0"/>
              </a:spcBef>
              <a:spcAft>
                <a:spcPts val="0"/>
              </a:spcAft>
            </a:pPr>
            <a:endParaRPr lang="en-US" sz="2400" dirty="0"/>
          </a:p>
          <a:p>
            <a:pPr marL="0" marR="0">
              <a:spcBef>
                <a:spcPts val="0"/>
              </a:spcBef>
              <a:spcAft>
                <a:spcPts val="0"/>
              </a:spcAft>
            </a:pPr>
            <a:r>
              <a:rPr lang="en-US" sz="3600" dirty="0"/>
              <a:t>	</a:t>
            </a:r>
          </a:p>
          <a:p>
            <a:r>
              <a:rPr lang="en-US" sz="3600" dirty="0"/>
              <a:t>	</a:t>
            </a:r>
            <a:r>
              <a:rPr lang="en-US" sz="3200" dirty="0"/>
              <a:t>	</a:t>
            </a:r>
          </a:p>
          <a:p>
            <a:r>
              <a:rPr lang="en-US" sz="3200" dirty="0"/>
              <a:t>	</a:t>
            </a:r>
          </a:p>
          <a:p>
            <a:r>
              <a:rPr lang="en-US" sz="2000" dirty="0"/>
              <a:t>	</a:t>
            </a:r>
          </a:p>
          <a:p>
            <a:r>
              <a:rPr lang="en-US" sz="2000" dirty="0"/>
              <a:t>	</a:t>
            </a:r>
            <a:endParaRPr lang="en-US" sz="2000" dirty="0">
              <a:sym typeface="Wingdings" panose="05000000000000000000" pitchFamily="2" charset="2"/>
            </a:endParaRPr>
          </a:p>
        </p:txBody>
      </p:sp>
    </p:spTree>
    <p:extLst>
      <p:ext uri="{BB962C8B-B14F-4D97-AF65-F5344CB8AC3E}">
        <p14:creationId xmlns:p14="http://schemas.microsoft.com/office/powerpoint/2010/main" val="1311235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r>
              <a:rPr lang="en-US" sz="4800" dirty="0"/>
              <a:t>Request Cleanup: Best Practices</a:t>
            </a:r>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3589D9A-9D51-490E-B6CF-AD534B5170FB}"/>
              </a:ext>
            </a:extLst>
          </p:cNvPr>
          <p:cNvSpPr txBox="1"/>
          <p:nvPr/>
        </p:nvSpPr>
        <p:spPr>
          <a:xfrm>
            <a:off x="448056" y="1888954"/>
            <a:ext cx="11743944" cy="5324535"/>
          </a:xfrm>
          <a:prstGeom prst="rect">
            <a:avLst/>
          </a:prstGeom>
          <a:noFill/>
        </p:spPr>
        <p:txBody>
          <a:bodyPr wrap="square" rtlCol="0">
            <a:spAutoFit/>
          </a:bodyPr>
          <a:lstStyle/>
          <a:p>
            <a:pPr marL="0" marR="0">
              <a:spcBef>
                <a:spcPts val="0"/>
              </a:spcBef>
              <a:spcAft>
                <a:spcPts val="0"/>
              </a:spcAft>
            </a:pPr>
            <a:r>
              <a:rPr lang="en-US" sz="2800" dirty="0"/>
              <a:t>Lending Request Clean-up</a:t>
            </a:r>
          </a:p>
          <a:p>
            <a:pPr marL="0" marR="0">
              <a:spcBef>
                <a:spcPts val="0"/>
              </a:spcBef>
              <a:spcAft>
                <a:spcPts val="0"/>
              </a:spcAft>
            </a:pPr>
            <a:r>
              <a:rPr lang="en-US" sz="2400" dirty="0"/>
              <a:t>	</a:t>
            </a:r>
          </a:p>
          <a:p>
            <a:pPr marL="0" marR="0">
              <a:spcBef>
                <a:spcPts val="0"/>
              </a:spcBef>
              <a:spcAft>
                <a:spcPts val="0"/>
              </a:spcAft>
            </a:pPr>
            <a:r>
              <a:rPr lang="en-US" sz="2400" dirty="0"/>
              <a:t>	*Expired = Reject</a:t>
            </a:r>
          </a:p>
          <a:p>
            <a:pPr marL="0" marR="0">
              <a:spcBef>
                <a:spcPts val="0"/>
              </a:spcBef>
              <a:spcAft>
                <a:spcPts val="0"/>
              </a:spcAft>
            </a:pPr>
            <a:endParaRPr lang="en-US" sz="2400" dirty="0"/>
          </a:p>
          <a:p>
            <a:pPr marL="0" marR="0">
              <a:spcBef>
                <a:spcPts val="0"/>
              </a:spcBef>
              <a:spcAft>
                <a:spcPts val="0"/>
              </a:spcAft>
            </a:pPr>
            <a:r>
              <a:rPr lang="en-US" sz="2400" dirty="0"/>
              <a:t>	*Rejected the Borrower Request = Manually change status to Request Completed</a:t>
            </a:r>
          </a:p>
          <a:p>
            <a:pPr marL="0" marR="0">
              <a:spcBef>
                <a:spcPts val="0"/>
              </a:spcBef>
              <a:spcAft>
                <a:spcPts val="0"/>
              </a:spcAft>
            </a:pPr>
            <a:endParaRPr lang="en-US" sz="2400" dirty="0"/>
          </a:p>
          <a:p>
            <a:pPr marL="0" marR="0">
              <a:spcBef>
                <a:spcPts val="0"/>
              </a:spcBef>
              <a:spcAft>
                <a:spcPts val="0"/>
              </a:spcAft>
            </a:pPr>
            <a:r>
              <a:rPr lang="en-US" sz="2400" dirty="0"/>
              <a:t>	*Returned by Partner = Check in</a:t>
            </a:r>
          </a:p>
          <a:p>
            <a:pPr marL="0" marR="0">
              <a:spcBef>
                <a:spcPts val="0"/>
              </a:spcBef>
              <a:spcAft>
                <a:spcPts val="0"/>
              </a:spcAft>
            </a:pPr>
            <a:endParaRPr lang="en-US" sz="2400" dirty="0"/>
          </a:p>
          <a:p>
            <a:pPr marL="0" marR="0">
              <a:spcBef>
                <a:spcPts val="0"/>
              </a:spcBef>
              <a:spcAft>
                <a:spcPts val="0"/>
              </a:spcAft>
            </a:pPr>
            <a:r>
              <a:rPr lang="en-US" sz="3600" dirty="0"/>
              <a:t>	</a:t>
            </a:r>
          </a:p>
          <a:p>
            <a:r>
              <a:rPr lang="en-US" sz="3600" dirty="0"/>
              <a:t>	</a:t>
            </a:r>
            <a:r>
              <a:rPr lang="en-US" sz="3200" dirty="0"/>
              <a:t>	</a:t>
            </a:r>
          </a:p>
          <a:p>
            <a:r>
              <a:rPr lang="en-US" sz="3200" dirty="0"/>
              <a:t>	</a:t>
            </a:r>
          </a:p>
          <a:p>
            <a:r>
              <a:rPr lang="en-US" sz="2000" dirty="0"/>
              <a:t>	</a:t>
            </a:r>
          </a:p>
          <a:p>
            <a:r>
              <a:rPr lang="en-US" sz="2000" dirty="0"/>
              <a:t>	</a:t>
            </a:r>
            <a:endParaRPr lang="en-US" sz="2000" dirty="0">
              <a:sym typeface="Wingdings" panose="05000000000000000000" pitchFamily="2" charset="2"/>
            </a:endParaRPr>
          </a:p>
        </p:txBody>
      </p:sp>
    </p:spTree>
    <p:extLst>
      <p:ext uri="{BB962C8B-B14F-4D97-AF65-F5344CB8AC3E}">
        <p14:creationId xmlns:p14="http://schemas.microsoft.com/office/powerpoint/2010/main" val="1153264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endParaRPr lang="en-US" sz="4800" dirty="0"/>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3589D9A-9D51-490E-B6CF-AD534B5170FB}"/>
              </a:ext>
            </a:extLst>
          </p:cNvPr>
          <p:cNvSpPr txBox="1"/>
          <p:nvPr/>
        </p:nvSpPr>
        <p:spPr>
          <a:xfrm>
            <a:off x="224028" y="2463885"/>
            <a:ext cx="11743944" cy="3539430"/>
          </a:xfrm>
          <a:prstGeom prst="rect">
            <a:avLst/>
          </a:prstGeom>
          <a:noFill/>
        </p:spPr>
        <p:txBody>
          <a:bodyPr wrap="square" rtlCol="0">
            <a:spAutoFit/>
          </a:bodyPr>
          <a:lstStyle/>
          <a:p>
            <a:pPr marL="0" marR="0" algn="ctr">
              <a:spcBef>
                <a:spcPts val="0"/>
              </a:spcBef>
              <a:spcAft>
                <a:spcPts val="0"/>
              </a:spcAft>
            </a:pPr>
            <a:r>
              <a:rPr lang="en-US" sz="8000" dirty="0"/>
              <a:t>QUESTIONS?</a:t>
            </a:r>
          </a:p>
          <a:p>
            <a:pPr marL="0" marR="0">
              <a:spcBef>
                <a:spcPts val="0"/>
              </a:spcBef>
              <a:spcAft>
                <a:spcPts val="0"/>
              </a:spcAft>
            </a:pPr>
            <a:r>
              <a:rPr lang="en-US" sz="3600" dirty="0"/>
              <a:t>	</a:t>
            </a:r>
          </a:p>
          <a:p>
            <a:r>
              <a:rPr lang="en-US" sz="3600" dirty="0"/>
              <a:t>	</a:t>
            </a:r>
            <a:r>
              <a:rPr lang="en-US" sz="3200" dirty="0"/>
              <a:t>	</a:t>
            </a:r>
          </a:p>
          <a:p>
            <a:pPr algn="ctr"/>
            <a:r>
              <a:rPr lang="en-US" sz="3200" dirty="0"/>
              <a:t>nicole.m.murphy@ndus.edu</a:t>
            </a:r>
          </a:p>
          <a:p>
            <a:r>
              <a:rPr lang="en-US" sz="2000" dirty="0"/>
              <a:t>	</a:t>
            </a:r>
          </a:p>
          <a:p>
            <a:r>
              <a:rPr lang="en-US" sz="2000" dirty="0"/>
              <a:t>	</a:t>
            </a:r>
            <a:endParaRPr lang="en-US" sz="2000" dirty="0">
              <a:sym typeface="Wingdings" panose="05000000000000000000" pitchFamily="2" charset="2"/>
            </a:endParaRPr>
          </a:p>
        </p:txBody>
      </p:sp>
    </p:spTree>
    <p:extLst>
      <p:ext uri="{BB962C8B-B14F-4D97-AF65-F5344CB8AC3E}">
        <p14:creationId xmlns:p14="http://schemas.microsoft.com/office/powerpoint/2010/main" val="2751444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r>
              <a:rPr lang="en-US" sz="4800" dirty="0"/>
              <a:t>Request Cleanup: Best Practices</a:t>
            </a:r>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6306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r>
              <a:rPr lang="en-US" sz="4800" dirty="0"/>
              <a:t>Request Cleanup: Best Practices</a:t>
            </a:r>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3589D9A-9D51-490E-B6CF-AD534B5170FB}"/>
              </a:ext>
            </a:extLst>
          </p:cNvPr>
          <p:cNvSpPr txBox="1"/>
          <p:nvPr/>
        </p:nvSpPr>
        <p:spPr>
          <a:xfrm>
            <a:off x="446714" y="1888953"/>
            <a:ext cx="5647943" cy="5016758"/>
          </a:xfrm>
          <a:prstGeom prst="rect">
            <a:avLst/>
          </a:prstGeom>
          <a:noFill/>
        </p:spPr>
        <p:txBody>
          <a:bodyPr wrap="square" rtlCol="0">
            <a:spAutoFit/>
          </a:bodyPr>
          <a:lstStyle/>
          <a:p>
            <a:pPr marL="0" marR="0">
              <a:spcBef>
                <a:spcPts val="0"/>
              </a:spcBef>
              <a:spcAft>
                <a:spcPts val="0"/>
              </a:spcAft>
            </a:pPr>
            <a:r>
              <a:rPr lang="en-US" sz="2400" dirty="0"/>
              <a:t>Borrowing Request Terminal Statuses	</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*Cancelled by partner</a:t>
            </a:r>
          </a:p>
          <a:p>
            <a:pPr marL="0" marR="0">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*Cancelled by </a:t>
            </a:r>
            <a:r>
              <a:rPr lang="en-US" sz="2000" dirty="0">
                <a:effectLst/>
                <a:latin typeface="Calibri" panose="020F0502020204030204" pitchFamily="34" charset="0"/>
                <a:ea typeface="Calibri" panose="020F0502020204030204" pitchFamily="34" charset="0"/>
                <a:cs typeface="Times New Roman" panose="02020603050405020304" pitchFamily="18" charset="0"/>
              </a:rPr>
              <a:t>patron</a:t>
            </a:r>
          </a:p>
          <a:p>
            <a:pPr marL="0" marR="0">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*Cancelled by</a:t>
            </a:r>
            <a:r>
              <a:rPr lang="en-US" sz="2000" dirty="0">
                <a:effectLst/>
                <a:latin typeface="Calibri" panose="020F0502020204030204" pitchFamily="34" charset="0"/>
                <a:ea typeface="Calibri" panose="020F0502020204030204" pitchFamily="34" charset="0"/>
                <a:cs typeface="Times New Roman" panose="02020603050405020304" pitchFamily="18" charset="0"/>
              </a:rPr>
              <a:t> staff</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*Digitally received by library</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*Expired </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*Request Completed</a:t>
            </a:r>
          </a:p>
          <a:p>
            <a:r>
              <a:rPr lang="en-US" sz="3600" dirty="0"/>
              <a:t>	</a:t>
            </a:r>
          </a:p>
          <a:p>
            <a:r>
              <a:rPr lang="en-US" sz="3600" dirty="0"/>
              <a:t>	</a:t>
            </a:r>
            <a:r>
              <a:rPr lang="en-US" sz="3200" dirty="0"/>
              <a:t>	</a:t>
            </a:r>
          </a:p>
          <a:p>
            <a:r>
              <a:rPr lang="en-US" sz="3200" dirty="0"/>
              <a:t>	</a:t>
            </a:r>
          </a:p>
          <a:p>
            <a:r>
              <a:rPr lang="en-US" sz="2000" dirty="0"/>
              <a:t>	</a:t>
            </a:r>
          </a:p>
          <a:p>
            <a:r>
              <a:rPr lang="en-US" sz="2000" dirty="0"/>
              <a:t>	</a:t>
            </a:r>
            <a:endParaRPr lang="en-US" sz="2000" dirty="0">
              <a:sym typeface="Wingdings" panose="05000000000000000000" pitchFamily="2" charset="2"/>
            </a:endParaRPr>
          </a:p>
        </p:txBody>
      </p:sp>
    </p:spTree>
    <p:extLst>
      <p:ext uri="{BB962C8B-B14F-4D97-AF65-F5344CB8AC3E}">
        <p14:creationId xmlns:p14="http://schemas.microsoft.com/office/powerpoint/2010/main" val="381353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r>
              <a:rPr lang="en-US" sz="4800" dirty="0"/>
              <a:t>Request Cleanup: Best Practices</a:t>
            </a:r>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3589D9A-9D51-490E-B6CF-AD534B5170FB}"/>
              </a:ext>
            </a:extLst>
          </p:cNvPr>
          <p:cNvSpPr txBox="1"/>
          <p:nvPr/>
        </p:nvSpPr>
        <p:spPr>
          <a:xfrm>
            <a:off x="446714" y="1888953"/>
            <a:ext cx="5647943" cy="5016758"/>
          </a:xfrm>
          <a:prstGeom prst="rect">
            <a:avLst/>
          </a:prstGeom>
          <a:noFill/>
        </p:spPr>
        <p:txBody>
          <a:bodyPr wrap="square" rtlCol="0">
            <a:spAutoFit/>
          </a:bodyPr>
          <a:lstStyle/>
          <a:p>
            <a:pPr marL="0" marR="0">
              <a:spcBef>
                <a:spcPts val="0"/>
              </a:spcBef>
              <a:spcAft>
                <a:spcPts val="0"/>
              </a:spcAft>
            </a:pPr>
            <a:r>
              <a:rPr lang="en-US" sz="2400" dirty="0"/>
              <a:t>Borrowing Request Terminal Statuses	</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*Cancelled by partner</a:t>
            </a:r>
          </a:p>
          <a:p>
            <a:pPr marL="0" marR="0">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*Cancelled by </a:t>
            </a:r>
            <a:r>
              <a:rPr lang="en-US" sz="2000" dirty="0">
                <a:effectLst/>
                <a:latin typeface="Calibri" panose="020F0502020204030204" pitchFamily="34" charset="0"/>
                <a:ea typeface="Calibri" panose="020F0502020204030204" pitchFamily="34" charset="0"/>
                <a:cs typeface="Times New Roman" panose="02020603050405020304" pitchFamily="18" charset="0"/>
              </a:rPr>
              <a:t>patron</a:t>
            </a:r>
          </a:p>
          <a:p>
            <a:pPr marL="0" marR="0">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*Cancelled by</a:t>
            </a:r>
            <a:r>
              <a:rPr lang="en-US" sz="2000" dirty="0">
                <a:effectLst/>
                <a:latin typeface="Calibri" panose="020F0502020204030204" pitchFamily="34" charset="0"/>
                <a:ea typeface="Calibri" panose="020F0502020204030204" pitchFamily="34" charset="0"/>
                <a:cs typeface="Times New Roman" panose="02020603050405020304" pitchFamily="18" charset="0"/>
              </a:rPr>
              <a:t> staff</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*Digitally received by library</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*Expired </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*Request Completed</a:t>
            </a:r>
          </a:p>
          <a:p>
            <a:r>
              <a:rPr lang="en-US" sz="3600" dirty="0"/>
              <a:t>	</a:t>
            </a:r>
          </a:p>
          <a:p>
            <a:r>
              <a:rPr lang="en-US" sz="3600" dirty="0"/>
              <a:t>	</a:t>
            </a:r>
            <a:r>
              <a:rPr lang="en-US" sz="3200" dirty="0"/>
              <a:t>	</a:t>
            </a:r>
          </a:p>
          <a:p>
            <a:r>
              <a:rPr lang="en-US" sz="3200" dirty="0"/>
              <a:t>	</a:t>
            </a:r>
          </a:p>
          <a:p>
            <a:r>
              <a:rPr lang="en-US" sz="2000" dirty="0"/>
              <a:t>	</a:t>
            </a:r>
          </a:p>
          <a:p>
            <a:r>
              <a:rPr lang="en-US" sz="2000" dirty="0"/>
              <a:t>	</a:t>
            </a:r>
            <a:endParaRPr lang="en-US" sz="2000" dirty="0">
              <a:sym typeface="Wingdings" panose="05000000000000000000" pitchFamily="2" charset="2"/>
            </a:endParaRPr>
          </a:p>
        </p:txBody>
      </p:sp>
      <p:sp>
        <p:nvSpPr>
          <p:cNvPr id="3" name="TextBox 2">
            <a:extLst>
              <a:ext uri="{FF2B5EF4-FFF2-40B4-BE49-F238E27FC236}">
                <a16:creationId xmlns:a16="http://schemas.microsoft.com/office/drawing/2014/main" id="{B140F916-E921-45DA-9CAC-C265BFD3AB78}"/>
              </a:ext>
            </a:extLst>
          </p:cNvPr>
          <p:cNvSpPr txBox="1"/>
          <p:nvPr/>
        </p:nvSpPr>
        <p:spPr>
          <a:xfrm>
            <a:off x="6094657" y="1888953"/>
            <a:ext cx="5647943" cy="1508105"/>
          </a:xfrm>
          <a:prstGeom prst="rect">
            <a:avLst/>
          </a:prstGeom>
          <a:noFill/>
        </p:spPr>
        <p:txBody>
          <a:bodyPr wrap="square" rtlCol="0">
            <a:spAutoFit/>
          </a:bodyPr>
          <a:lstStyle/>
          <a:p>
            <a:r>
              <a:rPr lang="en-US" sz="2400" dirty="0"/>
              <a:t>Lending Request Terminal Statuses</a:t>
            </a:r>
          </a:p>
          <a:p>
            <a:endParaRPr lang="en-US" sz="2400" dirty="0"/>
          </a:p>
          <a:p>
            <a:r>
              <a:rPr lang="en-US" sz="2400" dirty="0"/>
              <a:t>*</a:t>
            </a:r>
            <a:r>
              <a:rPr lang="en-US" sz="2000" dirty="0"/>
              <a:t>Shipped Digitally </a:t>
            </a:r>
          </a:p>
          <a:p>
            <a:r>
              <a:rPr lang="en-US" sz="2000" dirty="0"/>
              <a:t>*Request Completed</a:t>
            </a:r>
          </a:p>
        </p:txBody>
      </p:sp>
    </p:spTree>
    <p:extLst>
      <p:ext uri="{BB962C8B-B14F-4D97-AF65-F5344CB8AC3E}">
        <p14:creationId xmlns:p14="http://schemas.microsoft.com/office/powerpoint/2010/main" val="3781738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r>
              <a:rPr lang="en-US" sz="4800" dirty="0"/>
              <a:t>Request Cleanup: Best Practices</a:t>
            </a:r>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3589D9A-9D51-490E-B6CF-AD534B5170FB}"/>
              </a:ext>
            </a:extLst>
          </p:cNvPr>
          <p:cNvSpPr txBox="1"/>
          <p:nvPr/>
        </p:nvSpPr>
        <p:spPr>
          <a:xfrm>
            <a:off x="446714" y="1888953"/>
            <a:ext cx="5647943" cy="4893647"/>
          </a:xfrm>
          <a:prstGeom prst="rect">
            <a:avLst/>
          </a:prstGeom>
          <a:noFill/>
        </p:spPr>
        <p:txBody>
          <a:bodyPr wrap="square" rtlCol="0">
            <a:spAutoFit/>
          </a:bodyPr>
          <a:lstStyle/>
          <a:p>
            <a:pPr marL="0" marR="0">
              <a:spcBef>
                <a:spcPts val="0"/>
              </a:spcBef>
              <a:spcAft>
                <a:spcPts val="0"/>
              </a:spcAft>
            </a:pPr>
            <a:r>
              <a:rPr lang="en-US" sz="2400" dirty="0"/>
              <a:t>Borrowing Request Terminal Statuses	</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*Cancelled by partner</a:t>
            </a:r>
          </a:p>
          <a:p>
            <a:pPr marL="0" marR="0">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*Cancelled by </a:t>
            </a:r>
            <a:r>
              <a:rPr lang="en-US" sz="2000" dirty="0">
                <a:effectLst/>
                <a:latin typeface="Calibri" panose="020F0502020204030204" pitchFamily="34" charset="0"/>
                <a:ea typeface="Calibri" panose="020F0502020204030204" pitchFamily="34" charset="0"/>
                <a:cs typeface="Times New Roman" panose="02020603050405020304" pitchFamily="18" charset="0"/>
              </a:rPr>
              <a:t>patron</a:t>
            </a:r>
          </a:p>
          <a:p>
            <a:pPr marL="0" marR="0">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*Cancelled by</a:t>
            </a:r>
            <a:r>
              <a:rPr lang="en-US" sz="2000" dirty="0">
                <a:effectLst/>
                <a:latin typeface="Calibri" panose="020F0502020204030204" pitchFamily="34" charset="0"/>
                <a:ea typeface="Calibri" panose="020F0502020204030204" pitchFamily="34" charset="0"/>
                <a:cs typeface="Times New Roman" panose="02020603050405020304" pitchFamily="18" charset="0"/>
              </a:rPr>
              <a:t> staff</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*Digitally received by library</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*Expired </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*Request Completed</a:t>
            </a:r>
          </a:p>
          <a:p>
            <a:r>
              <a:rPr lang="en-US" sz="3600" dirty="0"/>
              <a:t>	</a:t>
            </a:r>
          </a:p>
          <a:p>
            <a:r>
              <a:rPr lang="en-US" sz="3600" dirty="0"/>
              <a:t>	</a:t>
            </a:r>
            <a:r>
              <a:rPr lang="en-US" sz="3200" dirty="0"/>
              <a:t>	</a:t>
            </a:r>
          </a:p>
          <a:p>
            <a:r>
              <a:rPr lang="en-US" sz="3200" dirty="0"/>
              <a:t>	</a:t>
            </a:r>
          </a:p>
          <a:p>
            <a:r>
              <a:rPr lang="en-US" sz="2000" dirty="0"/>
              <a:t>	</a:t>
            </a:r>
          </a:p>
          <a:p>
            <a:r>
              <a:rPr lang="en-US" sz="2000" dirty="0"/>
              <a:t>	</a:t>
            </a:r>
            <a:endParaRPr lang="en-US" sz="2000" dirty="0">
              <a:sym typeface="Wingdings" panose="05000000000000000000" pitchFamily="2" charset="2"/>
            </a:endParaRPr>
          </a:p>
        </p:txBody>
      </p:sp>
      <p:sp>
        <p:nvSpPr>
          <p:cNvPr id="3" name="TextBox 2">
            <a:extLst>
              <a:ext uri="{FF2B5EF4-FFF2-40B4-BE49-F238E27FC236}">
                <a16:creationId xmlns:a16="http://schemas.microsoft.com/office/drawing/2014/main" id="{B140F916-E921-45DA-9CAC-C265BFD3AB78}"/>
              </a:ext>
            </a:extLst>
          </p:cNvPr>
          <p:cNvSpPr txBox="1"/>
          <p:nvPr/>
        </p:nvSpPr>
        <p:spPr>
          <a:xfrm>
            <a:off x="6094657" y="1888953"/>
            <a:ext cx="5647943" cy="1508105"/>
          </a:xfrm>
          <a:prstGeom prst="rect">
            <a:avLst/>
          </a:prstGeom>
          <a:noFill/>
        </p:spPr>
        <p:txBody>
          <a:bodyPr wrap="square" rtlCol="0">
            <a:spAutoFit/>
          </a:bodyPr>
          <a:lstStyle/>
          <a:p>
            <a:r>
              <a:rPr lang="en-US" sz="2400" dirty="0"/>
              <a:t>Lending Request Terminal Statuses</a:t>
            </a:r>
          </a:p>
          <a:p>
            <a:endParaRPr lang="en-US" sz="2400" dirty="0"/>
          </a:p>
          <a:p>
            <a:r>
              <a:rPr lang="en-US" sz="2400" dirty="0"/>
              <a:t>*</a:t>
            </a:r>
            <a:r>
              <a:rPr lang="en-US" sz="2000" dirty="0"/>
              <a:t>Shipped Digitally </a:t>
            </a:r>
          </a:p>
          <a:p>
            <a:r>
              <a:rPr lang="en-US" sz="2000" dirty="0"/>
              <a:t>*Request Completed</a:t>
            </a:r>
          </a:p>
        </p:txBody>
      </p:sp>
      <p:sp>
        <p:nvSpPr>
          <p:cNvPr id="5" name="TextBox 4">
            <a:extLst>
              <a:ext uri="{FF2B5EF4-FFF2-40B4-BE49-F238E27FC236}">
                <a16:creationId xmlns:a16="http://schemas.microsoft.com/office/drawing/2014/main" id="{7860AA98-E44B-441C-A8DE-1BDB14B8F261}"/>
              </a:ext>
            </a:extLst>
          </p:cNvPr>
          <p:cNvSpPr txBox="1"/>
          <p:nvPr/>
        </p:nvSpPr>
        <p:spPr>
          <a:xfrm>
            <a:off x="1742576" y="4727419"/>
            <a:ext cx="8704162" cy="400110"/>
          </a:xfrm>
          <a:prstGeom prst="rect">
            <a:avLst/>
          </a:prstGeom>
          <a:noFill/>
        </p:spPr>
        <p:txBody>
          <a:bodyPr wrap="square" rtlCol="0">
            <a:spAutoFit/>
          </a:bodyPr>
          <a:lstStyle/>
          <a:p>
            <a:pPr algn="ctr"/>
            <a:r>
              <a:rPr lang="en-US" sz="2000" dirty="0"/>
              <a:t>Requests in these final statuses can be Removed</a:t>
            </a:r>
          </a:p>
        </p:txBody>
      </p:sp>
      <p:pic>
        <p:nvPicPr>
          <p:cNvPr id="7" name="Picture 6">
            <a:extLst>
              <a:ext uri="{FF2B5EF4-FFF2-40B4-BE49-F238E27FC236}">
                <a16:creationId xmlns:a16="http://schemas.microsoft.com/office/drawing/2014/main" id="{8A771CF5-0536-4C1C-A2C7-F2CFB99A9ADA}"/>
              </a:ext>
            </a:extLst>
          </p:cNvPr>
          <p:cNvPicPr>
            <a:picLocks noChangeAspect="1"/>
          </p:cNvPicPr>
          <p:nvPr/>
        </p:nvPicPr>
        <p:blipFill>
          <a:blip r:embed="rId3"/>
          <a:stretch>
            <a:fillRect/>
          </a:stretch>
        </p:blipFill>
        <p:spPr>
          <a:xfrm>
            <a:off x="4543384" y="5265990"/>
            <a:ext cx="2899137" cy="710384"/>
          </a:xfrm>
          <a:prstGeom prst="rect">
            <a:avLst/>
          </a:prstGeom>
        </p:spPr>
      </p:pic>
    </p:spTree>
    <p:extLst>
      <p:ext uri="{BB962C8B-B14F-4D97-AF65-F5344CB8AC3E}">
        <p14:creationId xmlns:p14="http://schemas.microsoft.com/office/powerpoint/2010/main" val="3631612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r>
              <a:rPr lang="en-US" sz="4800" dirty="0"/>
              <a:t>Request Cleanup: Best Practices</a:t>
            </a:r>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3589D9A-9D51-490E-B6CF-AD534B5170FB}"/>
              </a:ext>
            </a:extLst>
          </p:cNvPr>
          <p:cNvSpPr txBox="1"/>
          <p:nvPr/>
        </p:nvSpPr>
        <p:spPr>
          <a:xfrm>
            <a:off x="446714" y="1888953"/>
            <a:ext cx="5647943" cy="4955203"/>
          </a:xfrm>
          <a:prstGeom prst="rect">
            <a:avLst/>
          </a:prstGeom>
          <a:noFill/>
        </p:spPr>
        <p:txBody>
          <a:bodyPr wrap="square" rtlCol="0">
            <a:spAutoFit/>
          </a:bodyPr>
          <a:lstStyle/>
          <a:p>
            <a:pPr marL="0" marR="0">
              <a:spcBef>
                <a:spcPts val="0"/>
              </a:spcBef>
              <a:spcAft>
                <a:spcPts val="0"/>
              </a:spcAft>
            </a:pPr>
            <a:r>
              <a:rPr lang="en-US" sz="2400" dirty="0"/>
              <a:t>Borrowing Request Terminal Statuses	</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*Cancelled by partner</a:t>
            </a:r>
          </a:p>
          <a:p>
            <a:pPr marL="0" marR="0">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*Cancelled by </a:t>
            </a:r>
            <a:r>
              <a:rPr lang="en-US" sz="2000" dirty="0">
                <a:effectLst/>
                <a:latin typeface="Calibri" panose="020F0502020204030204" pitchFamily="34" charset="0"/>
                <a:ea typeface="Calibri" panose="020F0502020204030204" pitchFamily="34" charset="0"/>
                <a:cs typeface="Times New Roman" panose="02020603050405020304" pitchFamily="18" charset="0"/>
              </a:rPr>
              <a:t>patron</a:t>
            </a:r>
          </a:p>
          <a:p>
            <a:pPr marL="0" marR="0">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Cancelled by</a:t>
            </a:r>
            <a:r>
              <a:rPr lang="en-US"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staff</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*Digitally received by library</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*Expired </a:t>
            </a:r>
          </a:p>
          <a:p>
            <a:pPr marL="0" marR="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*Request Completed</a:t>
            </a:r>
          </a:p>
          <a:p>
            <a:r>
              <a:rPr lang="en-US" sz="3600" dirty="0"/>
              <a:t>	</a:t>
            </a:r>
          </a:p>
          <a:p>
            <a:r>
              <a:rPr lang="en-US" sz="3600" dirty="0"/>
              <a:t>	</a:t>
            </a:r>
            <a:r>
              <a:rPr lang="en-US" sz="3200" dirty="0"/>
              <a:t>	</a:t>
            </a:r>
          </a:p>
          <a:p>
            <a:r>
              <a:rPr lang="en-US" sz="3200" dirty="0"/>
              <a:t>	</a:t>
            </a:r>
          </a:p>
          <a:p>
            <a:r>
              <a:rPr lang="en-US" sz="2000" dirty="0"/>
              <a:t>	</a:t>
            </a:r>
          </a:p>
          <a:p>
            <a:r>
              <a:rPr lang="en-US" sz="2000" dirty="0"/>
              <a:t>	</a:t>
            </a:r>
            <a:endParaRPr lang="en-US" sz="2000" dirty="0">
              <a:sym typeface="Wingdings" panose="05000000000000000000" pitchFamily="2" charset="2"/>
            </a:endParaRPr>
          </a:p>
        </p:txBody>
      </p:sp>
      <p:sp>
        <p:nvSpPr>
          <p:cNvPr id="3" name="TextBox 2">
            <a:extLst>
              <a:ext uri="{FF2B5EF4-FFF2-40B4-BE49-F238E27FC236}">
                <a16:creationId xmlns:a16="http://schemas.microsoft.com/office/drawing/2014/main" id="{B140F916-E921-45DA-9CAC-C265BFD3AB78}"/>
              </a:ext>
            </a:extLst>
          </p:cNvPr>
          <p:cNvSpPr txBox="1"/>
          <p:nvPr/>
        </p:nvSpPr>
        <p:spPr>
          <a:xfrm>
            <a:off x="6094657" y="1888953"/>
            <a:ext cx="5647943" cy="1508105"/>
          </a:xfrm>
          <a:prstGeom prst="rect">
            <a:avLst/>
          </a:prstGeom>
          <a:noFill/>
        </p:spPr>
        <p:txBody>
          <a:bodyPr wrap="square" rtlCol="0">
            <a:spAutoFit/>
          </a:bodyPr>
          <a:lstStyle/>
          <a:p>
            <a:r>
              <a:rPr lang="en-US" sz="2400" dirty="0"/>
              <a:t>Lending Request Terminal Statuses</a:t>
            </a:r>
          </a:p>
          <a:p>
            <a:endParaRPr lang="en-US" sz="2400" dirty="0"/>
          </a:p>
          <a:p>
            <a:r>
              <a:rPr lang="en-US" sz="2400" dirty="0"/>
              <a:t>*</a:t>
            </a:r>
            <a:r>
              <a:rPr lang="en-US" sz="2000" dirty="0"/>
              <a:t>Shipped Digitally </a:t>
            </a:r>
          </a:p>
          <a:p>
            <a:r>
              <a:rPr lang="en-US" sz="2000" dirty="0"/>
              <a:t>*Request Completed</a:t>
            </a:r>
          </a:p>
        </p:txBody>
      </p:sp>
      <p:sp>
        <p:nvSpPr>
          <p:cNvPr id="5" name="TextBox 4">
            <a:extLst>
              <a:ext uri="{FF2B5EF4-FFF2-40B4-BE49-F238E27FC236}">
                <a16:creationId xmlns:a16="http://schemas.microsoft.com/office/drawing/2014/main" id="{7860AA98-E44B-441C-A8DE-1BDB14B8F261}"/>
              </a:ext>
            </a:extLst>
          </p:cNvPr>
          <p:cNvSpPr txBox="1"/>
          <p:nvPr/>
        </p:nvSpPr>
        <p:spPr>
          <a:xfrm>
            <a:off x="1742576" y="4727419"/>
            <a:ext cx="8704162" cy="400110"/>
          </a:xfrm>
          <a:prstGeom prst="rect">
            <a:avLst/>
          </a:prstGeom>
          <a:noFill/>
        </p:spPr>
        <p:txBody>
          <a:bodyPr wrap="square" rtlCol="0">
            <a:spAutoFit/>
          </a:bodyPr>
          <a:lstStyle/>
          <a:p>
            <a:pPr algn="ctr"/>
            <a:r>
              <a:rPr lang="en-US" sz="2000" dirty="0"/>
              <a:t>Requests in these final statuses can be Removed</a:t>
            </a:r>
          </a:p>
        </p:txBody>
      </p:sp>
      <p:pic>
        <p:nvPicPr>
          <p:cNvPr id="7" name="Picture 6">
            <a:extLst>
              <a:ext uri="{FF2B5EF4-FFF2-40B4-BE49-F238E27FC236}">
                <a16:creationId xmlns:a16="http://schemas.microsoft.com/office/drawing/2014/main" id="{8A771CF5-0536-4C1C-A2C7-F2CFB99A9ADA}"/>
              </a:ext>
            </a:extLst>
          </p:cNvPr>
          <p:cNvPicPr>
            <a:picLocks noChangeAspect="1"/>
          </p:cNvPicPr>
          <p:nvPr/>
        </p:nvPicPr>
        <p:blipFill>
          <a:blip r:embed="rId3"/>
          <a:stretch>
            <a:fillRect/>
          </a:stretch>
        </p:blipFill>
        <p:spPr>
          <a:xfrm>
            <a:off x="4543384" y="5265990"/>
            <a:ext cx="2899137" cy="710384"/>
          </a:xfrm>
          <a:prstGeom prst="rect">
            <a:avLst/>
          </a:prstGeom>
        </p:spPr>
      </p:pic>
    </p:spTree>
    <p:extLst>
      <p:ext uri="{BB962C8B-B14F-4D97-AF65-F5344CB8AC3E}">
        <p14:creationId xmlns:p14="http://schemas.microsoft.com/office/powerpoint/2010/main" val="3778958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r>
              <a:rPr lang="en-US" sz="4800" dirty="0"/>
              <a:t>Request Cleanup: Best Practices</a:t>
            </a:r>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3589D9A-9D51-490E-B6CF-AD534B5170FB}"/>
              </a:ext>
            </a:extLst>
          </p:cNvPr>
          <p:cNvSpPr txBox="1"/>
          <p:nvPr/>
        </p:nvSpPr>
        <p:spPr>
          <a:xfrm>
            <a:off x="448056" y="1888954"/>
            <a:ext cx="10699706" cy="4216539"/>
          </a:xfrm>
          <a:prstGeom prst="rect">
            <a:avLst/>
          </a:prstGeom>
          <a:noFill/>
        </p:spPr>
        <p:txBody>
          <a:bodyPr wrap="square" rtlCol="0">
            <a:spAutoFit/>
          </a:bodyPr>
          <a:lstStyle/>
          <a:p>
            <a:pPr marL="0" marR="0">
              <a:spcBef>
                <a:spcPts val="0"/>
              </a:spcBef>
              <a:spcAft>
                <a:spcPts val="0"/>
              </a:spcAft>
            </a:pPr>
            <a:r>
              <a:rPr lang="en-US" sz="2800" dirty="0"/>
              <a:t>Borrowing Request Clean-up</a:t>
            </a:r>
          </a:p>
          <a:p>
            <a:pPr marL="0" marR="0">
              <a:spcBef>
                <a:spcPts val="0"/>
              </a:spcBef>
              <a:spcAft>
                <a:spcPts val="0"/>
              </a:spcAft>
            </a:pPr>
            <a:r>
              <a:rPr lang="en-US" sz="2400" dirty="0"/>
              <a:t>	</a:t>
            </a:r>
          </a:p>
          <a:p>
            <a:pPr marL="0" marR="0">
              <a:spcBef>
                <a:spcPts val="0"/>
              </a:spcBef>
              <a:spcAft>
                <a:spcPts val="0"/>
              </a:spcAft>
            </a:pPr>
            <a:r>
              <a:rPr lang="en-US" sz="2400" dirty="0"/>
              <a:t>	</a:t>
            </a:r>
          </a:p>
          <a:p>
            <a:pPr marL="0" marR="0">
              <a:spcBef>
                <a:spcPts val="0"/>
              </a:spcBef>
              <a:spcAft>
                <a:spcPts val="0"/>
              </a:spcAft>
            </a:pPr>
            <a:endParaRPr lang="en-US" sz="2400" dirty="0"/>
          </a:p>
          <a:p>
            <a:pPr marL="0" marR="0">
              <a:spcBef>
                <a:spcPts val="0"/>
              </a:spcBef>
              <a:spcAft>
                <a:spcPts val="0"/>
              </a:spcAft>
            </a:pPr>
            <a:r>
              <a:rPr lang="en-US" sz="2400" dirty="0"/>
              <a:t>	</a:t>
            </a:r>
          </a:p>
          <a:p>
            <a:pPr marL="0" marR="0">
              <a:spcBef>
                <a:spcPts val="0"/>
              </a:spcBef>
              <a:spcAft>
                <a:spcPts val="0"/>
              </a:spcAft>
            </a:pPr>
            <a:r>
              <a:rPr lang="en-US" sz="3600" dirty="0"/>
              <a:t>	</a:t>
            </a:r>
          </a:p>
          <a:p>
            <a:r>
              <a:rPr lang="en-US" sz="3600" dirty="0"/>
              <a:t>	</a:t>
            </a:r>
            <a:r>
              <a:rPr lang="en-US" sz="3200" dirty="0"/>
              <a:t>	</a:t>
            </a:r>
          </a:p>
          <a:p>
            <a:r>
              <a:rPr lang="en-US" sz="3200" dirty="0"/>
              <a:t>	</a:t>
            </a:r>
          </a:p>
          <a:p>
            <a:r>
              <a:rPr lang="en-US" sz="2000" dirty="0"/>
              <a:t>	</a:t>
            </a:r>
          </a:p>
          <a:p>
            <a:r>
              <a:rPr lang="en-US" sz="2000" dirty="0"/>
              <a:t>	</a:t>
            </a:r>
            <a:endParaRPr lang="en-US" sz="2000" dirty="0">
              <a:sym typeface="Wingdings" panose="05000000000000000000" pitchFamily="2" charset="2"/>
            </a:endParaRPr>
          </a:p>
        </p:txBody>
      </p:sp>
    </p:spTree>
    <p:extLst>
      <p:ext uri="{BB962C8B-B14F-4D97-AF65-F5344CB8AC3E}">
        <p14:creationId xmlns:p14="http://schemas.microsoft.com/office/powerpoint/2010/main" val="2894620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r>
              <a:rPr lang="en-US" sz="4800" dirty="0"/>
              <a:t>Request Cleanup: Best Practices</a:t>
            </a:r>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3589D9A-9D51-490E-B6CF-AD534B5170FB}"/>
              </a:ext>
            </a:extLst>
          </p:cNvPr>
          <p:cNvSpPr txBox="1"/>
          <p:nvPr/>
        </p:nvSpPr>
        <p:spPr>
          <a:xfrm>
            <a:off x="448056" y="1888954"/>
            <a:ext cx="10699706" cy="4216539"/>
          </a:xfrm>
          <a:prstGeom prst="rect">
            <a:avLst/>
          </a:prstGeom>
          <a:noFill/>
        </p:spPr>
        <p:txBody>
          <a:bodyPr wrap="square" rtlCol="0">
            <a:spAutoFit/>
          </a:bodyPr>
          <a:lstStyle/>
          <a:p>
            <a:pPr marL="0" marR="0">
              <a:spcBef>
                <a:spcPts val="0"/>
              </a:spcBef>
              <a:spcAft>
                <a:spcPts val="0"/>
              </a:spcAft>
            </a:pPr>
            <a:r>
              <a:rPr lang="en-US" sz="2800" dirty="0"/>
              <a:t>Borrowing Request Clean-up</a:t>
            </a:r>
          </a:p>
          <a:p>
            <a:pPr marL="0" marR="0">
              <a:spcBef>
                <a:spcPts val="0"/>
              </a:spcBef>
              <a:spcAft>
                <a:spcPts val="0"/>
              </a:spcAft>
            </a:pPr>
            <a:r>
              <a:rPr lang="en-US" sz="2400" dirty="0"/>
              <a:t>	</a:t>
            </a:r>
          </a:p>
          <a:p>
            <a:pPr marL="0" marR="0">
              <a:spcBef>
                <a:spcPts val="0"/>
              </a:spcBef>
              <a:spcAft>
                <a:spcPts val="0"/>
              </a:spcAft>
            </a:pPr>
            <a:r>
              <a:rPr lang="en-US" sz="2400" dirty="0"/>
              <a:t>	*Shipped Digitally = Receive</a:t>
            </a:r>
          </a:p>
          <a:p>
            <a:pPr marL="0" marR="0">
              <a:spcBef>
                <a:spcPts val="0"/>
              </a:spcBef>
              <a:spcAft>
                <a:spcPts val="0"/>
              </a:spcAft>
            </a:pPr>
            <a:endParaRPr lang="en-US" sz="2400" dirty="0"/>
          </a:p>
          <a:p>
            <a:pPr marL="0" marR="0">
              <a:spcBef>
                <a:spcPts val="0"/>
              </a:spcBef>
              <a:spcAft>
                <a:spcPts val="0"/>
              </a:spcAft>
            </a:pPr>
            <a:r>
              <a:rPr lang="en-US" sz="2400" dirty="0"/>
              <a:t>	</a:t>
            </a:r>
          </a:p>
          <a:p>
            <a:pPr marL="0" marR="0">
              <a:spcBef>
                <a:spcPts val="0"/>
              </a:spcBef>
              <a:spcAft>
                <a:spcPts val="0"/>
              </a:spcAft>
            </a:pPr>
            <a:r>
              <a:rPr lang="en-US" sz="3600" dirty="0"/>
              <a:t>	</a:t>
            </a:r>
          </a:p>
          <a:p>
            <a:r>
              <a:rPr lang="en-US" sz="3600" dirty="0"/>
              <a:t>	</a:t>
            </a:r>
            <a:r>
              <a:rPr lang="en-US" sz="3200" dirty="0"/>
              <a:t>	</a:t>
            </a:r>
          </a:p>
          <a:p>
            <a:r>
              <a:rPr lang="en-US" sz="3200" dirty="0"/>
              <a:t>	</a:t>
            </a:r>
          </a:p>
          <a:p>
            <a:r>
              <a:rPr lang="en-US" sz="2000" dirty="0"/>
              <a:t>	</a:t>
            </a:r>
          </a:p>
          <a:p>
            <a:r>
              <a:rPr lang="en-US" sz="2000" dirty="0"/>
              <a:t>	</a:t>
            </a:r>
            <a:endParaRPr lang="en-US" sz="2000" dirty="0">
              <a:sym typeface="Wingdings" panose="05000000000000000000" pitchFamily="2" charset="2"/>
            </a:endParaRPr>
          </a:p>
        </p:txBody>
      </p:sp>
    </p:spTree>
    <p:extLst>
      <p:ext uri="{BB962C8B-B14F-4D97-AF65-F5344CB8AC3E}">
        <p14:creationId xmlns:p14="http://schemas.microsoft.com/office/powerpoint/2010/main" val="953004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871D199B-5E15-43A6-BA31-F5CDFDB3A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0795" cap="flat" cmpd="sng" algn="ctr">
            <a:noFill/>
            <a:prstDash val="solid"/>
          </a:ln>
          <a:effectLst/>
          <a:extLs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84164C-BBE9-42B0-8272-8D18071AD47A}"/>
              </a:ext>
            </a:extLst>
          </p:cNvPr>
          <p:cNvSpPr>
            <a:spLocks noGrp="1"/>
          </p:cNvSpPr>
          <p:nvPr>
            <p:ph type="title"/>
          </p:nvPr>
        </p:nvSpPr>
        <p:spPr>
          <a:xfrm>
            <a:off x="448056" y="393192"/>
            <a:ext cx="11301984" cy="859536"/>
          </a:xfrm>
        </p:spPr>
        <p:txBody>
          <a:bodyPr anchor="b">
            <a:normAutofit/>
          </a:bodyPr>
          <a:lstStyle/>
          <a:p>
            <a:r>
              <a:rPr lang="en-US" sz="4800" dirty="0"/>
              <a:t>Request Cleanup: Best Practices</a:t>
            </a:r>
          </a:p>
        </p:txBody>
      </p:sp>
      <p:cxnSp>
        <p:nvCxnSpPr>
          <p:cNvPr id="20" name="Straight Connector 16">
            <a:extLst>
              <a:ext uri="{FF2B5EF4-FFF2-40B4-BE49-F238E27FC236}">
                <a16:creationId xmlns:a16="http://schemas.microsoft.com/office/drawing/2014/main" id="{6C52BBAB-664F-48C3-A5C1-4CE9D3555D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9400" y="16092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3589D9A-9D51-490E-B6CF-AD534B5170FB}"/>
              </a:ext>
            </a:extLst>
          </p:cNvPr>
          <p:cNvSpPr txBox="1"/>
          <p:nvPr/>
        </p:nvSpPr>
        <p:spPr>
          <a:xfrm>
            <a:off x="448056" y="1888954"/>
            <a:ext cx="10699706" cy="5324535"/>
          </a:xfrm>
          <a:prstGeom prst="rect">
            <a:avLst/>
          </a:prstGeom>
          <a:noFill/>
        </p:spPr>
        <p:txBody>
          <a:bodyPr wrap="square" rtlCol="0">
            <a:spAutoFit/>
          </a:bodyPr>
          <a:lstStyle/>
          <a:p>
            <a:pPr marL="0" marR="0">
              <a:spcBef>
                <a:spcPts val="0"/>
              </a:spcBef>
              <a:spcAft>
                <a:spcPts val="0"/>
              </a:spcAft>
            </a:pPr>
            <a:r>
              <a:rPr lang="en-US" sz="2800" dirty="0"/>
              <a:t>Borrowing Request Clean-up</a:t>
            </a:r>
          </a:p>
          <a:p>
            <a:pPr marL="0" marR="0">
              <a:spcBef>
                <a:spcPts val="0"/>
              </a:spcBef>
              <a:spcAft>
                <a:spcPts val="0"/>
              </a:spcAft>
            </a:pPr>
            <a:r>
              <a:rPr lang="en-US" sz="2400" dirty="0"/>
              <a:t>	</a:t>
            </a:r>
          </a:p>
          <a:p>
            <a:pPr marL="0" marR="0">
              <a:spcBef>
                <a:spcPts val="0"/>
              </a:spcBef>
              <a:spcAft>
                <a:spcPts val="0"/>
              </a:spcAft>
            </a:pPr>
            <a:r>
              <a:rPr lang="en-US" sz="2400" dirty="0"/>
              <a:t>	*Shipped Digitally = Receive</a:t>
            </a:r>
          </a:p>
          <a:p>
            <a:pPr marL="0" marR="0">
              <a:spcBef>
                <a:spcPts val="0"/>
              </a:spcBef>
              <a:spcAft>
                <a:spcPts val="0"/>
              </a:spcAft>
            </a:pPr>
            <a:endParaRPr lang="en-US" sz="2400" dirty="0"/>
          </a:p>
          <a:p>
            <a:pPr marL="0" marR="0">
              <a:spcBef>
                <a:spcPts val="0"/>
              </a:spcBef>
              <a:spcAft>
                <a:spcPts val="0"/>
              </a:spcAft>
            </a:pPr>
            <a:r>
              <a:rPr lang="en-US" sz="2400" dirty="0"/>
              <a:t>	*Rejected by Partner = Edit </a:t>
            </a:r>
            <a:r>
              <a:rPr lang="en-US" sz="2400" dirty="0">
                <a:sym typeface="Wingdings" panose="05000000000000000000" pitchFamily="2" charset="2"/>
              </a:rPr>
              <a:t> Rota tab  Cancel Request</a:t>
            </a:r>
          </a:p>
          <a:p>
            <a:pPr marL="0" marR="0">
              <a:spcBef>
                <a:spcPts val="0"/>
              </a:spcBef>
              <a:spcAft>
                <a:spcPts val="0"/>
              </a:spcAft>
            </a:pPr>
            <a:endParaRPr lang="en-US" sz="2400" dirty="0">
              <a:sym typeface="Wingdings" panose="05000000000000000000" pitchFamily="2" charset="2"/>
            </a:endParaRPr>
          </a:p>
          <a:p>
            <a:pPr marL="0" marR="0">
              <a:spcBef>
                <a:spcPts val="0"/>
              </a:spcBef>
              <a:spcAft>
                <a:spcPts val="0"/>
              </a:spcAft>
            </a:pPr>
            <a:r>
              <a:rPr lang="en-US" sz="2400" dirty="0">
                <a:sym typeface="Wingdings" panose="05000000000000000000" pitchFamily="2" charset="2"/>
              </a:rPr>
              <a:t>	</a:t>
            </a:r>
            <a:r>
              <a:rPr lang="en-US" sz="2400" dirty="0"/>
              <a:t>	</a:t>
            </a:r>
          </a:p>
          <a:p>
            <a:pPr marL="0" marR="0">
              <a:spcBef>
                <a:spcPts val="0"/>
              </a:spcBef>
              <a:spcAft>
                <a:spcPts val="0"/>
              </a:spcAft>
            </a:pPr>
            <a:endParaRPr lang="en-US" sz="2400" dirty="0"/>
          </a:p>
          <a:p>
            <a:pPr marL="0" marR="0">
              <a:spcBef>
                <a:spcPts val="0"/>
              </a:spcBef>
              <a:spcAft>
                <a:spcPts val="0"/>
              </a:spcAft>
            </a:pPr>
            <a:r>
              <a:rPr lang="en-US" sz="3600" dirty="0"/>
              <a:t>	</a:t>
            </a:r>
          </a:p>
          <a:p>
            <a:r>
              <a:rPr lang="en-US" sz="3600" dirty="0"/>
              <a:t>	</a:t>
            </a:r>
            <a:r>
              <a:rPr lang="en-US" sz="3200" dirty="0"/>
              <a:t>	</a:t>
            </a:r>
          </a:p>
          <a:p>
            <a:r>
              <a:rPr lang="en-US" sz="3200" dirty="0"/>
              <a:t>	</a:t>
            </a:r>
          </a:p>
          <a:p>
            <a:r>
              <a:rPr lang="en-US" sz="2000" dirty="0"/>
              <a:t>	</a:t>
            </a:r>
          </a:p>
          <a:p>
            <a:r>
              <a:rPr lang="en-US" sz="2000" dirty="0"/>
              <a:t>	</a:t>
            </a:r>
            <a:endParaRPr lang="en-US" sz="2000" dirty="0">
              <a:sym typeface="Wingdings" panose="05000000000000000000" pitchFamily="2" charset="2"/>
            </a:endParaRPr>
          </a:p>
        </p:txBody>
      </p:sp>
    </p:spTree>
    <p:extLst>
      <p:ext uri="{BB962C8B-B14F-4D97-AF65-F5344CB8AC3E}">
        <p14:creationId xmlns:p14="http://schemas.microsoft.com/office/powerpoint/2010/main" val="3298215092"/>
      </p:ext>
    </p:extLst>
  </p:cSld>
  <p:clrMapOvr>
    <a:masterClrMapping/>
  </p:clrMapOvr>
</p:sld>
</file>

<file path=ppt/theme/theme1.xml><?xml version="1.0" encoding="utf-8"?>
<a:theme xmlns:a="http://schemas.openxmlformats.org/drawingml/2006/main" name="ThinLineVTI">
  <a:themeElements>
    <a:clrScheme name="AnalogousFromRegularSeed_2SEEDS">
      <a:dk1>
        <a:srgbClr val="000000"/>
      </a:dk1>
      <a:lt1>
        <a:srgbClr val="FFFFFF"/>
      </a:lt1>
      <a:dk2>
        <a:srgbClr val="243741"/>
      </a:dk2>
      <a:lt2>
        <a:srgbClr val="E2E8E7"/>
      </a:lt2>
      <a:accent1>
        <a:srgbClr val="B13B52"/>
      </a:accent1>
      <a:accent2>
        <a:srgbClr val="C34D95"/>
      </a:accent2>
      <a:accent3>
        <a:srgbClr val="C3674D"/>
      </a:accent3>
      <a:accent4>
        <a:srgbClr val="3BB182"/>
      </a:accent4>
      <a:accent5>
        <a:srgbClr val="46B2B4"/>
      </a:accent5>
      <a:accent6>
        <a:srgbClr val="3B7EB1"/>
      </a:accent6>
      <a:hlink>
        <a:srgbClr val="31937F"/>
      </a:hlink>
      <a:folHlink>
        <a:srgbClr val="7F7F7F"/>
      </a:folHlink>
    </a:clrScheme>
    <a:fontScheme name="Custom 3">
      <a:majorFont>
        <a:latin typeface="Source Sans Pro Light"/>
        <a:ea typeface=""/>
        <a:cs typeface=""/>
      </a:majorFont>
      <a:minorFont>
        <a:latin typeface="Source Sans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LineVTI" id="{DA2A884B-D36C-4F63-9FE8-3C89F2B99A40}" vid="{62C1F77B-42AE-47B9-869B-5CE48C8ED8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2305</TotalTime>
  <Words>1098</Words>
  <Application>Microsoft Office PowerPoint</Application>
  <PresentationFormat>Widescreen</PresentationFormat>
  <Paragraphs>215</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Source Sans Pro</vt:lpstr>
      <vt:lpstr>Source Sans Pro Light</vt:lpstr>
      <vt:lpstr>ThinLineVTI</vt:lpstr>
      <vt:lpstr>ODIN Workday:      Resource Sharing</vt:lpstr>
      <vt:lpstr>Request Cleanup: Best Practices</vt:lpstr>
      <vt:lpstr>Request Cleanup: Best Practices</vt:lpstr>
      <vt:lpstr>Request Cleanup: Best Practices</vt:lpstr>
      <vt:lpstr>Request Cleanup: Best Practices</vt:lpstr>
      <vt:lpstr>Request Cleanup: Best Practices</vt:lpstr>
      <vt:lpstr>Request Cleanup: Best Practices</vt:lpstr>
      <vt:lpstr>Request Cleanup: Best Practices</vt:lpstr>
      <vt:lpstr>Request Cleanup: Best Practices</vt:lpstr>
      <vt:lpstr>Request Cleanup: Best Practices</vt:lpstr>
      <vt:lpstr>Request Cleanup: Best Practices</vt:lpstr>
      <vt:lpstr>Request Cleanup: Best Practices</vt:lpstr>
      <vt:lpstr>Request Cleanup: Best Practices</vt:lpstr>
      <vt:lpstr>Request Cleanup: Best Practices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ODIN Workday: Resource Sharing</dc:title>
  <dc:creator>Murphy, Nicole</dc:creator>
  <cp:lastModifiedBy>Murphy, Nicole</cp:lastModifiedBy>
  <cp:revision>75</cp:revision>
  <dcterms:created xsi:type="dcterms:W3CDTF">2021-03-18T15:29:05Z</dcterms:created>
  <dcterms:modified xsi:type="dcterms:W3CDTF">2021-03-30T19:52:30Z</dcterms:modified>
</cp:coreProperties>
</file>