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305" r:id="rId4"/>
    <p:sldId id="315" r:id="rId5"/>
    <p:sldId id="289" r:id="rId6"/>
    <p:sldId id="290" r:id="rId7"/>
    <p:sldId id="291" r:id="rId8"/>
    <p:sldId id="302" r:id="rId9"/>
    <p:sldId id="293" r:id="rId10"/>
    <p:sldId id="311" r:id="rId11"/>
    <p:sldId id="301" r:id="rId12"/>
    <p:sldId id="295" r:id="rId13"/>
    <p:sldId id="312" r:id="rId14"/>
    <p:sldId id="313" r:id="rId15"/>
    <p:sldId id="307" r:id="rId16"/>
    <p:sldId id="316" r:id="rId17"/>
    <p:sldId id="306" r:id="rId18"/>
    <p:sldId id="304" r:id="rId19"/>
    <p:sldId id="31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6C24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B40B44-AB57-49AC-B9A6-61000B20F26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D05D259-9B86-44BA-80BC-AAA9809D9885}">
      <dgm:prSet/>
      <dgm:spPr/>
      <dgm:t>
        <a:bodyPr/>
        <a:lstStyle/>
        <a:p>
          <a:r>
            <a:rPr lang="en-US" dirty="0"/>
            <a:t>Available	  	Out-ILL</a:t>
          </a:r>
        </a:p>
      </dgm:t>
    </dgm:pt>
    <dgm:pt modelId="{74615C77-FB8F-47C8-9933-581F57075BE2}" type="parTrans" cxnId="{245D3C7B-259E-4F43-868E-92071E542CFB}">
      <dgm:prSet/>
      <dgm:spPr/>
      <dgm:t>
        <a:bodyPr/>
        <a:lstStyle/>
        <a:p>
          <a:endParaRPr lang="en-US"/>
        </a:p>
      </dgm:t>
    </dgm:pt>
    <dgm:pt modelId="{C0176585-C579-493A-8048-E7037764D444}" type="sibTrans" cxnId="{245D3C7B-259E-4F43-868E-92071E542CFB}">
      <dgm:prSet/>
      <dgm:spPr/>
      <dgm:t>
        <a:bodyPr/>
        <a:lstStyle/>
        <a:p>
          <a:endParaRPr lang="en-US"/>
        </a:p>
      </dgm:t>
    </dgm:pt>
    <dgm:pt modelId="{E8A57169-F6F1-4734-B798-8AE981B9E7FA}">
      <dgm:prSet/>
      <dgm:spPr/>
      <dgm:t>
        <a:bodyPr/>
        <a:lstStyle/>
        <a:p>
          <a:r>
            <a:rPr lang="en-US" dirty="0"/>
            <a:t>Bindery		  	Reshelving</a:t>
          </a:r>
        </a:p>
      </dgm:t>
    </dgm:pt>
    <dgm:pt modelId="{E04684C3-A5BB-41EB-82FC-3CD2FA9D3B5E}" type="parTrans" cxnId="{2FFFE2D8-EA1C-4502-A67A-1E5E707E9D82}">
      <dgm:prSet/>
      <dgm:spPr/>
      <dgm:t>
        <a:bodyPr/>
        <a:lstStyle/>
        <a:p>
          <a:endParaRPr lang="en-US"/>
        </a:p>
      </dgm:t>
    </dgm:pt>
    <dgm:pt modelId="{0F61D848-2188-4444-B040-3E4F51B68212}" type="sibTrans" cxnId="{2FFFE2D8-EA1C-4502-A67A-1E5E707E9D82}">
      <dgm:prSet/>
      <dgm:spPr/>
      <dgm:t>
        <a:bodyPr/>
        <a:lstStyle/>
        <a:p>
          <a:endParaRPr lang="en-US"/>
        </a:p>
      </dgm:t>
    </dgm:pt>
    <dgm:pt modelId="{78D03943-1BE9-4369-95CD-1B485A846437}">
      <dgm:prSet/>
      <dgm:spPr/>
      <dgm:t>
        <a:bodyPr/>
        <a:lstStyle/>
        <a:p>
          <a:r>
            <a:rPr lang="en-US" dirty="0"/>
            <a:t>Claim Missing Parts 	Returned-ILL</a:t>
          </a:r>
        </a:p>
      </dgm:t>
    </dgm:pt>
    <dgm:pt modelId="{1780C9B6-9942-46FF-B71C-A59A21B80B12}" type="parTrans" cxnId="{0B3B3382-001F-4478-8280-19AAACDF1097}">
      <dgm:prSet/>
      <dgm:spPr/>
      <dgm:t>
        <a:bodyPr/>
        <a:lstStyle/>
        <a:p>
          <a:endParaRPr lang="en-US"/>
        </a:p>
      </dgm:t>
    </dgm:pt>
    <dgm:pt modelId="{199D7C3D-4515-464A-9F02-A8294BE85E69}" type="sibTrans" cxnId="{0B3B3382-001F-4478-8280-19AAACDF1097}">
      <dgm:prSet/>
      <dgm:spPr/>
      <dgm:t>
        <a:bodyPr/>
        <a:lstStyle/>
        <a:p>
          <a:endParaRPr lang="en-US"/>
        </a:p>
      </dgm:t>
    </dgm:pt>
    <dgm:pt modelId="{4297881D-0F63-4A12-8941-4C5F1DAFEF2B}">
      <dgm:prSet/>
      <dgm:spPr/>
      <dgm:t>
        <a:bodyPr/>
        <a:lstStyle/>
        <a:p>
          <a:r>
            <a:rPr lang="en-US" dirty="0"/>
            <a:t>Claim Returned		Routed</a:t>
          </a:r>
        </a:p>
      </dgm:t>
    </dgm:pt>
    <dgm:pt modelId="{1461B50C-5738-4722-BA31-67DBDE45FDC7}" type="parTrans" cxnId="{B93DD10C-CCBD-47BB-B41A-37C699DD8823}">
      <dgm:prSet/>
      <dgm:spPr/>
      <dgm:t>
        <a:bodyPr/>
        <a:lstStyle/>
        <a:p>
          <a:endParaRPr lang="en-US"/>
        </a:p>
      </dgm:t>
    </dgm:pt>
    <dgm:pt modelId="{BABC2D5B-F9BC-4930-8EF0-5A15F9D0821A}" type="sibTrans" cxnId="{B93DD10C-CCBD-47BB-B41A-37C699DD8823}">
      <dgm:prSet/>
      <dgm:spPr/>
      <dgm:t>
        <a:bodyPr/>
        <a:lstStyle/>
        <a:p>
          <a:endParaRPr lang="en-US"/>
        </a:p>
      </dgm:t>
    </dgm:pt>
    <dgm:pt modelId="{379AD5E4-2197-45E5-A1A8-78DD5233EA8A}">
      <dgm:prSet/>
      <dgm:spPr/>
      <dgm:t>
        <a:bodyPr/>
        <a:lstStyle/>
        <a:p>
          <a:r>
            <a:rPr lang="en-US" dirty="0"/>
            <a:t>Econtent External Loan	Transferred</a:t>
          </a:r>
        </a:p>
      </dgm:t>
    </dgm:pt>
    <dgm:pt modelId="{71682352-7C77-40BE-B04A-A22F7CC231DC}" type="parTrans" cxnId="{863B0567-343E-42D8-84EF-A93B505EA255}">
      <dgm:prSet/>
      <dgm:spPr/>
      <dgm:t>
        <a:bodyPr/>
        <a:lstStyle/>
        <a:p>
          <a:endParaRPr lang="en-US"/>
        </a:p>
      </dgm:t>
    </dgm:pt>
    <dgm:pt modelId="{E7C9269D-F7F0-4741-9F1F-7012B8143480}" type="sibTrans" cxnId="{863B0567-343E-42D8-84EF-A93B505EA255}">
      <dgm:prSet/>
      <dgm:spPr/>
      <dgm:t>
        <a:bodyPr/>
        <a:lstStyle/>
        <a:p>
          <a:endParaRPr lang="en-US"/>
        </a:p>
      </dgm:t>
    </dgm:pt>
    <dgm:pt modelId="{ED49801C-07F2-403D-88D2-D51AE45E25D0}">
      <dgm:prSet/>
      <dgm:spPr/>
      <dgm:t>
        <a:bodyPr/>
        <a:lstStyle/>
        <a:p>
          <a:r>
            <a:rPr lang="en-US" dirty="0"/>
            <a:t>In-Process		Unavailable</a:t>
          </a:r>
        </a:p>
      </dgm:t>
    </dgm:pt>
    <dgm:pt modelId="{CC8BD9FF-552F-4DD7-96ED-60291B99AF03}" type="parTrans" cxnId="{576C6CD2-0E97-4130-97E6-CC90A34C757B}">
      <dgm:prSet/>
      <dgm:spPr/>
      <dgm:t>
        <a:bodyPr/>
        <a:lstStyle/>
        <a:p>
          <a:endParaRPr lang="en-US"/>
        </a:p>
      </dgm:t>
    </dgm:pt>
    <dgm:pt modelId="{F0870F04-D03D-4080-AF60-9FD173EAC2DD}" type="sibTrans" cxnId="{576C6CD2-0E97-4130-97E6-CC90A34C757B}">
      <dgm:prSet/>
      <dgm:spPr/>
      <dgm:t>
        <a:bodyPr/>
        <a:lstStyle/>
        <a:p>
          <a:endParaRPr lang="en-US"/>
        </a:p>
      </dgm:t>
    </dgm:pt>
    <dgm:pt modelId="{BFCD98FB-3E64-4AE7-B2AE-CF874FBF4C45}">
      <dgm:prSet/>
      <dgm:spPr/>
      <dgm:t>
        <a:bodyPr/>
        <a:lstStyle/>
        <a:p>
          <a:r>
            <a:rPr lang="en-US" dirty="0"/>
            <a:t>In-Repair		Withdrawn</a:t>
          </a:r>
        </a:p>
      </dgm:t>
    </dgm:pt>
    <dgm:pt modelId="{928EB969-9993-49BE-B973-1B327A861FF3}" type="parTrans" cxnId="{3D6A0D37-4E24-4033-A4E0-10A4624B30DA}">
      <dgm:prSet/>
      <dgm:spPr/>
      <dgm:t>
        <a:bodyPr/>
        <a:lstStyle/>
        <a:p>
          <a:endParaRPr lang="en-US"/>
        </a:p>
      </dgm:t>
    </dgm:pt>
    <dgm:pt modelId="{6A86988B-4749-4C4F-A5A9-C9CF4F8CFB9B}" type="sibTrans" cxnId="{3D6A0D37-4E24-4033-A4E0-10A4624B30DA}">
      <dgm:prSet/>
      <dgm:spPr/>
      <dgm:t>
        <a:bodyPr/>
        <a:lstStyle/>
        <a:p>
          <a:endParaRPr lang="en-US"/>
        </a:p>
      </dgm:t>
    </dgm:pt>
    <dgm:pt modelId="{F7909F63-E4FE-4B8B-AA60-DC30026A4DA9}">
      <dgm:prSet/>
      <dgm:spPr/>
      <dgm:t>
        <a:bodyPr/>
        <a:lstStyle/>
        <a:p>
          <a:r>
            <a:rPr lang="en-US" dirty="0"/>
            <a:t>In-Transit		Lost</a:t>
          </a:r>
        </a:p>
      </dgm:t>
    </dgm:pt>
    <dgm:pt modelId="{896B9159-86F6-428A-BFD8-6EE80464B881}" type="parTrans" cxnId="{568D3805-7011-4B9B-AF57-B8C6C26665BB}">
      <dgm:prSet/>
      <dgm:spPr/>
      <dgm:t>
        <a:bodyPr/>
        <a:lstStyle/>
        <a:p>
          <a:endParaRPr lang="en-US"/>
        </a:p>
      </dgm:t>
    </dgm:pt>
    <dgm:pt modelId="{58B05D4C-A7BE-4A96-876E-8B0BAD3BBE24}" type="sibTrans" cxnId="{568D3805-7011-4B9B-AF57-B8C6C26665BB}">
      <dgm:prSet/>
      <dgm:spPr/>
      <dgm:t>
        <a:bodyPr/>
        <a:lstStyle/>
        <a:p>
          <a:endParaRPr lang="en-US"/>
        </a:p>
      </dgm:t>
    </dgm:pt>
    <dgm:pt modelId="{FC9B16F6-F798-4AC5-BC7E-C1D878879982}">
      <dgm:prSet/>
      <dgm:spPr/>
      <dgm:t>
        <a:bodyPr/>
        <a:lstStyle/>
        <a:p>
          <a:r>
            <a:rPr lang="en-US" dirty="0"/>
            <a:t>Loaned			Missing</a:t>
          </a:r>
        </a:p>
      </dgm:t>
    </dgm:pt>
    <dgm:pt modelId="{51806FD3-EAA9-4901-B994-E16AF7D6D536}" type="parTrans" cxnId="{76B3AD90-8D44-4D57-A0A2-E4369F6EEE19}">
      <dgm:prSet/>
      <dgm:spPr/>
      <dgm:t>
        <a:bodyPr/>
        <a:lstStyle/>
        <a:p>
          <a:endParaRPr lang="en-US"/>
        </a:p>
      </dgm:t>
    </dgm:pt>
    <dgm:pt modelId="{DADA49FF-C4B8-4001-837C-6F93BA4D5AB9}" type="sibTrans" cxnId="{76B3AD90-8D44-4D57-A0A2-E4369F6EEE19}">
      <dgm:prSet/>
      <dgm:spPr/>
      <dgm:t>
        <a:bodyPr/>
        <a:lstStyle/>
        <a:p>
          <a:endParaRPr lang="en-US"/>
        </a:p>
      </dgm:t>
    </dgm:pt>
    <dgm:pt modelId="{C0F0FA5B-0460-44FA-B086-BD6274F0E50E}">
      <dgm:prSet/>
      <dgm:spPr/>
      <dgm:t>
        <a:bodyPr/>
        <a:lstStyle/>
        <a:p>
          <a:r>
            <a:rPr lang="en-US" dirty="0"/>
            <a:t>On Hold 		Non-circulating</a:t>
          </a:r>
        </a:p>
      </dgm:t>
    </dgm:pt>
    <dgm:pt modelId="{23BB2750-DA3D-481A-844E-D8AB8C82396B}" type="parTrans" cxnId="{15CE2F12-E2B8-4B30-98E4-277143231AFD}">
      <dgm:prSet/>
      <dgm:spPr/>
      <dgm:t>
        <a:bodyPr/>
        <a:lstStyle/>
        <a:p>
          <a:endParaRPr lang="en-US"/>
        </a:p>
      </dgm:t>
    </dgm:pt>
    <dgm:pt modelId="{CE13AF3B-C2CF-40AC-945B-8EFE9B921BA2}" type="sibTrans" cxnId="{15CE2F12-E2B8-4B30-98E4-277143231AFD}">
      <dgm:prSet/>
      <dgm:spPr/>
      <dgm:t>
        <a:bodyPr/>
        <a:lstStyle/>
        <a:p>
          <a:endParaRPr lang="en-US"/>
        </a:p>
      </dgm:t>
    </dgm:pt>
    <dgm:pt modelId="{D09B2685-7E5F-4F7B-8A69-EC090C307DB2}" type="pres">
      <dgm:prSet presAssocID="{25B40B44-AB57-49AC-B9A6-61000B20F266}" presName="linear" presStyleCnt="0">
        <dgm:presLayoutVars>
          <dgm:animLvl val="lvl"/>
          <dgm:resizeHandles val="exact"/>
        </dgm:presLayoutVars>
      </dgm:prSet>
      <dgm:spPr/>
    </dgm:pt>
    <dgm:pt modelId="{A14FBA40-5D89-4864-994B-F51483462462}" type="pres">
      <dgm:prSet presAssocID="{BD05D259-9B86-44BA-80BC-AAA9809D9885}" presName="parentText" presStyleLbl="node1" presStyleIdx="0" presStyleCnt="10">
        <dgm:presLayoutVars>
          <dgm:chMax val="0"/>
          <dgm:bulletEnabled val="1"/>
        </dgm:presLayoutVars>
      </dgm:prSet>
      <dgm:spPr/>
    </dgm:pt>
    <dgm:pt modelId="{2D823D18-3706-4045-975D-F7720AEB8153}" type="pres">
      <dgm:prSet presAssocID="{C0176585-C579-493A-8048-E7037764D444}" presName="spacer" presStyleCnt="0"/>
      <dgm:spPr/>
    </dgm:pt>
    <dgm:pt modelId="{878EAF9A-A7E6-4C60-81F9-CD088F129DB8}" type="pres">
      <dgm:prSet presAssocID="{E8A57169-F6F1-4734-B798-8AE981B9E7FA}" presName="parentText" presStyleLbl="node1" presStyleIdx="1" presStyleCnt="10">
        <dgm:presLayoutVars>
          <dgm:chMax val="0"/>
          <dgm:bulletEnabled val="1"/>
        </dgm:presLayoutVars>
      </dgm:prSet>
      <dgm:spPr/>
    </dgm:pt>
    <dgm:pt modelId="{132FC250-F8CA-4265-BD44-2798610B6AF4}" type="pres">
      <dgm:prSet presAssocID="{0F61D848-2188-4444-B040-3E4F51B68212}" presName="spacer" presStyleCnt="0"/>
      <dgm:spPr/>
    </dgm:pt>
    <dgm:pt modelId="{A235CC46-3323-45D5-BC4A-0563E58BA096}" type="pres">
      <dgm:prSet presAssocID="{78D03943-1BE9-4369-95CD-1B485A846437}" presName="parentText" presStyleLbl="node1" presStyleIdx="2" presStyleCnt="10">
        <dgm:presLayoutVars>
          <dgm:chMax val="0"/>
          <dgm:bulletEnabled val="1"/>
        </dgm:presLayoutVars>
      </dgm:prSet>
      <dgm:spPr/>
    </dgm:pt>
    <dgm:pt modelId="{38A6E760-3724-4470-B57C-A179147BA6DB}" type="pres">
      <dgm:prSet presAssocID="{199D7C3D-4515-464A-9F02-A8294BE85E69}" presName="spacer" presStyleCnt="0"/>
      <dgm:spPr/>
    </dgm:pt>
    <dgm:pt modelId="{142817FC-F8A5-46AA-8AEE-31774DDB51DB}" type="pres">
      <dgm:prSet presAssocID="{4297881D-0F63-4A12-8941-4C5F1DAFEF2B}" presName="parentText" presStyleLbl="node1" presStyleIdx="3" presStyleCnt="10">
        <dgm:presLayoutVars>
          <dgm:chMax val="0"/>
          <dgm:bulletEnabled val="1"/>
        </dgm:presLayoutVars>
      </dgm:prSet>
      <dgm:spPr/>
    </dgm:pt>
    <dgm:pt modelId="{7921C303-2980-49F5-B155-6C6240809BF0}" type="pres">
      <dgm:prSet presAssocID="{BABC2D5B-F9BC-4930-8EF0-5A15F9D0821A}" presName="spacer" presStyleCnt="0"/>
      <dgm:spPr/>
    </dgm:pt>
    <dgm:pt modelId="{9AAD6857-D987-49B3-9367-619B083DA970}" type="pres">
      <dgm:prSet presAssocID="{379AD5E4-2197-45E5-A1A8-78DD5233EA8A}" presName="parentText" presStyleLbl="node1" presStyleIdx="4" presStyleCnt="10">
        <dgm:presLayoutVars>
          <dgm:chMax val="0"/>
          <dgm:bulletEnabled val="1"/>
        </dgm:presLayoutVars>
      </dgm:prSet>
      <dgm:spPr/>
    </dgm:pt>
    <dgm:pt modelId="{0121CCB9-A223-4D75-A7C1-D84304D9FA04}" type="pres">
      <dgm:prSet presAssocID="{E7C9269D-F7F0-4741-9F1F-7012B8143480}" presName="spacer" presStyleCnt="0"/>
      <dgm:spPr/>
    </dgm:pt>
    <dgm:pt modelId="{819B1572-CE6E-439F-98CF-795F6A58549E}" type="pres">
      <dgm:prSet presAssocID="{ED49801C-07F2-403D-88D2-D51AE45E25D0}" presName="parentText" presStyleLbl="node1" presStyleIdx="5" presStyleCnt="10">
        <dgm:presLayoutVars>
          <dgm:chMax val="0"/>
          <dgm:bulletEnabled val="1"/>
        </dgm:presLayoutVars>
      </dgm:prSet>
      <dgm:spPr/>
    </dgm:pt>
    <dgm:pt modelId="{62911543-345E-4765-98BF-B48A25E02BFB}" type="pres">
      <dgm:prSet presAssocID="{F0870F04-D03D-4080-AF60-9FD173EAC2DD}" presName="spacer" presStyleCnt="0"/>
      <dgm:spPr/>
    </dgm:pt>
    <dgm:pt modelId="{10944CF6-06F7-461A-A175-A80BE99229FD}" type="pres">
      <dgm:prSet presAssocID="{BFCD98FB-3E64-4AE7-B2AE-CF874FBF4C45}" presName="parentText" presStyleLbl="node1" presStyleIdx="6" presStyleCnt="10">
        <dgm:presLayoutVars>
          <dgm:chMax val="0"/>
          <dgm:bulletEnabled val="1"/>
        </dgm:presLayoutVars>
      </dgm:prSet>
      <dgm:spPr/>
    </dgm:pt>
    <dgm:pt modelId="{424E779A-54E0-4496-8CB4-FC144F9C8B65}" type="pres">
      <dgm:prSet presAssocID="{6A86988B-4749-4C4F-A5A9-C9CF4F8CFB9B}" presName="spacer" presStyleCnt="0"/>
      <dgm:spPr/>
    </dgm:pt>
    <dgm:pt modelId="{8C523015-C5E3-43DC-946B-202247212D7D}" type="pres">
      <dgm:prSet presAssocID="{F7909F63-E4FE-4B8B-AA60-DC30026A4DA9}" presName="parentText" presStyleLbl="node1" presStyleIdx="7" presStyleCnt="10">
        <dgm:presLayoutVars>
          <dgm:chMax val="0"/>
          <dgm:bulletEnabled val="1"/>
        </dgm:presLayoutVars>
      </dgm:prSet>
      <dgm:spPr/>
    </dgm:pt>
    <dgm:pt modelId="{0F16DFD4-F365-43D0-B0A2-361A47EB22A6}" type="pres">
      <dgm:prSet presAssocID="{58B05D4C-A7BE-4A96-876E-8B0BAD3BBE24}" presName="spacer" presStyleCnt="0"/>
      <dgm:spPr/>
    </dgm:pt>
    <dgm:pt modelId="{A38AD827-8BBE-42E6-BF40-E45945D11B20}" type="pres">
      <dgm:prSet presAssocID="{FC9B16F6-F798-4AC5-BC7E-C1D878879982}" presName="parentText" presStyleLbl="node1" presStyleIdx="8" presStyleCnt="10">
        <dgm:presLayoutVars>
          <dgm:chMax val="0"/>
          <dgm:bulletEnabled val="1"/>
        </dgm:presLayoutVars>
      </dgm:prSet>
      <dgm:spPr/>
    </dgm:pt>
    <dgm:pt modelId="{95A74B44-5EBC-4B12-8A12-FA2D342465CE}" type="pres">
      <dgm:prSet presAssocID="{DADA49FF-C4B8-4001-837C-6F93BA4D5AB9}" presName="spacer" presStyleCnt="0"/>
      <dgm:spPr/>
    </dgm:pt>
    <dgm:pt modelId="{C62A19D3-427F-4EA9-A6B7-5EE0B6FC7D0D}" type="pres">
      <dgm:prSet presAssocID="{C0F0FA5B-0460-44FA-B086-BD6274F0E50E}" presName="parentText" presStyleLbl="node1" presStyleIdx="9" presStyleCnt="10">
        <dgm:presLayoutVars>
          <dgm:chMax val="0"/>
          <dgm:bulletEnabled val="1"/>
        </dgm:presLayoutVars>
      </dgm:prSet>
      <dgm:spPr/>
    </dgm:pt>
  </dgm:ptLst>
  <dgm:cxnLst>
    <dgm:cxn modelId="{C7B40C01-77AD-4BDD-96FF-1FB812EE976F}" type="presOf" srcId="{BFCD98FB-3E64-4AE7-B2AE-CF874FBF4C45}" destId="{10944CF6-06F7-461A-A175-A80BE99229FD}" srcOrd="0" destOrd="0" presId="urn:microsoft.com/office/officeart/2005/8/layout/vList2"/>
    <dgm:cxn modelId="{568D3805-7011-4B9B-AF57-B8C6C26665BB}" srcId="{25B40B44-AB57-49AC-B9A6-61000B20F266}" destId="{F7909F63-E4FE-4B8B-AA60-DC30026A4DA9}" srcOrd="7" destOrd="0" parTransId="{896B9159-86F6-428A-BFD8-6EE80464B881}" sibTransId="{58B05D4C-A7BE-4A96-876E-8B0BAD3BBE24}"/>
    <dgm:cxn modelId="{B93DD10C-CCBD-47BB-B41A-37C699DD8823}" srcId="{25B40B44-AB57-49AC-B9A6-61000B20F266}" destId="{4297881D-0F63-4A12-8941-4C5F1DAFEF2B}" srcOrd="3" destOrd="0" parTransId="{1461B50C-5738-4722-BA31-67DBDE45FDC7}" sibTransId="{BABC2D5B-F9BC-4930-8EF0-5A15F9D0821A}"/>
    <dgm:cxn modelId="{15CE2F12-E2B8-4B30-98E4-277143231AFD}" srcId="{25B40B44-AB57-49AC-B9A6-61000B20F266}" destId="{C0F0FA5B-0460-44FA-B086-BD6274F0E50E}" srcOrd="9" destOrd="0" parTransId="{23BB2750-DA3D-481A-844E-D8AB8C82396B}" sibTransId="{CE13AF3B-C2CF-40AC-945B-8EFE9B921BA2}"/>
    <dgm:cxn modelId="{3D6A0D37-4E24-4033-A4E0-10A4624B30DA}" srcId="{25B40B44-AB57-49AC-B9A6-61000B20F266}" destId="{BFCD98FB-3E64-4AE7-B2AE-CF874FBF4C45}" srcOrd="6" destOrd="0" parTransId="{928EB969-9993-49BE-B973-1B327A861FF3}" sibTransId="{6A86988B-4749-4C4F-A5A9-C9CF4F8CFB9B}"/>
    <dgm:cxn modelId="{863B0567-343E-42D8-84EF-A93B505EA255}" srcId="{25B40B44-AB57-49AC-B9A6-61000B20F266}" destId="{379AD5E4-2197-45E5-A1A8-78DD5233EA8A}" srcOrd="4" destOrd="0" parTransId="{71682352-7C77-40BE-B04A-A22F7CC231DC}" sibTransId="{E7C9269D-F7F0-4741-9F1F-7012B8143480}"/>
    <dgm:cxn modelId="{EB5DC967-4FED-49BD-860F-85601A90FBC6}" type="presOf" srcId="{4297881D-0F63-4A12-8941-4C5F1DAFEF2B}" destId="{142817FC-F8A5-46AA-8AEE-31774DDB51DB}" srcOrd="0" destOrd="0" presId="urn:microsoft.com/office/officeart/2005/8/layout/vList2"/>
    <dgm:cxn modelId="{83149F6A-0BB0-420A-9214-C688A4F26C8A}" type="presOf" srcId="{ED49801C-07F2-403D-88D2-D51AE45E25D0}" destId="{819B1572-CE6E-439F-98CF-795F6A58549E}" srcOrd="0" destOrd="0" presId="urn:microsoft.com/office/officeart/2005/8/layout/vList2"/>
    <dgm:cxn modelId="{0CCE9E50-A72D-4537-985C-DB423CDC06AE}" type="presOf" srcId="{FC9B16F6-F798-4AC5-BC7E-C1D878879982}" destId="{A38AD827-8BBE-42E6-BF40-E45945D11B20}" srcOrd="0" destOrd="0" presId="urn:microsoft.com/office/officeart/2005/8/layout/vList2"/>
    <dgm:cxn modelId="{4A738774-8F87-4941-A3C0-926F2248C139}" type="presOf" srcId="{C0F0FA5B-0460-44FA-B086-BD6274F0E50E}" destId="{C62A19D3-427F-4EA9-A6B7-5EE0B6FC7D0D}" srcOrd="0" destOrd="0" presId="urn:microsoft.com/office/officeart/2005/8/layout/vList2"/>
    <dgm:cxn modelId="{3E08CB76-EF72-4B14-9B1A-06BE4B0A7774}" type="presOf" srcId="{379AD5E4-2197-45E5-A1A8-78DD5233EA8A}" destId="{9AAD6857-D987-49B3-9367-619B083DA970}" srcOrd="0" destOrd="0" presId="urn:microsoft.com/office/officeart/2005/8/layout/vList2"/>
    <dgm:cxn modelId="{245D3C7B-259E-4F43-868E-92071E542CFB}" srcId="{25B40B44-AB57-49AC-B9A6-61000B20F266}" destId="{BD05D259-9B86-44BA-80BC-AAA9809D9885}" srcOrd="0" destOrd="0" parTransId="{74615C77-FB8F-47C8-9933-581F57075BE2}" sibTransId="{C0176585-C579-493A-8048-E7037764D444}"/>
    <dgm:cxn modelId="{0B3B3382-001F-4478-8280-19AAACDF1097}" srcId="{25B40B44-AB57-49AC-B9A6-61000B20F266}" destId="{78D03943-1BE9-4369-95CD-1B485A846437}" srcOrd="2" destOrd="0" parTransId="{1780C9B6-9942-46FF-B71C-A59A21B80B12}" sibTransId="{199D7C3D-4515-464A-9F02-A8294BE85E69}"/>
    <dgm:cxn modelId="{D1396587-4F33-4475-B54B-862A52CD7E87}" type="presOf" srcId="{F7909F63-E4FE-4B8B-AA60-DC30026A4DA9}" destId="{8C523015-C5E3-43DC-946B-202247212D7D}" srcOrd="0" destOrd="0" presId="urn:microsoft.com/office/officeart/2005/8/layout/vList2"/>
    <dgm:cxn modelId="{76B3AD90-8D44-4D57-A0A2-E4369F6EEE19}" srcId="{25B40B44-AB57-49AC-B9A6-61000B20F266}" destId="{FC9B16F6-F798-4AC5-BC7E-C1D878879982}" srcOrd="8" destOrd="0" parTransId="{51806FD3-EAA9-4901-B994-E16AF7D6D536}" sibTransId="{DADA49FF-C4B8-4001-837C-6F93BA4D5AB9}"/>
    <dgm:cxn modelId="{5E8824B8-E3A9-49FA-B4C3-06EC633735B6}" type="presOf" srcId="{25B40B44-AB57-49AC-B9A6-61000B20F266}" destId="{D09B2685-7E5F-4F7B-8A69-EC090C307DB2}" srcOrd="0" destOrd="0" presId="urn:microsoft.com/office/officeart/2005/8/layout/vList2"/>
    <dgm:cxn modelId="{ECAFB7BE-D712-4CA0-BB19-6D12EBE6A596}" type="presOf" srcId="{BD05D259-9B86-44BA-80BC-AAA9809D9885}" destId="{A14FBA40-5D89-4864-994B-F51483462462}" srcOrd="0" destOrd="0" presId="urn:microsoft.com/office/officeart/2005/8/layout/vList2"/>
    <dgm:cxn modelId="{576C6CD2-0E97-4130-97E6-CC90A34C757B}" srcId="{25B40B44-AB57-49AC-B9A6-61000B20F266}" destId="{ED49801C-07F2-403D-88D2-D51AE45E25D0}" srcOrd="5" destOrd="0" parTransId="{CC8BD9FF-552F-4DD7-96ED-60291B99AF03}" sibTransId="{F0870F04-D03D-4080-AF60-9FD173EAC2DD}"/>
    <dgm:cxn modelId="{2FFFE2D8-EA1C-4502-A67A-1E5E707E9D82}" srcId="{25B40B44-AB57-49AC-B9A6-61000B20F266}" destId="{E8A57169-F6F1-4734-B798-8AE981B9E7FA}" srcOrd="1" destOrd="0" parTransId="{E04684C3-A5BB-41EB-82FC-3CD2FA9D3B5E}" sibTransId="{0F61D848-2188-4444-B040-3E4F51B68212}"/>
    <dgm:cxn modelId="{665A95EE-CA9E-445B-9AA0-E330E498A99B}" type="presOf" srcId="{E8A57169-F6F1-4734-B798-8AE981B9E7FA}" destId="{878EAF9A-A7E6-4C60-81F9-CD088F129DB8}" srcOrd="0" destOrd="0" presId="urn:microsoft.com/office/officeart/2005/8/layout/vList2"/>
    <dgm:cxn modelId="{FC6254FD-E373-4EF0-B009-D3D650C9FAB7}" type="presOf" srcId="{78D03943-1BE9-4369-95CD-1B485A846437}" destId="{A235CC46-3323-45D5-BC4A-0563E58BA096}" srcOrd="0" destOrd="0" presId="urn:microsoft.com/office/officeart/2005/8/layout/vList2"/>
    <dgm:cxn modelId="{BEF29C22-77C6-4901-982E-CDFB11F6763A}" type="presParOf" srcId="{D09B2685-7E5F-4F7B-8A69-EC090C307DB2}" destId="{A14FBA40-5D89-4864-994B-F51483462462}" srcOrd="0" destOrd="0" presId="urn:microsoft.com/office/officeart/2005/8/layout/vList2"/>
    <dgm:cxn modelId="{6C3D175F-9216-437D-B2BE-D64E510017BC}" type="presParOf" srcId="{D09B2685-7E5F-4F7B-8A69-EC090C307DB2}" destId="{2D823D18-3706-4045-975D-F7720AEB8153}" srcOrd="1" destOrd="0" presId="urn:microsoft.com/office/officeart/2005/8/layout/vList2"/>
    <dgm:cxn modelId="{F1F6074D-488D-4D33-83FA-919608C29299}" type="presParOf" srcId="{D09B2685-7E5F-4F7B-8A69-EC090C307DB2}" destId="{878EAF9A-A7E6-4C60-81F9-CD088F129DB8}" srcOrd="2" destOrd="0" presId="urn:microsoft.com/office/officeart/2005/8/layout/vList2"/>
    <dgm:cxn modelId="{5B08EFC5-7E02-4E77-8879-7B922BCFD4CC}" type="presParOf" srcId="{D09B2685-7E5F-4F7B-8A69-EC090C307DB2}" destId="{132FC250-F8CA-4265-BD44-2798610B6AF4}" srcOrd="3" destOrd="0" presId="urn:microsoft.com/office/officeart/2005/8/layout/vList2"/>
    <dgm:cxn modelId="{AFDCA224-A351-419C-9EA6-B7565325EBF3}" type="presParOf" srcId="{D09B2685-7E5F-4F7B-8A69-EC090C307DB2}" destId="{A235CC46-3323-45D5-BC4A-0563E58BA096}" srcOrd="4" destOrd="0" presId="urn:microsoft.com/office/officeart/2005/8/layout/vList2"/>
    <dgm:cxn modelId="{7B372CD1-109F-4962-9745-F7F799720986}" type="presParOf" srcId="{D09B2685-7E5F-4F7B-8A69-EC090C307DB2}" destId="{38A6E760-3724-4470-B57C-A179147BA6DB}" srcOrd="5" destOrd="0" presId="urn:microsoft.com/office/officeart/2005/8/layout/vList2"/>
    <dgm:cxn modelId="{5F4BBEC3-E2BD-40EE-900D-63FE6AC661D5}" type="presParOf" srcId="{D09B2685-7E5F-4F7B-8A69-EC090C307DB2}" destId="{142817FC-F8A5-46AA-8AEE-31774DDB51DB}" srcOrd="6" destOrd="0" presId="urn:microsoft.com/office/officeart/2005/8/layout/vList2"/>
    <dgm:cxn modelId="{A5A55A07-2EFD-4D51-B97D-F45604A0A947}" type="presParOf" srcId="{D09B2685-7E5F-4F7B-8A69-EC090C307DB2}" destId="{7921C303-2980-49F5-B155-6C6240809BF0}" srcOrd="7" destOrd="0" presId="urn:microsoft.com/office/officeart/2005/8/layout/vList2"/>
    <dgm:cxn modelId="{80216B5B-2867-40A5-A99E-8DFE774C140B}" type="presParOf" srcId="{D09B2685-7E5F-4F7B-8A69-EC090C307DB2}" destId="{9AAD6857-D987-49B3-9367-619B083DA970}" srcOrd="8" destOrd="0" presId="urn:microsoft.com/office/officeart/2005/8/layout/vList2"/>
    <dgm:cxn modelId="{B3FE9608-503D-4D21-B949-FA90DC8EDEFA}" type="presParOf" srcId="{D09B2685-7E5F-4F7B-8A69-EC090C307DB2}" destId="{0121CCB9-A223-4D75-A7C1-D84304D9FA04}" srcOrd="9" destOrd="0" presId="urn:microsoft.com/office/officeart/2005/8/layout/vList2"/>
    <dgm:cxn modelId="{EB4A2A1A-0E76-45FA-9BC8-202E68F03346}" type="presParOf" srcId="{D09B2685-7E5F-4F7B-8A69-EC090C307DB2}" destId="{819B1572-CE6E-439F-98CF-795F6A58549E}" srcOrd="10" destOrd="0" presId="urn:microsoft.com/office/officeart/2005/8/layout/vList2"/>
    <dgm:cxn modelId="{B8E2EAE1-6CD6-4751-BB83-2E7E9A892268}" type="presParOf" srcId="{D09B2685-7E5F-4F7B-8A69-EC090C307DB2}" destId="{62911543-345E-4765-98BF-B48A25E02BFB}" srcOrd="11" destOrd="0" presId="urn:microsoft.com/office/officeart/2005/8/layout/vList2"/>
    <dgm:cxn modelId="{7E689081-0E28-4BFE-91D3-D9D5EE3B5E91}" type="presParOf" srcId="{D09B2685-7E5F-4F7B-8A69-EC090C307DB2}" destId="{10944CF6-06F7-461A-A175-A80BE99229FD}" srcOrd="12" destOrd="0" presId="urn:microsoft.com/office/officeart/2005/8/layout/vList2"/>
    <dgm:cxn modelId="{ACC6D203-BD20-4328-AD43-9C3E2E024EF4}" type="presParOf" srcId="{D09B2685-7E5F-4F7B-8A69-EC090C307DB2}" destId="{424E779A-54E0-4496-8CB4-FC144F9C8B65}" srcOrd="13" destOrd="0" presId="urn:microsoft.com/office/officeart/2005/8/layout/vList2"/>
    <dgm:cxn modelId="{A8F20409-29AC-4F4A-A1CA-45E877405A7A}" type="presParOf" srcId="{D09B2685-7E5F-4F7B-8A69-EC090C307DB2}" destId="{8C523015-C5E3-43DC-946B-202247212D7D}" srcOrd="14" destOrd="0" presId="urn:microsoft.com/office/officeart/2005/8/layout/vList2"/>
    <dgm:cxn modelId="{BFC0A2D6-6E9A-472B-A493-E9B04D403D6F}" type="presParOf" srcId="{D09B2685-7E5F-4F7B-8A69-EC090C307DB2}" destId="{0F16DFD4-F365-43D0-B0A2-361A47EB22A6}" srcOrd="15" destOrd="0" presId="urn:microsoft.com/office/officeart/2005/8/layout/vList2"/>
    <dgm:cxn modelId="{4F924A34-71F1-4590-8699-096FFA5187C8}" type="presParOf" srcId="{D09B2685-7E5F-4F7B-8A69-EC090C307DB2}" destId="{A38AD827-8BBE-42E6-BF40-E45945D11B20}" srcOrd="16" destOrd="0" presId="urn:microsoft.com/office/officeart/2005/8/layout/vList2"/>
    <dgm:cxn modelId="{8BE97E1E-7730-4A46-A488-6F16F60862B5}" type="presParOf" srcId="{D09B2685-7E5F-4F7B-8A69-EC090C307DB2}" destId="{95A74B44-5EBC-4B12-8A12-FA2D342465CE}" srcOrd="17" destOrd="0" presId="urn:microsoft.com/office/officeart/2005/8/layout/vList2"/>
    <dgm:cxn modelId="{2BC6E257-BE09-4DE5-8608-93AE49203A1E}" type="presParOf" srcId="{D09B2685-7E5F-4F7B-8A69-EC090C307DB2}" destId="{C62A19D3-427F-4EA9-A6B7-5EE0B6FC7D0D}"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4FBA40-5D89-4864-994B-F51483462462}">
      <dsp:nvSpPr>
        <dsp:cNvPr id="0" name=""/>
        <dsp:cNvSpPr/>
      </dsp:nvSpPr>
      <dsp:spPr>
        <a:xfrm>
          <a:off x="0" y="52624"/>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Available	  	Out-ILL</a:t>
          </a:r>
        </a:p>
      </dsp:txBody>
      <dsp:txXfrm>
        <a:off x="15221" y="67845"/>
        <a:ext cx="4672406" cy="281363"/>
      </dsp:txXfrm>
    </dsp:sp>
    <dsp:sp modelId="{878EAF9A-A7E6-4C60-81F9-CD088F129DB8}">
      <dsp:nvSpPr>
        <dsp:cNvPr id="0" name=""/>
        <dsp:cNvSpPr/>
      </dsp:nvSpPr>
      <dsp:spPr>
        <a:xfrm>
          <a:off x="0" y="401869"/>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Bindery		  	Reshelving</a:t>
          </a:r>
        </a:p>
      </dsp:txBody>
      <dsp:txXfrm>
        <a:off x="15221" y="417090"/>
        <a:ext cx="4672406" cy="281363"/>
      </dsp:txXfrm>
    </dsp:sp>
    <dsp:sp modelId="{A235CC46-3323-45D5-BC4A-0563E58BA096}">
      <dsp:nvSpPr>
        <dsp:cNvPr id="0" name=""/>
        <dsp:cNvSpPr/>
      </dsp:nvSpPr>
      <dsp:spPr>
        <a:xfrm>
          <a:off x="0" y="751114"/>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Claim Missing Parts 	Returned-ILL</a:t>
          </a:r>
        </a:p>
      </dsp:txBody>
      <dsp:txXfrm>
        <a:off x="15221" y="766335"/>
        <a:ext cx="4672406" cy="281363"/>
      </dsp:txXfrm>
    </dsp:sp>
    <dsp:sp modelId="{142817FC-F8A5-46AA-8AEE-31774DDB51DB}">
      <dsp:nvSpPr>
        <dsp:cNvPr id="0" name=""/>
        <dsp:cNvSpPr/>
      </dsp:nvSpPr>
      <dsp:spPr>
        <a:xfrm>
          <a:off x="0" y="1100359"/>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Claim Returned		Routed</a:t>
          </a:r>
        </a:p>
      </dsp:txBody>
      <dsp:txXfrm>
        <a:off x="15221" y="1115580"/>
        <a:ext cx="4672406" cy="281363"/>
      </dsp:txXfrm>
    </dsp:sp>
    <dsp:sp modelId="{9AAD6857-D987-49B3-9367-619B083DA970}">
      <dsp:nvSpPr>
        <dsp:cNvPr id="0" name=""/>
        <dsp:cNvSpPr/>
      </dsp:nvSpPr>
      <dsp:spPr>
        <a:xfrm>
          <a:off x="0" y="1449604"/>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Econtent External Loan	Transferred</a:t>
          </a:r>
        </a:p>
      </dsp:txBody>
      <dsp:txXfrm>
        <a:off x="15221" y="1464825"/>
        <a:ext cx="4672406" cy="281363"/>
      </dsp:txXfrm>
    </dsp:sp>
    <dsp:sp modelId="{819B1572-CE6E-439F-98CF-795F6A58549E}">
      <dsp:nvSpPr>
        <dsp:cNvPr id="0" name=""/>
        <dsp:cNvSpPr/>
      </dsp:nvSpPr>
      <dsp:spPr>
        <a:xfrm>
          <a:off x="0" y="1798849"/>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In-Process		Unavailable</a:t>
          </a:r>
        </a:p>
      </dsp:txBody>
      <dsp:txXfrm>
        <a:off x="15221" y="1814070"/>
        <a:ext cx="4672406" cy="281363"/>
      </dsp:txXfrm>
    </dsp:sp>
    <dsp:sp modelId="{10944CF6-06F7-461A-A175-A80BE99229FD}">
      <dsp:nvSpPr>
        <dsp:cNvPr id="0" name=""/>
        <dsp:cNvSpPr/>
      </dsp:nvSpPr>
      <dsp:spPr>
        <a:xfrm>
          <a:off x="0" y="2148094"/>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In-Repair		Withdrawn</a:t>
          </a:r>
        </a:p>
      </dsp:txBody>
      <dsp:txXfrm>
        <a:off x="15221" y="2163315"/>
        <a:ext cx="4672406" cy="281363"/>
      </dsp:txXfrm>
    </dsp:sp>
    <dsp:sp modelId="{8C523015-C5E3-43DC-946B-202247212D7D}">
      <dsp:nvSpPr>
        <dsp:cNvPr id="0" name=""/>
        <dsp:cNvSpPr/>
      </dsp:nvSpPr>
      <dsp:spPr>
        <a:xfrm>
          <a:off x="0" y="2497339"/>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In-Transit		Lost</a:t>
          </a:r>
        </a:p>
      </dsp:txBody>
      <dsp:txXfrm>
        <a:off x="15221" y="2512560"/>
        <a:ext cx="4672406" cy="281363"/>
      </dsp:txXfrm>
    </dsp:sp>
    <dsp:sp modelId="{A38AD827-8BBE-42E6-BF40-E45945D11B20}">
      <dsp:nvSpPr>
        <dsp:cNvPr id="0" name=""/>
        <dsp:cNvSpPr/>
      </dsp:nvSpPr>
      <dsp:spPr>
        <a:xfrm>
          <a:off x="0" y="2846585"/>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Loaned			Missing</a:t>
          </a:r>
        </a:p>
      </dsp:txBody>
      <dsp:txXfrm>
        <a:off x="15221" y="2861806"/>
        <a:ext cx="4672406" cy="281363"/>
      </dsp:txXfrm>
    </dsp:sp>
    <dsp:sp modelId="{C62A19D3-427F-4EA9-A6B7-5EE0B6FC7D0D}">
      <dsp:nvSpPr>
        <dsp:cNvPr id="0" name=""/>
        <dsp:cNvSpPr/>
      </dsp:nvSpPr>
      <dsp:spPr>
        <a:xfrm>
          <a:off x="0" y="3195830"/>
          <a:ext cx="4702848" cy="3118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On Hold 		Non-circulating</a:t>
          </a:r>
        </a:p>
      </dsp:txBody>
      <dsp:txXfrm>
        <a:off x="15221" y="3211051"/>
        <a:ext cx="4672406" cy="2813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5F9F5D-FFA4-4CB5-A0D6-59DCE1B71917}" type="datetimeFigureOut">
              <a:rPr lang="en-US" smtClean="0"/>
              <a:t>3/23/2021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0D55D0-73BB-4558-9880-04202E818E74}" type="slidenum">
              <a:rPr lang="en-US" smtClean="0"/>
              <a:t>‹#›</a:t>
            </a:fld>
            <a:endParaRPr lang="en-US" dirty="0"/>
          </a:p>
        </p:txBody>
      </p:sp>
    </p:spTree>
    <p:extLst>
      <p:ext uri="{BB962C8B-B14F-4D97-AF65-F5344CB8AC3E}">
        <p14:creationId xmlns:p14="http://schemas.microsoft.com/office/powerpoint/2010/main" val="1362443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How presentation will benefit audience: Adult learners are more interested in a subject if they know how or why it is important to them.</a:t>
            </a:r>
          </a:p>
          <a:p>
            <a:pPr marL="171450" indent="-171450">
              <a:buFont typeface="Arial" panose="020B0604020202020204" pitchFamily="34" charset="0"/>
              <a:buChar char="•"/>
            </a:pPr>
            <a:r>
              <a:rPr lang="en-US" dirty="0"/>
              <a:t>Presenter’s level of expertise in the subject: Briefly state your credentials in this area, or explain why participants should listen to you.</a:t>
            </a:r>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dirty="0"/>
          </a:p>
        </p:txBody>
      </p:sp>
    </p:spTree>
    <p:extLst>
      <p:ext uri="{BB962C8B-B14F-4D97-AF65-F5344CB8AC3E}">
        <p14:creationId xmlns:p14="http://schemas.microsoft.com/office/powerpoint/2010/main" val="118867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33CE5-29D6-4F4A-9EA9-4385579272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3CF5E2-4F31-4051-9DF0-1A6B5E7EB5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26E9FC0-E1FF-41F6-A522-8B50C8E66922}"/>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5" name="Footer Placeholder 4">
            <a:extLst>
              <a:ext uri="{FF2B5EF4-FFF2-40B4-BE49-F238E27FC236}">
                <a16:creationId xmlns:a16="http://schemas.microsoft.com/office/drawing/2014/main" id="{01A282E5-6E41-426E-BB00-34127B16DD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507C1A2-6A48-4784-B26D-B1BDCCC1EF39}"/>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3368088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D4819-65C7-41C8-B7D7-3E631151F9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6F53BE-CDFD-461C-B73D-41315D1F74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56400B-B761-44EA-8A96-192403064735}"/>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5" name="Footer Placeholder 4">
            <a:extLst>
              <a:ext uri="{FF2B5EF4-FFF2-40B4-BE49-F238E27FC236}">
                <a16:creationId xmlns:a16="http://schemas.microsoft.com/office/drawing/2014/main" id="{5892D53E-3CBC-4FBC-8D5A-D9600E880BE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63FD69A-D167-4306-8AC3-D32F66752EBF}"/>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1782314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FCB7AF-B593-4ABD-B89C-94EFE98B838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A711F5-6F96-493C-AA15-C98FBE5814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15D875-D153-478B-BE4D-4397220C6186}"/>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5" name="Footer Placeholder 4">
            <a:extLst>
              <a:ext uri="{FF2B5EF4-FFF2-40B4-BE49-F238E27FC236}">
                <a16:creationId xmlns:a16="http://schemas.microsoft.com/office/drawing/2014/main" id="{20408DD6-8F40-4E7E-AAC1-58302B6832B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B91DA67-B5AC-49C6-ADB1-58A930B5BAB4}"/>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154611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06D5C-E019-4803-9329-003649C0D2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00B488-A6B9-4AA6-8C2B-DBC0C1E90B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7A31FF-EE99-4A6C-9898-C0F054F27C13}"/>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5" name="Footer Placeholder 4">
            <a:extLst>
              <a:ext uri="{FF2B5EF4-FFF2-40B4-BE49-F238E27FC236}">
                <a16:creationId xmlns:a16="http://schemas.microsoft.com/office/drawing/2014/main" id="{0B7524CE-AD98-4C7D-ACE4-A23CD0FE5B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1345EF-7FCE-4514-BB0E-6571BFB10EBD}"/>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2952642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5FCA2-C42E-49E8-B00D-50DADF4FB1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DCE414-DB24-4C1B-A939-377634F5A7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1D9F50-B9D3-4D5B-A18B-27C987D11983}"/>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5" name="Footer Placeholder 4">
            <a:extLst>
              <a:ext uri="{FF2B5EF4-FFF2-40B4-BE49-F238E27FC236}">
                <a16:creationId xmlns:a16="http://schemas.microsoft.com/office/drawing/2014/main" id="{107CBC94-AA60-4337-8204-5D28D6C030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62CF8C0-7D1D-4BEF-835A-A6A76D9C71B3}"/>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1250979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C9FF7-AFE9-4CB8-B841-01DA409DFA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C25679-4143-4C6A-B93C-0487867675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D3D5C1-8AE4-49B7-8021-E4360D5E6D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088F484-6355-46D9-9C82-F4919892A185}"/>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6" name="Footer Placeholder 5">
            <a:extLst>
              <a:ext uri="{FF2B5EF4-FFF2-40B4-BE49-F238E27FC236}">
                <a16:creationId xmlns:a16="http://schemas.microsoft.com/office/drawing/2014/main" id="{3C4B8F9B-886D-4CB8-9AC2-87E927DB95E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4B656FF-D409-425D-B436-3007322D2ABD}"/>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1481639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9CAF1-6D92-424F-81F1-F7B2FF2EF3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1D6817-E2C9-45F8-846F-6BF672A4F6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5B1BF5-070A-45A7-B87D-325FF21D2B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9CB40B-1B98-4FFB-A8CF-BC4D72AFE7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67CD0-D6FF-48DF-92A2-EDE3F960B4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5252F7-971D-465D-A3F6-E940DB33B2F2}"/>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8" name="Footer Placeholder 7">
            <a:extLst>
              <a:ext uri="{FF2B5EF4-FFF2-40B4-BE49-F238E27FC236}">
                <a16:creationId xmlns:a16="http://schemas.microsoft.com/office/drawing/2014/main" id="{63D99E80-4E94-413F-A03C-7C2884495D85}"/>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4A53C79-A985-46F5-BED5-CB30E97997B9}"/>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497294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5BC6A-46F3-4A05-ADBE-E88B9EA7E3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750067-624D-4055-8B75-405069B2A64C}"/>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4" name="Footer Placeholder 3">
            <a:extLst>
              <a:ext uri="{FF2B5EF4-FFF2-40B4-BE49-F238E27FC236}">
                <a16:creationId xmlns:a16="http://schemas.microsoft.com/office/drawing/2014/main" id="{B570C070-0BA6-49A6-BC16-9B5250742A3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2FF3863-2A42-4327-8DB8-9E93E7F0E393}"/>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1905993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0FBBE2-F757-49CE-B8BA-CDD24E943852}"/>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3" name="Footer Placeholder 2">
            <a:extLst>
              <a:ext uri="{FF2B5EF4-FFF2-40B4-BE49-F238E27FC236}">
                <a16:creationId xmlns:a16="http://schemas.microsoft.com/office/drawing/2014/main" id="{CFE20C1C-9477-4ACC-A54E-FF74B265EB5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A87DFEC-BA66-4D22-ACCE-0B83BE2CB6FC}"/>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1016001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FBA37-0C0C-4BD4-926C-FC8361B44E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154B60-02C9-41FE-86E3-D339F37448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621BE6-3073-4A84-AEEC-3E7FF74B6F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6CB9AE-A456-477F-BB4C-2CF0A34343B3}"/>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6" name="Footer Placeholder 5">
            <a:extLst>
              <a:ext uri="{FF2B5EF4-FFF2-40B4-BE49-F238E27FC236}">
                <a16:creationId xmlns:a16="http://schemas.microsoft.com/office/drawing/2014/main" id="{1C430634-1D47-4082-B50D-E22516ABB47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4B8AC4-A766-44FB-B224-DFB4AFA0B3E1}"/>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1177107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115D0-DAFB-48D1-955D-DCA170FBC0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EF13F9-E0EF-418E-B310-6BA42BB84E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73375EC-3D6E-47BC-B810-6D7B94660B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4186F6-EC3A-4453-8181-50DA09CDD950}"/>
              </a:ext>
            </a:extLst>
          </p:cNvPr>
          <p:cNvSpPr>
            <a:spLocks noGrp="1"/>
          </p:cNvSpPr>
          <p:nvPr>
            <p:ph type="dt" sz="half" idx="10"/>
          </p:nvPr>
        </p:nvSpPr>
        <p:spPr/>
        <p:txBody>
          <a:bodyPr/>
          <a:lstStyle/>
          <a:p>
            <a:fld id="{CCAC238E-1B70-47CE-A59A-409EAFC13FD8}" type="datetimeFigureOut">
              <a:rPr lang="en-US" smtClean="0"/>
              <a:t>3/23/2021</a:t>
            </a:fld>
            <a:endParaRPr lang="en-US" dirty="0"/>
          </a:p>
        </p:txBody>
      </p:sp>
      <p:sp>
        <p:nvSpPr>
          <p:cNvPr id="6" name="Footer Placeholder 5">
            <a:extLst>
              <a:ext uri="{FF2B5EF4-FFF2-40B4-BE49-F238E27FC236}">
                <a16:creationId xmlns:a16="http://schemas.microsoft.com/office/drawing/2014/main" id="{245174B1-4CB4-4825-BA2D-9855369A0B2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7B28ED-8F6E-4D5E-9216-DF1EA4A8A970}"/>
              </a:ext>
            </a:extLst>
          </p:cNvPr>
          <p:cNvSpPr>
            <a:spLocks noGrp="1"/>
          </p:cNvSpPr>
          <p:nvPr>
            <p:ph type="sldNum" sz="quarter" idx="12"/>
          </p:nvPr>
        </p:nvSpPr>
        <p:spPr/>
        <p:txBody>
          <a:bodyPr/>
          <a:lstStyle/>
          <a:p>
            <a:fld id="{E4C17CB0-424B-4AF8-8D22-F8A750E7CCA9}" type="slidenum">
              <a:rPr lang="en-US" smtClean="0"/>
              <a:t>‹#›</a:t>
            </a:fld>
            <a:endParaRPr lang="en-US" dirty="0"/>
          </a:p>
        </p:txBody>
      </p:sp>
    </p:spTree>
    <p:extLst>
      <p:ext uri="{BB962C8B-B14F-4D97-AF65-F5344CB8AC3E}">
        <p14:creationId xmlns:p14="http://schemas.microsoft.com/office/powerpoint/2010/main" val="963690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4CE5CD-0D8A-40D7-8EE9-70A2043FAC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296718-070C-46E4-8D36-BAC4724F9A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11F106-6F43-4A3B-A10C-4D3914812A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AC238E-1B70-47CE-A59A-409EAFC13FD8}" type="datetimeFigureOut">
              <a:rPr lang="en-US" smtClean="0"/>
              <a:t>3/23/2021</a:t>
            </a:fld>
            <a:endParaRPr lang="en-US" dirty="0"/>
          </a:p>
        </p:txBody>
      </p:sp>
      <p:sp>
        <p:nvSpPr>
          <p:cNvPr id="5" name="Footer Placeholder 4">
            <a:extLst>
              <a:ext uri="{FF2B5EF4-FFF2-40B4-BE49-F238E27FC236}">
                <a16:creationId xmlns:a16="http://schemas.microsoft.com/office/drawing/2014/main" id="{52A59C36-74FC-4FD0-8DED-5B15837C5A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DF391C4-AA77-49A1-B13C-D3AA756BB6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17CB0-424B-4AF8-8D22-F8A750E7CCA9}" type="slidenum">
              <a:rPr lang="en-US" smtClean="0"/>
              <a:t>‹#›</a:t>
            </a:fld>
            <a:endParaRPr lang="en-US" dirty="0"/>
          </a:p>
        </p:txBody>
      </p:sp>
    </p:spTree>
    <p:extLst>
      <p:ext uri="{BB962C8B-B14F-4D97-AF65-F5344CB8AC3E}">
        <p14:creationId xmlns:p14="http://schemas.microsoft.com/office/powerpoint/2010/main" val="2794863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opensource.com/article/18/5/books-kids-linux-open-source"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 name="Freeform 5">
            <a:extLst>
              <a:ext uri="{FF2B5EF4-FFF2-40B4-BE49-F238E27FC236}">
                <a16:creationId xmlns:a16="http://schemas.microsoft.com/office/drawing/2014/main" id="{07322A9E-F1EC-405E-8971-BA906EFFCC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9674" y="1290909"/>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9" name="Freeform 6">
            <a:extLst>
              <a:ext uri="{FF2B5EF4-FFF2-40B4-BE49-F238E27FC236}">
                <a16:creationId xmlns:a16="http://schemas.microsoft.com/office/drawing/2014/main" id="{A5704422-1118-4FD1-95AD-29A064EB80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70451" y="2010741"/>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0" name="Freeform 7">
            <a:extLst>
              <a:ext uri="{FF2B5EF4-FFF2-40B4-BE49-F238E27FC236}">
                <a16:creationId xmlns:a16="http://schemas.microsoft.com/office/drawing/2014/main" id="{A88B2AAA-B805-498E-A9E6-98B885855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251351" y="1780905"/>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1" name="Freeform 8">
            <a:extLst>
              <a:ext uri="{FF2B5EF4-FFF2-40B4-BE49-F238E27FC236}">
                <a16:creationId xmlns:a16="http://schemas.microsoft.com/office/drawing/2014/main" id="{9B8051E0-19D7-43E1-BFD9-E6DBFEB3A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42347"/>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2" name="Freeform 9">
            <a:extLst>
              <a:ext uri="{FF2B5EF4-FFF2-40B4-BE49-F238E27FC236}">
                <a16:creationId xmlns:a16="http://schemas.microsoft.com/office/drawing/2014/main" id="{4EDB2B02-86A2-46F5-A4BE-B7D9B10411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178751"/>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3" name="Freeform 10">
            <a:extLst>
              <a:ext uri="{FF2B5EF4-FFF2-40B4-BE49-F238E27FC236}">
                <a16:creationId xmlns:a16="http://schemas.microsoft.com/office/drawing/2014/main" id="{43954639-FB5D-41F4-9560-6F6DFE7784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59376"/>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9" name="Freeform 12">
            <a:extLst>
              <a:ext uri="{FF2B5EF4-FFF2-40B4-BE49-F238E27FC236}">
                <a16:creationId xmlns:a16="http://schemas.microsoft.com/office/drawing/2014/main" id="{E898931C-0323-41FA-A036-20F818B1FF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1" name="Freeform 14">
            <a:extLst>
              <a:ext uri="{FF2B5EF4-FFF2-40B4-BE49-F238E27FC236}">
                <a16:creationId xmlns:a16="http://schemas.microsoft.com/office/drawing/2014/main" id="{89AFE9DD-0792-4B98-B4EB-97ACA17E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701" y="-6705"/>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3" name="Freeform 16">
            <a:extLst>
              <a:ext uri="{FF2B5EF4-FFF2-40B4-BE49-F238E27FC236}">
                <a16:creationId xmlns:a16="http://schemas.microsoft.com/office/drawing/2014/main" id="{3981F5C4-9AE1-404E-AF44-A4E6DB374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61" y="-1916"/>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5" name="Freeform 11">
            <a:extLst>
              <a:ext uri="{FF2B5EF4-FFF2-40B4-BE49-F238E27FC236}">
                <a16:creationId xmlns:a16="http://schemas.microsoft.com/office/drawing/2014/main" id="{763C1781-8726-4FAC-8C45-FF40376BE4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26601" y="-1916"/>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7" name="Freeform 21">
            <a:extLst>
              <a:ext uri="{FF2B5EF4-FFF2-40B4-BE49-F238E27FC236}">
                <a16:creationId xmlns:a16="http://schemas.microsoft.com/office/drawing/2014/main" id="{301491B5-56C7-43DC-A3D9-861EECCA0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235014" y="2872"/>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ctrTitle"/>
          </p:nvPr>
        </p:nvSpPr>
        <p:spPr>
          <a:xfrm>
            <a:off x="8842248" y="1481328"/>
            <a:ext cx="2926080" cy="2468880"/>
          </a:xfrm>
        </p:spPr>
        <p:txBody>
          <a:bodyPr>
            <a:normAutofit/>
          </a:bodyPr>
          <a:lstStyle/>
          <a:p>
            <a:r>
              <a:rPr lang="en-US" sz="3400" dirty="0"/>
              <a:t>ODIN Polaris Work Day 2021</a:t>
            </a:r>
            <a:br>
              <a:rPr lang="en-US" sz="3400" dirty="0"/>
            </a:br>
            <a:r>
              <a:rPr lang="en-US" sz="3400" dirty="0"/>
              <a:t>Circulation</a:t>
            </a:r>
            <a:br>
              <a:rPr lang="en-US" sz="3400" dirty="0"/>
            </a:br>
            <a:r>
              <a:rPr lang="en-US" sz="3400" dirty="0"/>
              <a:t>Policies and Defaults</a:t>
            </a:r>
          </a:p>
        </p:txBody>
      </p:sp>
      <p:sp>
        <p:nvSpPr>
          <p:cNvPr id="3" name="Subtitle 2"/>
          <p:cNvSpPr>
            <a:spLocks noGrp="1"/>
          </p:cNvSpPr>
          <p:nvPr>
            <p:ph type="subTitle" idx="1"/>
          </p:nvPr>
        </p:nvSpPr>
        <p:spPr>
          <a:xfrm>
            <a:off x="8842248" y="4078224"/>
            <a:ext cx="2926080" cy="1307592"/>
          </a:xfrm>
        </p:spPr>
        <p:txBody>
          <a:bodyPr>
            <a:normAutofit/>
          </a:bodyPr>
          <a:lstStyle/>
          <a:p>
            <a:r>
              <a:rPr lang="en-US" sz="2000" dirty="0"/>
              <a:t>Presented by</a:t>
            </a:r>
          </a:p>
          <a:p>
            <a:r>
              <a:rPr lang="en-US" sz="2000" dirty="0"/>
              <a:t>Ginny Millette</a:t>
            </a:r>
          </a:p>
        </p:txBody>
      </p:sp>
      <p:sp>
        <p:nvSpPr>
          <p:cNvPr id="182" name="Freeform 22">
            <a:extLst>
              <a:ext uri="{FF2B5EF4-FFF2-40B4-BE49-F238E27FC236}">
                <a16:creationId xmlns:a16="http://schemas.microsoft.com/office/drawing/2014/main" id="{237E2353-22DF-46E0-A200-FB30F8F39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0020826" y="-1916"/>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4" name="Freeform 23">
            <a:extLst>
              <a:ext uri="{FF2B5EF4-FFF2-40B4-BE49-F238E27FC236}">
                <a16:creationId xmlns:a16="http://schemas.microsoft.com/office/drawing/2014/main" id="{DD6138DB-057B-45F7-A5F4-E7BFDA20D0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90826" y="-1916"/>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6" name="Freeform: Shape 185">
            <a:extLst>
              <a:ext uri="{FF2B5EF4-FFF2-40B4-BE49-F238E27FC236}">
                <a16:creationId xmlns:a16="http://schemas.microsoft.com/office/drawing/2014/main" id="{79A54AB1-B64F-4843-BFAB-81CB74E66B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752078" y="2218040"/>
            <a:ext cx="441875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Rockwell" panose="02060603020205020403"/>
              <a:ea typeface="+mn-ea"/>
              <a:cs typeface="+mn-cs"/>
            </a:endParaRPr>
          </a:p>
        </p:txBody>
      </p:sp>
      <p:pic>
        <p:nvPicPr>
          <p:cNvPr id="5" name="Picture 4" descr="A picture containing text, book, shelf, library&#10;&#10;Description automatically generated">
            <a:extLst>
              <a:ext uri="{FF2B5EF4-FFF2-40B4-BE49-F238E27FC236}">
                <a16:creationId xmlns:a16="http://schemas.microsoft.com/office/drawing/2014/main" id="{3D101AE0-9326-4E76-BC34-689CC7D37A0A}"/>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6366" r="11919"/>
          <a:stretch/>
        </p:blipFill>
        <p:spPr>
          <a:xfrm>
            <a:off x="921910" y="465243"/>
            <a:ext cx="7761924" cy="5343065"/>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p:spPr>
      </p:pic>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D4BC4B2-1D19-4920-99C4-B2462B2CA440}"/>
              </a:ext>
            </a:extLst>
          </p:cNvPr>
          <p:cNvPicPr>
            <a:picLocks noChangeAspect="1"/>
          </p:cNvPicPr>
          <p:nvPr/>
        </p:nvPicPr>
        <p:blipFill>
          <a:blip r:embed="rId2"/>
          <a:stretch>
            <a:fillRect/>
          </a:stretch>
        </p:blipFill>
        <p:spPr>
          <a:xfrm>
            <a:off x="740635" y="1876425"/>
            <a:ext cx="4864825" cy="4471456"/>
          </a:xfrm>
          <a:prstGeom prst="rect">
            <a:avLst/>
          </a:prstGeom>
        </p:spPr>
      </p:pic>
      <p:pic>
        <p:nvPicPr>
          <p:cNvPr id="3" name="Picture 2">
            <a:extLst>
              <a:ext uri="{FF2B5EF4-FFF2-40B4-BE49-F238E27FC236}">
                <a16:creationId xmlns:a16="http://schemas.microsoft.com/office/drawing/2014/main" id="{44A077A7-32E7-44C6-846F-4D24EAC2C151}"/>
              </a:ext>
            </a:extLst>
          </p:cNvPr>
          <p:cNvPicPr>
            <a:picLocks noChangeAspect="1"/>
          </p:cNvPicPr>
          <p:nvPr/>
        </p:nvPicPr>
        <p:blipFill>
          <a:blip r:embed="rId3"/>
          <a:stretch>
            <a:fillRect/>
          </a:stretch>
        </p:blipFill>
        <p:spPr>
          <a:xfrm>
            <a:off x="5718729" y="1876425"/>
            <a:ext cx="5732636" cy="4471457"/>
          </a:xfrm>
          <a:prstGeom prst="rect">
            <a:avLst/>
          </a:prstGeom>
          <a:ln>
            <a:noFill/>
          </a:ln>
        </p:spPr>
      </p:pic>
      <p:sp>
        <p:nvSpPr>
          <p:cNvPr id="4" name="TextBox 3">
            <a:extLst>
              <a:ext uri="{FF2B5EF4-FFF2-40B4-BE49-F238E27FC236}">
                <a16:creationId xmlns:a16="http://schemas.microsoft.com/office/drawing/2014/main" id="{0062D77E-4890-48C6-8910-FE126747D113}"/>
              </a:ext>
            </a:extLst>
          </p:cNvPr>
          <p:cNvSpPr txBox="1"/>
          <p:nvPr/>
        </p:nvSpPr>
        <p:spPr>
          <a:xfrm>
            <a:off x="819150" y="276225"/>
            <a:ext cx="10477500" cy="1477328"/>
          </a:xfrm>
          <a:prstGeom prst="rect">
            <a:avLst/>
          </a:prstGeom>
          <a:noFill/>
        </p:spPr>
        <p:txBody>
          <a:bodyPr wrap="square" rtlCol="0">
            <a:spAutoFit/>
          </a:bodyPr>
          <a:lstStyle/>
          <a:p>
            <a:r>
              <a:rPr lang="en-US" u="sng" dirty="0"/>
              <a:t>Profile setting</a:t>
            </a:r>
          </a:p>
          <a:p>
            <a:r>
              <a:rPr lang="en-US" dirty="0"/>
              <a:t>Use the Patron Initiated Circulation Blocking Conditions dialog box to set the conditions that block renewals from PAC, and by telephone and eContent circulation from PAC. </a:t>
            </a:r>
          </a:p>
          <a:p>
            <a:endParaRPr lang="en-US" dirty="0"/>
          </a:p>
          <a:p>
            <a:r>
              <a:rPr lang="en-US" dirty="0"/>
              <a:t>You can set blocks related to patron records and blocks related to item records.  </a:t>
            </a:r>
          </a:p>
        </p:txBody>
      </p:sp>
    </p:spTree>
    <p:extLst>
      <p:ext uri="{BB962C8B-B14F-4D97-AF65-F5344CB8AC3E}">
        <p14:creationId xmlns:p14="http://schemas.microsoft.com/office/powerpoint/2010/main" val="4201480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8CAE4AE-A9DF-45AF-9A9C-1712BC6341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6C272060-BC98-4C91-A58F-4DFEC566CF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8BA2DCB9-0DC0-4109-B2A2-56896E35E66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2" name="Freeform 6">
              <a:extLst>
                <a:ext uri="{FF2B5EF4-FFF2-40B4-BE49-F238E27FC236}">
                  <a16:creationId xmlns:a16="http://schemas.microsoft.com/office/drawing/2014/main" id="{64A33555-1142-4AD7-8084-1A99422A11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3" name="Freeform 7">
              <a:extLst>
                <a:ext uri="{FF2B5EF4-FFF2-40B4-BE49-F238E27FC236}">
                  <a16:creationId xmlns:a16="http://schemas.microsoft.com/office/drawing/2014/main" id="{BC6E4081-1A88-453E-8CCF-B97B0CE20D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8">
              <a:extLst>
                <a:ext uri="{FF2B5EF4-FFF2-40B4-BE49-F238E27FC236}">
                  <a16:creationId xmlns:a16="http://schemas.microsoft.com/office/drawing/2014/main" id="{5B7E0935-6EE8-4C61-AED5-09B9A2A99AF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5" name="Freeform 9">
              <a:extLst>
                <a:ext uri="{FF2B5EF4-FFF2-40B4-BE49-F238E27FC236}">
                  <a16:creationId xmlns:a16="http://schemas.microsoft.com/office/drawing/2014/main" id="{EB962BD6-C878-48FF-A75E-DCC7BDA3C33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10">
              <a:extLst>
                <a:ext uri="{FF2B5EF4-FFF2-40B4-BE49-F238E27FC236}">
                  <a16:creationId xmlns:a16="http://schemas.microsoft.com/office/drawing/2014/main" id="{CABF3786-BDE1-4FE5-9967-F6B6131A2CF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7" name="Freeform 11">
              <a:extLst>
                <a:ext uri="{FF2B5EF4-FFF2-40B4-BE49-F238E27FC236}">
                  <a16:creationId xmlns:a16="http://schemas.microsoft.com/office/drawing/2014/main" id="{4969707A-C75E-4F7F-A5C2-2991C654755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8" name="Freeform 12">
              <a:extLst>
                <a:ext uri="{FF2B5EF4-FFF2-40B4-BE49-F238E27FC236}">
                  <a16:creationId xmlns:a16="http://schemas.microsoft.com/office/drawing/2014/main" id="{0E293989-8389-48CD-85D3-CAEFD5E9637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9" name="Freeform 13">
              <a:extLst>
                <a:ext uri="{FF2B5EF4-FFF2-40B4-BE49-F238E27FC236}">
                  <a16:creationId xmlns:a16="http://schemas.microsoft.com/office/drawing/2014/main" id="{8DCF1E8B-9247-45E2-8641-90DA9F7D52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0" name="Freeform 14">
              <a:extLst>
                <a:ext uri="{FF2B5EF4-FFF2-40B4-BE49-F238E27FC236}">
                  <a16:creationId xmlns:a16="http://schemas.microsoft.com/office/drawing/2014/main" id="{48DF418F-91AD-4E55-AF3B-F28FF45961B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1" name="Freeform 15">
              <a:extLst>
                <a:ext uri="{FF2B5EF4-FFF2-40B4-BE49-F238E27FC236}">
                  <a16:creationId xmlns:a16="http://schemas.microsoft.com/office/drawing/2014/main" id="{EDBF35BD-D1DA-49B1-AE30-289189DACD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2" name="Freeform 16">
              <a:extLst>
                <a:ext uri="{FF2B5EF4-FFF2-40B4-BE49-F238E27FC236}">
                  <a16:creationId xmlns:a16="http://schemas.microsoft.com/office/drawing/2014/main" id="{69198BEC-A3B6-4562-AB0F-3E7760026C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3" name="Freeform 17">
              <a:extLst>
                <a:ext uri="{FF2B5EF4-FFF2-40B4-BE49-F238E27FC236}">
                  <a16:creationId xmlns:a16="http://schemas.microsoft.com/office/drawing/2014/main" id="{9AB30D45-77AB-4323-83A2-1A637D07D54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4" name="Freeform 18">
              <a:extLst>
                <a:ext uri="{FF2B5EF4-FFF2-40B4-BE49-F238E27FC236}">
                  <a16:creationId xmlns:a16="http://schemas.microsoft.com/office/drawing/2014/main" id="{D1AD137E-7B63-434C-9D0D-5A64BB49685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5" name="Freeform 19">
              <a:extLst>
                <a:ext uri="{FF2B5EF4-FFF2-40B4-BE49-F238E27FC236}">
                  <a16:creationId xmlns:a16="http://schemas.microsoft.com/office/drawing/2014/main" id="{8B32BE2D-36DC-4BD0-952E-8FE32A70DB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6" name="Freeform 20">
              <a:extLst>
                <a:ext uri="{FF2B5EF4-FFF2-40B4-BE49-F238E27FC236}">
                  <a16:creationId xmlns:a16="http://schemas.microsoft.com/office/drawing/2014/main" id="{930295E0-AD01-4DB0-9829-AD91BED608F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7" name="Freeform 21">
              <a:extLst>
                <a:ext uri="{FF2B5EF4-FFF2-40B4-BE49-F238E27FC236}">
                  <a16:creationId xmlns:a16="http://schemas.microsoft.com/office/drawing/2014/main" id="{29807E74-6BFD-4EA7-B3F3-92C0728A7D8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8" name="Freeform 22">
              <a:extLst>
                <a:ext uri="{FF2B5EF4-FFF2-40B4-BE49-F238E27FC236}">
                  <a16:creationId xmlns:a16="http://schemas.microsoft.com/office/drawing/2014/main" id="{C9EDBF49-4B87-4B6F-BEE6-DDC4A63CE60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29" name="Freeform 23">
              <a:extLst>
                <a:ext uri="{FF2B5EF4-FFF2-40B4-BE49-F238E27FC236}">
                  <a16:creationId xmlns:a16="http://schemas.microsoft.com/office/drawing/2014/main" id="{7738C468-1405-4ED9-8392-F93FA995EE0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0" name="Freeform 24">
              <a:extLst>
                <a:ext uri="{FF2B5EF4-FFF2-40B4-BE49-F238E27FC236}">
                  <a16:creationId xmlns:a16="http://schemas.microsoft.com/office/drawing/2014/main" id="{F16402CF-F511-450A-8584-8C8A5B7E9D9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25">
              <a:extLst>
                <a:ext uri="{FF2B5EF4-FFF2-40B4-BE49-F238E27FC236}">
                  <a16:creationId xmlns:a16="http://schemas.microsoft.com/office/drawing/2014/main" id="{85E5B49A-CFC2-4019-9BA6-528095F788C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pSp>
      <p:sp>
        <p:nvSpPr>
          <p:cNvPr id="33" name="Rectangle 32">
            <a:extLst>
              <a:ext uri="{FF2B5EF4-FFF2-40B4-BE49-F238E27FC236}">
                <a16:creationId xmlns:a16="http://schemas.microsoft.com/office/drawing/2014/main" id="{E972DE0D-2E53-4159-ABD3-C60152426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720" y="795527"/>
            <a:ext cx="5970638" cy="5248847"/>
          </a:xfrm>
          <a:prstGeom prst="rect">
            <a:avLst/>
          </a:prstGeom>
          <a:solidFill>
            <a:schemeClr val="bg1"/>
          </a:solidFill>
          <a:ln w="19050">
            <a:solidFill>
              <a:srgbClr val="0073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54AAB9A9-D921-4465-B11F-B31A06DD9914}"/>
              </a:ext>
            </a:extLst>
          </p:cNvPr>
          <p:cNvPicPr>
            <a:picLocks noChangeAspect="1"/>
          </p:cNvPicPr>
          <p:nvPr/>
        </p:nvPicPr>
        <p:blipFill rotWithShape="1">
          <a:blip r:embed="rId2"/>
          <a:srcRect t="789" r="-2" b="36171"/>
          <a:stretch/>
        </p:blipFill>
        <p:spPr>
          <a:xfrm>
            <a:off x="996950" y="868649"/>
            <a:ext cx="5429122" cy="4733983"/>
          </a:xfrm>
          <a:prstGeom prst="rect">
            <a:avLst/>
          </a:prstGeom>
          <a:ln w="12700">
            <a:noFill/>
          </a:ln>
        </p:spPr>
      </p:pic>
      <p:sp>
        <p:nvSpPr>
          <p:cNvPr id="4" name="TextBox 3">
            <a:extLst>
              <a:ext uri="{FF2B5EF4-FFF2-40B4-BE49-F238E27FC236}">
                <a16:creationId xmlns:a16="http://schemas.microsoft.com/office/drawing/2014/main" id="{FFCA29B4-84E7-4D4C-85D1-A838AAFF2EC8}"/>
              </a:ext>
            </a:extLst>
          </p:cNvPr>
          <p:cNvSpPr txBox="1"/>
          <p:nvPr/>
        </p:nvSpPr>
        <p:spPr>
          <a:xfrm>
            <a:off x="7112000" y="87087"/>
            <a:ext cx="4949825" cy="6555641"/>
          </a:xfrm>
          <a:prstGeom prst="rect">
            <a:avLst/>
          </a:prstGeom>
          <a:noFill/>
        </p:spPr>
        <p:txBody>
          <a:bodyPr wrap="square" rtlCol="0">
            <a:spAutoFit/>
          </a:bodyPr>
          <a:lstStyle/>
          <a:p>
            <a:r>
              <a:rPr lang="en-US" sz="1200" u="sng" dirty="0"/>
              <a:t>Send additional TXT message </a:t>
            </a:r>
            <a:r>
              <a:rPr lang="en-US" sz="1200" dirty="0"/>
              <a:t>– active this in the patron record</a:t>
            </a:r>
          </a:p>
          <a:p>
            <a:endParaRPr lang="en-US" sz="1200" dirty="0"/>
          </a:p>
          <a:p>
            <a:r>
              <a:rPr lang="en-US" sz="1200" u="sng" dirty="0"/>
              <a:t>Almost overdue/Auto renew </a:t>
            </a:r>
            <a:r>
              <a:rPr lang="en-US" sz="1200" dirty="0"/>
              <a:t>- Almost overdue/Auto-renew - Select (check) to send notices to borrowers for items that are almost overdue and (if your library has enabled Auto-renew) items that have been renewed automatically. The notice also lists other items the patron currently has checked out. </a:t>
            </a:r>
          </a:p>
          <a:p>
            <a:endParaRPr lang="en-US" sz="1200" dirty="0"/>
          </a:p>
          <a:p>
            <a:r>
              <a:rPr lang="en-US" sz="1200" dirty="0"/>
              <a:t>If you select this option, set these:</a:t>
            </a:r>
          </a:p>
          <a:p>
            <a:r>
              <a:rPr lang="en-US" sz="1200" dirty="0"/>
              <a:t>Days before an item is overdue - The number of days (1-9) before an item becomes overdue that your library sends the notice.</a:t>
            </a:r>
          </a:p>
          <a:p>
            <a:r>
              <a:rPr lang="en-US" sz="1200" dirty="0"/>
              <a:t>Days between notices - The number of days (1-9) to wait before your library sends another notice to the same patron. This prevents the patron from receiving several notices in a row if items are due on successive days.</a:t>
            </a:r>
          </a:p>
          <a:p>
            <a:endParaRPr lang="en-US" sz="1200" dirty="0"/>
          </a:p>
          <a:p>
            <a:r>
              <a:rPr lang="en-US" sz="1200" dirty="0"/>
              <a:t>Include integrated eContent titles - The default setting for this check box is unchecked so that no integrated eContent titles appear in the list of almost overdue items. If your library wants integrated eContent titles to be included on the notice with other items that are almost overdue, check this box.</a:t>
            </a:r>
          </a:p>
          <a:p>
            <a:endParaRPr lang="en-US" sz="1200" dirty="0"/>
          </a:p>
          <a:p>
            <a:endParaRPr lang="en-US" sz="1200" dirty="0"/>
          </a:p>
          <a:p>
            <a:r>
              <a:rPr lang="en-US" sz="1200" u="sng" dirty="0"/>
              <a:t>Patron record expiration </a:t>
            </a:r>
            <a:r>
              <a:rPr lang="en-US" sz="1200" dirty="0"/>
              <a:t>– Select (check) to send notices to patrons whose registrations are about to expire. Only one reminder is sent. If you select this option, set this: Days until expiration – the number of days (1-999) before the patron reg. expires for when your library sends the notice.</a:t>
            </a:r>
          </a:p>
          <a:p>
            <a:endParaRPr lang="en-US" sz="1200" dirty="0"/>
          </a:p>
          <a:p>
            <a:r>
              <a:rPr lang="en-US" sz="1200" u="sng" dirty="0"/>
              <a:t>Inactive patron </a:t>
            </a:r>
            <a:r>
              <a:rPr lang="en-US" sz="1200" dirty="0"/>
              <a:t>– Select (check) to send notices to patrons whose library accounts have not been used for a specified number of days. Only one notice is sent. If you select this option, set this:</a:t>
            </a:r>
          </a:p>
          <a:p>
            <a:r>
              <a:rPr lang="en-US" sz="1200" dirty="0"/>
              <a:t>Days until a patron has been inactive – the number of days (1-999) that a patron account has been inactive till the library sends the notice.</a:t>
            </a:r>
          </a:p>
          <a:p>
            <a:endParaRPr lang="en-US" sz="1200" dirty="0"/>
          </a:p>
          <a:p>
            <a:r>
              <a:rPr lang="en-US" sz="1200" u="sng" dirty="0"/>
              <a:t>Missing part notice </a:t>
            </a:r>
            <a:r>
              <a:rPr lang="en-US" sz="1200" dirty="0"/>
              <a:t>- A notice is sent to a patron if an item was checked in using the Special Item Check-in function, and the </a:t>
            </a:r>
            <a:r>
              <a:rPr lang="en-US" sz="1200" b="1" dirty="0"/>
              <a:t>Missing part: block &amp; notify</a:t>
            </a:r>
            <a:r>
              <a:rPr lang="en-US" sz="1200" dirty="0"/>
              <a:t> option was selected. </a:t>
            </a:r>
          </a:p>
        </p:txBody>
      </p:sp>
    </p:spTree>
    <p:extLst>
      <p:ext uri="{BB962C8B-B14F-4D97-AF65-F5344CB8AC3E}">
        <p14:creationId xmlns:p14="http://schemas.microsoft.com/office/powerpoint/2010/main" val="1762085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a:extLst>
              <a:ext uri="{FF2B5EF4-FFF2-40B4-BE49-F238E27FC236}">
                <a16:creationId xmlns:a16="http://schemas.microsoft.com/office/drawing/2014/main" id="{69A5EF6B-DF6D-4947-8CD6-B805CBE0D8EF}"/>
              </a:ext>
            </a:extLst>
          </p:cNvPr>
          <p:cNvPicPr>
            <a:picLocks noChangeAspect="1"/>
          </p:cNvPicPr>
          <p:nvPr/>
        </p:nvPicPr>
        <p:blipFill>
          <a:blip r:embed="rId2"/>
          <a:stretch>
            <a:fillRect/>
          </a:stretch>
        </p:blipFill>
        <p:spPr>
          <a:xfrm>
            <a:off x="667287" y="762772"/>
            <a:ext cx="5990392" cy="5571065"/>
          </a:xfrm>
          <a:prstGeom prst="rect">
            <a:avLst/>
          </a:prstGeom>
          <a:ln>
            <a:noFill/>
          </a:ln>
        </p:spPr>
      </p:pic>
      <p:sp>
        <p:nvSpPr>
          <p:cNvPr id="19"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4B73E6D9-DC9F-44EB-A715-A6502C93F3B0}"/>
              </a:ext>
            </a:extLst>
          </p:cNvPr>
          <p:cNvSpPr txBox="1"/>
          <p:nvPr/>
        </p:nvSpPr>
        <p:spPr>
          <a:xfrm>
            <a:off x="457200" y="733425"/>
            <a:ext cx="2514600" cy="4305300"/>
          </a:xfrm>
          <a:prstGeom prst="rect">
            <a:avLst/>
          </a:prstGeom>
          <a:noFill/>
        </p:spPr>
        <p:txBody>
          <a:bodyPr wrap="square" rtlCol="0">
            <a:spAutoFit/>
          </a:bodyPr>
          <a:lstStyle/>
          <a:p>
            <a:endParaRPr lang="en-US" dirty="0"/>
          </a:p>
        </p:txBody>
      </p:sp>
      <p:sp>
        <p:nvSpPr>
          <p:cNvPr id="5" name="TextBox 4">
            <a:extLst>
              <a:ext uri="{FF2B5EF4-FFF2-40B4-BE49-F238E27FC236}">
                <a16:creationId xmlns:a16="http://schemas.microsoft.com/office/drawing/2014/main" id="{043FA82B-CC62-428B-907E-E34D9C86426B}"/>
              </a:ext>
            </a:extLst>
          </p:cNvPr>
          <p:cNvSpPr txBox="1"/>
          <p:nvPr/>
        </p:nvSpPr>
        <p:spPr>
          <a:xfrm>
            <a:off x="7210697" y="762772"/>
            <a:ext cx="4876800" cy="5352729"/>
          </a:xfrm>
          <a:prstGeom prst="rect">
            <a:avLst/>
          </a:prstGeom>
          <a:noFill/>
        </p:spPr>
        <p:txBody>
          <a:bodyPr wrap="square" rtlCol="0">
            <a:spAutoFit/>
          </a:bodyPr>
          <a:lstStyle/>
          <a:p>
            <a:r>
              <a:rPr lang="en-US" dirty="0"/>
              <a:t>When a patron must be charged to replace a lost, damaged, or long overdue item, Polaris can use the original price of the item or a default cost set by library policy. </a:t>
            </a:r>
          </a:p>
          <a:p>
            <a:endParaRPr lang="en-US" dirty="0"/>
          </a:p>
          <a:p>
            <a:r>
              <a:rPr lang="en-US" dirty="0"/>
              <a:t>If the item’s original price is unknown (the Price box on the Item Record workform is blank), the default replacement cost is used. </a:t>
            </a:r>
          </a:p>
          <a:p>
            <a:r>
              <a:rPr lang="en-US" dirty="0"/>
              <a:t>(If the item’s price was $0.00, no replacement cost is charged.) </a:t>
            </a:r>
          </a:p>
          <a:p>
            <a:endParaRPr lang="en-US" dirty="0"/>
          </a:p>
          <a:p>
            <a:r>
              <a:rPr lang="en-US" dirty="0"/>
              <a:t>You may choose to use the default replacement cost for every item, whether the original price is known or not. </a:t>
            </a:r>
          </a:p>
          <a:p>
            <a:r>
              <a:rPr lang="en-US" dirty="0"/>
              <a:t>In addition, you can specify a processing fee that is added to the replacement cost. </a:t>
            </a:r>
          </a:p>
          <a:p>
            <a:endParaRPr lang="en-US" dirty="0"/>
          </a:p>
          <a:p>
            <a:r>
              <a:rPr lang="en-US" dirty="0"/>
              <a:t>You can set separate replacement costs and processing fees for each material type.</a:t>
            </a:r>
          </a:p>
        </p:txBody>
      </p:sp>
    </p:spTree>
    <p:extLst>
      <p:ext uri="{BB962C8B-B14F-4D97-AF65-F5344CB8AC3E}">
        <p14:creationId xmlns:p14="http://schemas.microsoft.com/office/powerpoint/2010/main" val="610516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DC1031-A313-42A7-912E-B300E9A8F7AD}"/>
              </a:ext>
            </a:extLst>
          </p:cNvPr>
          <p:cNvPicPr>
            <a:picLocks noChangeAspect="1"/>
          </p:cNvPicPr>
          <p:nvPr/>
        </p:nvPicPr>
        <p:blipFill>
          <a:blip r:embed="rId2"/>
          <a:stretch>
            <a:fillRect/>
          </a:stretch>
        </p:blipFill>
        <p:spPr>
          <a:xfrm>
            <a:off x="464599" y="825605"/>
            <a:ext cx="4626068" cy="4753684"/>
          </a:xfrm>
          <a:prstGeom prst="rect">
            <a:avLst/>
          </a:prstGeom>
        </p:spPr>
      </p:pic>
      <p:sp>
        <p:nvSpPr>
          <p:cNvPr id="3" name="Rectangle 2">
            <a:extLst>
              <a:ext uri="{FF2B5EF4-FFF2-40B4-BE49-F238E27FC236}">
                <a16:creationId xmlns:a16="http://schemas.microsoft.com/office/drawing/2014/main" id="{64CB4107-7EF2-40D0-A008-F1359652E56B}"/>
              </a:ext>
            </a:extLst>
          </p:cNvPr>
          <p:cNvSpPr/>
          <p:nvPr/>
        </p:nvSpPr>
        <p:spPr>
          <a:xfrm flipH="1">
            <a:off x="5294809" y="992778"/>
            <a:ext cx="6432592" cy="5324535"/>
          </a:xfrm>
          <a:prstGeom prst="rect">
            <a:avLst/>
          </a:prstGeom>
        </p:spPr>
        <p:txBody>
          <a:bodyPr wrap="square">
            <a:spAutoFit/>
          </a:bodyPr>
          <a:lstStyle/>
          <a:p>
            <a:r>
              <a:rPr lang="en-US" sz="1200" dirty="0"/>
              <a:t>Use the Shelving Status options dialog box to set a period of time during which a checked-in item’s status is displayed as Shelving (or another appropriate description). Note: </a:t>
            </a:r>
          </a:p>
          <a:p>
            <a:r>
              <a:rPr lang="en-US" sz="1200" dirty="0"/>
              <a:t>The shelving status settings for the transacting branch are used when an item is checked in.</a:t>
            </a:r>
          </a:p>
          <a:p>
            <a:endParaRPr lang="en-US" sz="1200" dirty="0"/>
          </a:p>
          <a:p>
            <a:r>
              <a:rPr lang="en-US" sz="1200" dirty="0"/>
              <a:t>Enable shelving status - When the option is checked, other controls on the dialog box become available. </a:t>
            </a:r>
          </a:p>
          <a:p>
            <a:endParaRPr lang="en-US" sz="1200" dirty="0"/>
          </a:p>
          <a:p>
            <a:r>
              <a:rPr lang="en-US" sz="1200" dirty="0"/>
              <a:t>Display text - (System level only) The status text to display when an item is checked in and the status changes to In. Use the default text or specify any description that will make sense to your patrons, such as Sorting or Recent Return. </a:t>
            </a:r>
          </a:p>
          <a:p>
            <a:endParaRPr lang="en-US" sz="1200" dirty="0"/>
          </a:p>
          <a:p>
            <a:r>
              <a:rPr lang="en-US" sz="1200" dirty="0"/>
              <a:t>Time to Display -The time in hours or minutes for which the Shelving (or other description) status is displayed for the selected Material Type. </a:t>
            </a:r>
          </a:p>
          <a:p>
            <a:endParaRPr lang="en-US" sz="1200" dirty="0"/>
          </a:p>
          <a:p>
            <a:r>
              <a:rPr lang="en-US" sz="1200" dirty="0"/>
              <a:t>If an item is re-scanned .... </a:t>
            </a:r>
          </a:p>
          <a:p>
            <a:r>
              <a:rPr lang="en-US" sz="1200" dirty="0"/>
              <a:t>Clock is reset - When this option is selected and the item is scanned again, the specified time period to display the shelving status description starts again, as if the item were being checked in the first time.</a:t>
            </a:r>
          </a:p>
          <a:p>
            <a:endParaRPr lang="en-US" sz="1200" dirty="0"/>
          </a:p>
          <a:p>
            <a:r>
              <a:rPr lang="en-US" sz="1200" dirty="0"/>
              <a:t>Shelving status will expire at the time already set - When this option is selected, and the item is scanned again, the “clock” is not reset. </a:t>
            </a:r>
          </a:p>
          <a:p>
            <a:r>
              <a:rPr lang="en-US" sz="1200" dirty="0"/>
              <a:t>The shelving status description expires at the end of the original period.</a:t>
            </a:r>
          </a:p>
          <a:p>
            <a:endParaRPr lang="en-US" sz="1200" dirty="0"/>
          </a:p>
          <a:p>
            <a:r>
              <a:rPr lang="en-US" sz="1200" dirty="0"/>
              <a:t>Circulation status will display as In - When this option is selected, and the item is scanned again, the shelving status description is no longer displayed. In the PAC and staff client Find Tool, the circulation status will be displayed as In.</a:t>
            </a:r>
          </a:p>
          <a:p>
            <a:endParaRPr lang="en-US" sz="1200" dirty="0"/>
          </a:p>
          <a:p>
            <a:endParaRPr lang="en-US" sz="1600" dirty="0"/>
          </a:p>
        </p:txBody>
      </p:sp>
    </p:spTree>
    <p:extLst>
      <p:ext uri="{BB962C8B-B14F-4D97-AF65-F5344CB8AC3E}">
        <p14:creationId xmlns:p14="http://schemas.microsoft.com/office/powerpoint/2010/main" val="971774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86FD7672-78BE-4D6F-A711-2CDB79B52D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4662" y="323519"/>
            <a:ext cx="4323899" cy="6212748"/>
          </a:xfrm>
          <a:custGeom>
            <a:avLst/>
            <a:gdLst>
              <a:gd name="connsiteX0" fmla="*/ 0 w 4323899"/>
              <a:gd name="connsiteY0" fmla="*/ 0 h 6212748"/>
              <a:gd name="connsiteX1" fmla="*/ 742501 w 4323899"/>
              <a:gd name="connsiteY1" fmla="*/ 0 h 6212748"/>
              <a:gd name="connsiteX2" fmla="*/ 4323899 w 4323899"/>
              <a:gd name="connsiteY2" fmla="*/ 0 h 6212748"/>
              <a:gd name="connsiteX3" fmla="*/ 4323899 w 4323899"/>
              <a:gd name="connsiteY3" fmla="*/ 2864954 h 6212748"/>
              <a:gd name="connsiteX4" fmla="*/ 880454 w 4323899"/>
              <a:gd name="connsiteY4" fmla="*/ 6212748 h 6212748"/>
              <a:gd name="connsiteX5" fmla="*/ 0 w 4323899"/>
              <a:gd name="connsiteY5" fmla="*/ 6212748 h 6212748"/>
              <a:gd name="connsiteX6" fmla="*/ 0 w 4323899"/>
              <a:gd name="connsiteY6" fmla="*/ 6210962 h 621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23899" h="6212748">
                <a:moveTo>
                  <a:pt x="0" y="0"/>
                </a:moveTo>
                <a:lnTo>
                  <a:pt x="742501" y="0"/>
                </a:lnTo>
                <a:lnTo>
                  <a:pt x="4323899" y="0"/>
                </a:lnTo>
                <a:lnTo>
                  <a:pt x="4323899" y="2864954"/>
                </a:lnTo>
                <a:lnTo>
                  <a:pt x="880454" y="6212748"/>
                </a:lnTo>
                <a:lnTo>
                  <a:pt x="0" y="6212748"/>
                </a:lnTo>
                <a:lnTo>
                  <a:pt x="0" y="6210962"/>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Right Triangle 1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A62647B-1222-407C-8740-5A497612B1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C7130618-79FD-42C8-8D8D-CA4F6A4AB638}"/>
              </a:ext>
            </a:extLst>
          </p:cNvPr>
          <p:cNvSpPr txBox="1"/>
          <p:nvPr/>
        </p:nvSpPr>
        <p:spPr>
          <a:xfrm>
            <a:off x="7555977" y="806364"/>
            <a:ext cx="3827952" cy="2847413"/>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700" kern="1200" dirty="0">
                <a:solidFill>
                  <a:schemeClr val="tx1"/>
                </a:solidFill>
                <a:latin typeface="+mj-lt"/>
                <a:ea typeface="+mj-ea"/>
                <a:cs typeface="+mj-cs"/>
              </a:rPr>
              <a:t>Shelf locations can be defined per branch </a:t>
            </a:r>
          </a:p>
        </p:txBody>
      </p:sp>
      <p:pic>
        <p:nvPicPr>
          <p:cNvPr id="4" name="Picture 3">
            <a:extLst>
              <a:ext uri="{FF2B5EF4-FFF2-40B4-BE49-F238E27FC236}">
                <a16:creationId xmlns:a16="http://schemas.microsoft.com/office/drawing/2014/main" id="{7746E1B1-8DA8-4D09-93E1-1F7B9FE41325}"/>
              </a:ext>
            </a:extLst>
          </p:cNvPr>
          <p:cNvPicPr>
            <a:picLocks noChangeAspect="1"/>
          </p:cNvPicPr>
          <p:nvPr/>
        </p:nvPicPr>
        <p:blipFill>
          <a:blip r:embed="rId2"/>
          <a:stretch>
            <a:fillRect/>
          </a:stretch>
        </p:blipFill>
        <p:spPr>
          <a:xfrm>
            <a:off x="1316991" y="1300162"/>
            <a:ext cx="4495800" cy="2638425"/>
          </a:xfrm>
          <a:prstGeom prst="rect">
            <a:avLst/>
          </a:prstGeom>
        </p:spPr>
      </p:pic>
      <p:sp>
        <p:nvSpPr>
          <p:cNvPr id="5" name="TextBox 4">
            <a:extLst>
              <a:ext uri="{FF2B5EF4-FFF2-40B4-BE49-F238E27FC236}">
                <a16:creationId xmlns:a16="http://schemas.microsoft.com/office/drawing/2014/main" id="{44292385-71B5-4C1E-B193-00E4A316DD75}"/>
              </a:ext>
            </a:extLst>
          </p:cNvPr>
          <p:cNvSpPr txBox="1"/>
          <p:nvPr/>
        </p:nvSpPr>
        <p:spPr>
          <a:xfrm>
            <a:off x="1524000" y="4314825"/>
            <a:ext cx="4105275" cy="1477328"/>
          </a:xfrm>
          <a:prstGeom prst="rect">
            <a:avLst/>
          </a:prstGeom>
          <a:noFill/>
        </p:spPr>
        <p:txBody>
          <a:bodyPr wrap="square" rtlCol="0">
            <a:spAutoFit/>
          </a:bodyPr>
          <a:lstStyle/>
          <a:p>
            <a:r>
              <a:rPr lang="en-US" dirty="0"/>
              <a:t>These are used to help locate an item that is “not” in its “permanent place</a:t>
            </a:r>
          </a:p>
          <a:p>
            <a:endParaRPr lang="en-US" dirty="0"/>
          </a:p>
          <a:p>
            <a:r>
              <a:rPr lang="en-US" dirty="0"/>
              <a:t>New book &amp; Display are examples of temp locations</a:t>
            </a:r>
          </a:p>
        </p:txBody>
      </p:sp>
    </p:spTree>
    <p:extLst>
      <p:ext uri="{BB962C8B-B14F-4D97-AF65-F5344CB8AC3E}">
        <p14:creationId xmlns:p14="http://schemas.microsoft.com/office/powerpoint/2010/main" val="36162944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3000"/>
                <a:satMod val="150000"/>
                <a:shade val="98000"/>
                <a:lumMod val="102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6AA24DE7-C336-4994-8C52-D9B3F3D0FA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3311" y="953311"/>
            <a:ext cx="10603149" cy="5263867"/>
          </a:xfrm>
          <a:prstGeom prst="roundRect">
            <a:avLst>
              <a:gd name="adj" fmla="val 156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3119DCFF-4D21-404A-AD55-E830B223E2D4}"/>
              </a:ext>
            </a:extLst>
          </p:cNvPr>
          <p:cNvSpPr txBox="1"/>
          <p:nvPr/>
        </p:nvSpPr>
        <p:spPr>
          <a:xfrm>
            <a:off x="640080" y="640080"/>
            <a:ext cx="2752354" cy="2709275"/>
          </a:xfrm>
          <a:prstGeom prst="rect">
            <a:avLst/>
          </a:prstGeom>
          <a:solidFill>
            <a:srgbClr val="3E5167"/>
          </a:solidFill>
          <a:ln>
            <a:solidFill>
              <a:srgbClr val="3E5167"/>
            </a:solidFill>
          </a:ln>
        </p:spPr>
        <p:txBody>
          <a:bodyPr vert="horz" lIns="91440" tIns="45720" rIns="91440" bIns="45720" rtlCol="0" anchor="ctr">
            <a:normAutofit/>
          </a:bodyPr>
          <a:lstStyle/>
          <a:p>
            <a:pPr algn="ctr">
              <a:lnSpc>
                <a:spcPct val="90000"/>
              </a:lnSpc>
              <a:spcBef>
                <a:spcPct val="0"/>
              </a:spcBef>
              <a:spcAft>
                <a:spcPts val="600"/>
              </a:spcAft>
            </a:pPr>
            <a:r>
              <a:rPr lang="en-US" sz="2800" kern="1200" dirty="0">
                <a:solidFill>
                  <a:srgbClr val="FFFFFF"/>
                </a:solidFill>
                <a:latin typeface="+mj-lt"/>
                <a:ea typeface="+mj-ea"/>
                <a:cs typeface="+mj-cs"/>
              </a:rPr>
              <a:t>Reading History Setup</a:t>
            </a:r>
          </a:p>
        </p:txBody>
      </p:sp>
      <p:pic>
        <p:nvPicPr>
          <p:cNvPr id="3" name="Picture 2" descr="Graphical user interface, application&#10;&#10;Description automatically generated">
            <a:extLst>
              <a:ext uri="{FF2B5EF4-FFF2-40B4-BE49-F238E27FC236}">
                <a16:creationId xmlns:a16="http://schemas.microsoft.com/office/drawing/2014/main" id="{EF2BD0F4-E2B1-406F-9294-EF6EC579AF06}"/>
              </a:ext>
            </a:extLst>
          </p:cNvPr>
          <p:cNvPicPr>
            <a:picLocks noChangeAspect="1"/>
          </p:cNvPicPr>
          <p:nvPr/>
        </p:nvPicPr>
        <p:blipFill>
          <a:blip r:embed="rId2"/>
          <a:stretch>
            <a:fillRect/>
          </a:stretch>
        </p:blipFill>
        <p:spPr>
          <a:xfrm>
            <a:off x="4110665" y="1995935"/>
            <a:ext cx="6804078" cy="3178547"/>
          </a:xfrm>
          <a:prstGeom prst="rect">
            <a:avLst/>
          </a:prstGeom>
        </p:spPr>
      </p:pic>
    </p:spTree>
    <p:extLst>
      <p:ext uri="{BB962C8B-B14F-4D97-AF65-F5344CB8AC3E}">
        <p14:creationId xmlns:p14="http://schemas.microsoft.com/office/powerpoint/2010/main" val="1910765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1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D59AB400-2D2A-40A0-87FE-EC3AC5674832}"/>
              </a:ext>
            </a:extLst>
          </p:cNvPr>
          <p:cNvSpPr/>
          <p:nvPr/>
        </p:nvSpPr>
        <p:spPr>
          <a:xfrm>
            <a:off x="6090574" y="801866"/>
            <a:ext cx="5306084" cy="5230634"/>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1500" dirty="0">
                <a:solidFill>
                  <a:srgbClr val="000000"/>
                </a:solidFill>
              </a:rPr>
              <a:t>A patron's reading history is a record of what titles they have checked out. Each day's circulation is added to the relevant patrons' histories by the overnight SQL job Transaction Processing - it is not added in real time as titles are checked out. </a:t>
            </a:r>
          </a:p>
          <a:p>
            <a:pPr indent="-228600">
              <a:lnSpc>
                <a:spcPct val="90000"/>
              </a:lnSpc>
              <a:spcAft>
                <a:spcPts val="600"/>
              </a:spcAft>
              <a:buFont typeface="Arial" panose="020B0604020202020204" pitchFamily="34" charset="0"/>
              <a:buChar char="•"/>
            </a:pPr>
            <a:endParaRPr lang="en-US" sz="1500" dirty="0">
              <a:solidFill>
                <a:srgbClr val="000000"/>
              </a:solidFill>
            </a:endParaRPr>
          </a:p>
          <a:p>
            <a:pPr indent="-228600">
              <a:lnSpc>
                <a:spcPct val="90000"/>
              </a:lnSpc>
              <a:spcAft>
                <a:spcPts val="600"/>
              </a:spcAft>
              <a:buFont typeface="Arial" panose="020B0604020202020204" pitchFamily="34" charset="0"/>
              <a:buChar char="•"/>
            </a:pPr>
            <a:r>
              <a:rPr lang="en-US" sz="1500" dirty="0">
                <a:solidFill>
                  <a:srgbClr val="000000"/>
                </a:solidFill>
              </a:rPr>
              <a:t>Reading history is enabled in the System Administration setting Parameters-&gt;Patron Services- &gt;Reading history. The setting is available at all levels of SA, and controls how long entries can stay in the history (maximum 99 months or years) and how many entries a patron can have in total (maximum 9,999). </a:t>
            </a:r>
          </a:p>
          <a:p>
            <a:pPr indent="-228600">
              <a:lnSpc>
                <a:spcPct val="90000"/>
              </a:lnSpc>
              <a:spcAft>
                <a:spcPts val="600"/>
              </a:spcAft>
              <a:buFont typeface="Arial" panose="020B0604020202020204" pitchFamily="34" charset="0"/>
              <a:buChar char="•"/>
            </a:pPr>
            <a:endParaRPr lang="en-US" sz="1500" dirty="0">
              <a:solidFill>
                <a:srgbClr val="000000"/>
              </a:solidFill>
            </a:endParaRPr>
          </a:p>
          <a:p>
            <a:pPr indent="-228600">
              <a:lnSpc>
                <a:spcPct val="90000"/>
              </a:lnSpc>
              <a:spcAft>
                <a:spcPts val="600"/>
              </a:spcAft>
              <a:buFont typeface="Arial" panose="020B0604020202020204" pitchFamily="34" charset="0"/>
              <a:buChar char="•"/>
            </a:pPr>
            <a:r>
              <a:rPr lang="en-US" sz="1500" dirty="0">
                <a:solidFill>
                  <a:srgbClr val="000000"/>
                </a:solidFill>
              </a:rPr>
              <a:t>The terms defined in the setting at the patron's registered branch are what's used. Old reading history entries are removed by the overnight SQL job Patron Processing. </a:t>
            </a:r>
          </a:p>
          <a:p>
            <a:pPr indent="-228600">
              <a:lnSpc>
                <a:spcPct val="90000"/>
              </a:lnSpc>
              <a:spcAft>
                <a:spcPts val="600"/>
              </a:spcAft>
              <a:buFont typeface="Arial" panose="020B0604020202020204" pitchFamily="34" charset="0"/>
              <a:buChar char="•"/>
            </a:pPr>
            <a:endParaRPr lang="en-US" sz="1500" dirty="0">
              <a:solidFill>
                <a:srgbClr val="000000"/>
              </a:solidFill>
            </a:endParaRPr>
          </a:p>
          <a:p>
            <a:pPr indent="-228600">
              <a:lnSpc>
                <a:spcPct val="90000"/>
              </a:lnSpc>
              <a:spcAft>
                <a:spcPts val="600"/>
              </a:spcAft>
              <a:buFont typeface="Arial" panose="020B0604020202020204" pitchFamily="34" charset="0"/>
              <a:buChar char="•"/>
            </a:pPr>
            <a:r>
              <a:rPr lang="en-US" sz="1500" dirty="0">
                <a:solidFill>
                  <a:srgbClr val="000000"/>
                </a:solidFill>
              </a:rPr>
              <a:t>An Outreach Services patron will always have their reading history enabled (terms defined in Parameters-&gt;Patron Services-&gt;ORS reading history). Other patrons can enable their reading history if you have Profiles-&gt;Patron Services-&gt;Patron can enable/disable reading history set to Yes, or staff can enable it for them. </a:t>
            </a:r>
          </a:p>
        </p:txBody>
      </p:sp>
    </p:spTree>
    <p:extLst>
      <p:ext uri="{BB962C8B-B14F-4D97-AF65-F5344CB8AC3E}">
        <p14:creationId xmlns:p14="http://schemas.microsoft.com/office/powerpoint/2010/main" val="297027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7" name="Rectangle 10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ight Triangle 108">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BA2B5414-DE33-4F67-B4F6-7434153AF046}"/>
              </a:ext>
            </a:extLst>
          </p:cNvPr>
          <p:cNvSpPr txBox="1"/>
          <p:nvPr/>
        </p:nvSpPr>
        <p:spPr>
          <a:xfrm>
            <a:off x="772161" y="1188637"/>
            <a:ext cx="3291840" cy="4480726"/>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4800" kern="1200" dirty="0">
                <a:solidFill>
                  <a:schemeClr val="tx1"/>
                </a:solidFill>
                <a:latin typeface="+mj-lt"/>
                <a:ea typeface="+mj-ea"/>
                <a:cs typeface="+mj-cs"/>
              </a:rPr>
              <a:t>Suppress item display from the PAC</a:t>
            </a:r>
          </a:p>
        </p:txBody>
      </p:sp>
      <p:cxnSp>
        <p:nvCxnSpPr>
          <p:cNvPr id="113" name="Straight Connector 112">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7D92F0D-7372-4750-98AD-DEEA8451311B}"/>
              </a:ext>
            </a:extLst>
          </p:cNvPr>
          <p:cNvSpPr txBox="1"/>
          <p:nvPr/>
        </p:nvSpPr>
        <p:spPr>
          <a:xfrm>
            <a:off x="942975" y="295275"/>
            <a:ext cx="4000500" cy="369332"/>
          </a:xfrm>
          <a:prstGeom prst="rect">
            <a:avLst/>
          </a:prstGeom>
          <a:noFill/>
        </p:spPr>
        <p:txBody>
          <a:bodyPr wrap="square" rtlCol="0">
            <a:spAutoFit/>
          </a:bodyPr>
          <a:lstStyle/>
          <a:p>
            <a:pPr>
              <a:spcAft>
                <a:spcPts val="600"/>
              </a:spcAft>
            </a:pPr>
            <a:r>
              <a:rPr lang="en-US" dirty="0"/>
              <a:t>Profiles setting</a:t>
            </a:r>
          </a:p>
        </p:txBody>
      </p:sp>
      <p:graphicFrame>
        <p:nvGraphicFramePr>
          <p:cNvPr id="117" name="TextBox 8">
            <a:extLst>
              <a:ext uri="{FF2B5EF4-FFF2-40B4-BE49-F238E27FC236}">
                <a16:creationId xmlns:a16="http://schemas.microsoft.com/office/drawing/2014/main" id="{EA147977-9062-4ABD-B12F-ADBDA7E5773B}"/>
              </a:ext>
            </a:extLst>
          </p:cNvPr>
          <p:cNvGraphicFramePr/>
          <p:nvPr>
            <p:extLst>
              <p:ext uri="{D42A27DB-BD31-4B8C-83A1-F6EECF244321}">
                <p14:modId xmlns:p14="http://schemas.microsoft.com/office/powerpoint/2010/main" val="364814366"/>
              </p:ext>
            </p:extLst>
          </p:nvPr>
        </p:nvGraphicFramePr>
        <p:xfrm>
          <a:off x="5255260" y="1648870"/>
          <a:ext cx="4702848" cy="3560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4567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2" name="Rectangle 61">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242E7ED5-CB99-4B73-8D2F-5714D9A3497A}"/>
              </a:ext>
            </a:extLst>
          </p:cNvPr>
          <p:cNvPicPr>
            <a:picLocks noChangeAspect="1"/>
          </p:cNvPicPr>
          <p:nvPr/>
        </p:nvPicPr>
        <p:blipFill>
          <a:blip r:embed="rId2"/>
          <a:stretch>
            <a:fillRect/>
          </a:stretch>
        </p:blipFill>
        <p:spPr>
          <a:xfrm>
            <a:off x="1289303" y="1546281"/>
            <a:ext cx="9613397" cy="1359304"/>
          </a:xfrm>
          <a:prstGeom prst="rect">
            <a:avLst/>
          </a:prstGeom>
        </p:spPr>
      </p:pic>
      <p:sp>
        <p:nvSpPr>
          <p:cNvPr id="64" name="Right Triangle 63">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10E199B6-BD02-402A-92F8-EC25383F36C9}"/>
              </a:ext>
            </a:extLst>
          </p:cNvPr>
          <p:cNvSpPr txBox="1"/>
          <p:nvPr/>
        </p:nvSpPr>
        <p:spPr>
          <a:xfrm>
            <a:off x="1289304" y="3429000"/>
            <a:ext cx="8921672" cy="1713305"/>
          </a:xfrm>
          <a:prstGeom prst="rect">
            <a:avLst/>
          </a:prstGeom>
        </p:spPr>
        <p:txBody>
          <a:bodyPr vert="horz" lIns="91440" tIns="45720" rIns="91440" bIns="45720" rtlCol="0" anchor="b">
            <a:normAutofit/>
          </a:bodyPr>
          <a:lstStyle/>
          <a:p>
            <a:pPr>
              <a:lnSpc>
                <a:spcPct val="90000"/>
              </a:lnSpc>
              <a:spcBef>
                <a:spcPct val="0"/>
              </a:spcBef>
              <a:spcAft>
                <a:spcPts val="600"/>
              </a:spcAft>
            </a:pPr>
            <a:endParaRPr lang="en-US" sz="3800" kern="1200" dirty="0">
              <a:solidFill>
                <a:schemeClr val="tx1"/>
              </a:solidFill>
              <a:latin typeface="+mj-lt"/>
              <a:ea typeface="+mj-ea"/>
              <a:cs typeface="+mj-cs"/>
            </a:endParaRPr>
          </a:p>
          <a:p>
            <a:pPr>
              <a:lnSpc>
                <a:spcPct val="90000"/>
              </a:lnSpc>
              <a:spcBef>
                <a:spcPct val="0"/>
              </a:spcBef>
              <a:spcAft>
                <a:spcPts val="600"/>
              </a:spcAft>
            </a:pPr>
            <a:r>
              <a:rPr lang="en-US" sz="3800" kern="1200" dirty="0">
                <a:solidFill>
                  <a:schemeClr val="tx1"/>
                </a:solidFill>
                <a:latin typeface="+mj-lt"/>
                <a:ea typeface="+mj-ea"/>
                <a:cs typeface="+mj-cs"/>
              </a:rPr>
              <a:t>You can prevent holds on these statuses</a:t>
            </a:r>
          </a:p>
        </p:txBody>
      </p:sp>
    </p:spTree>
    <p:extLst>
      <p:ext uri="{BB962C8B-B14F-4D97-AF65-F5344CB8AC3E}">
        <p14:creationId xmlns:p14="http://schemas.microsoft.com/office/powerpoint/2010/main" val="4080839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E0CE0F-51F4-4B16-92F0-E48C0C1D3427}"/>
              </a:ext>
            </a:extLst>
          </p:cNvPr>
          <p:cNvSpPr txBox="1"/>
          <p:nvPr/>
        </p:nvSpPr>
        <p:spPr>
          <a:xfrm>
            <a:off x="1352550" y="400050"/>
            <a:ext cx="8620125" cy="4801314"/>
          </a:xfrm>
          <a:prstGeom prst="rect">
            <a:avLst/>
          </a:prstGeom>
          <a:noFill/>
        </p:spPr>
        <p:txBody>
          <a:bodyPr wrap="square" rtlCol="0">
            <a:spAutoFit/>
          </a:bodyPr>
          <a:lstStyle/>
          <a:p>
            <a:pPr algn="ctr"/>
            <a:r>
              <a:rPr lang="en-US" dirty="0"/>
              <a:t>Outreach Services</a:t>
            </a:r>
          </a:p>
          <a:p>
            <a:endParaRPr lang="en-US" dirty="0"/>
          </a:p>
          <a:p>
            <a:r>
              <a:rPr lang="en-US" dirty="0"/>
              <a:t>Delivery mode</a:t>
            </a:r>
          </a:p>
          <a:p>
            <a:r>
              <a:rPr lang="en-US" dirty="0"/>
              <a:t>To set the possible methods by which your organization delivers items to outreach services patrons:</a:t>
            </a:r>
          </a:p>
          <a:p>
            <a:endParaRPr lang="en-US" b="1" dirty="0"/>
          </a:p>
          <a:p>
            <a:r>
              <a:rPr lang="en-US" b="1" dirty="0"/>
              <a:t>Note:</a:t>
            </a:r>
            <a:br>
              <a:rPr lang="en-US" b="1" dirty="0"/>
            </a:br>
            <a:r>
              <a:rPr lang="en-US" dirty="0"/>
              <a:t>Your organization may allow a designated person to pick up items on behalf of the outreach services patron. If so, include a “pickup” delivery mode so that this option is available in the appropriate patron status records.</a:t>
            </a:r>
          </a:p>
          <a:p>
            <a:endParaRPr lang="en-US" dirty="0"/>
          </a:p>
          <a:p>
            <a:r>
              <a:rPr lang="en-US" dirty="0"/>
              <a:t>Delivery Route/Stops - If you deliver items to outreach services patrons, you can set up delivery routes and specify stops along the routes. </a:t>
            </a:r>
          </a:p>
          <a:p>
            <a:endParaRPr lang="en-US" dirty="0"/>
          </a:p>
          <a:p>
            <a:r>
              <a:rPr lang="en-US" dirty="0"/>
              <a:t>For example you can have route name called Senior Care but you have 5 different sites so you can define each stop and order of the stop route.</a:t>
            </a:r>
          </a:p>
          <a:p>
            <a:endParaRPr lang="en-US" dirty="0"/>
          </a:p>
        </p:txBody>
      </p:sp>
    </p:spTree>
    <p:extLst>
      <p:ext uri="{BB962C8B-B14F-4D97-AF65-F5344CB8AC3E}">
        <p14:creationId xmlns:p14="http://schemas.microsoft.com/office/powerpoint/2010/main" val="3117158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omputer sitting on top of a table&#10;&#10;Description automatically generated">
            <a:extLst>
              <a:ext uri="{FF2B5EF4-FFF2-40B4-BE49-F238E27FC236}">
                <a16:creationId xmlns:a16="http://schemas.microsoft.com/office/drawing/2014/main" id="{E98BF676-D3F8-4443-981D-1DA0975E9E3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6664" r="1" b="36933"/>
          <a:stretch/>
        </p:blipFill>
        <p:spPr>
          <a:xfrm>
            <a:off x="477085" y="466162"/>
            <a:ext cx="11237832" cy="3937502"/>
          </a:xfrm>
          <a:custGeom>
            <a:avLst/>
            <a:gdLst/>
            <a:ahLst/>
            <a:cxnLst/>
            <a:rect l="l" t="t" r="r" b="b"/>
            <a:pathLst>
              <a:path w="12191695" h="5020241">
                <a:moveTo>
                  <a:pt x="0" y="0"/>
                </a:moveTo>
                <a:lnTo>
                  <a:pt x="12191695" y="0"/>
                </a:lnTo>
                <a:lnTo>
                  <a:pt x="12191695" y="4057991"/>
                </a:lnTo>
                <a:lnTo>
                  <a:pt x="11914945" y="4110187"/>
                </a:lnTo>
                <a:lnTo>
                  <a:pt x="11639412" y="4159931"/>
                </a:lnTo>
                <a:lnTo>
                  <a:pt x="11362661" y="4208624"/>
                </a:lnTo>
                <a:lnTo>
                  <a:pt x="11084690" y="4250310"/>
                </a:lnTo>
                <a:lnTo>
                  <a:pt x="10807939" y="4292347"/>
                </a:lnTo>
                <a:lnTo>
                  <a:pt x="10529968" y="4331582"/>
                </a:lnTo>
                <a:lnTo>
                  <a:pt x="10255655" y="4365211"/>
                </a:lnTo>
                <a:lnTo>
                  <a:pt x="9977684" y="4397089"/>
                </a:lnTo>
                <a:lnTo>
                  <a:pt x="9700933" y="4426165"/>
                </a:lnTo>
                <a:lnTo>
                  <a:pt x="9429058" y="4451387"/>
                </a:lnTo>
                <a:lnTo>
                  <a:pt x="9153526" y="4476609"/>
                </a:lnTo>
                <a:lnTo>
                  <a:pt x="8881651" y="4497628"/>
                </a:lnTo>
                <a:lnTo>
                  <a:pt x="8609776" y="4514092"/>
                </a:lnTo>
                <a:lnTo>
                  <a:pt x="8339121" y="4531258"/>
                </a:lnTo>
                <a:lnTo>
                  <a:pt x="8070903" y="4545620"/>
                </a:lnTo>
                <a:lnTo>
                  <a:pt x="7805124" y="4555779"/>
                </a:lnTo>
                <a:lnTo>
                  <a:pt x="7539345" y="4564537"/>
                </a:lnTo>
                <a:lnTo>
                  <a:pt x="7276005" y="4572944"/>
                </a:lnTo>
                <a:lnTo>
                  <a:pt x="7016322" y="4576798"/>
                </a:lnTo>
                <a:lnTo>
                  <a:pt x="6756639" y="4581001"/>
                </a:lnTo>
                <a:lnTo>
                  <a:pt x="6500613" y="4583103"/>
                </a:lnTo>
                <a:lnTo>
                  <a:pt x="6247026" y="4581001"/>
                </a:lnTo>
                <a:lnTo>
                  <a:pt x="5995877" y="4581001"/>
                </a:lnTo>
                <a:lnTo>
                  <a:pt x="5747167" y="4576798"/>
                </a:lnTo>
                <a:lnTo>
                  <a:pt x="5503333" y="4570492"/>
                </a:lnTo>
                <a:lnTo>
                  <a:pt x="5261938" y="4564537"/>
                </a:lnTo>
                <a:lnTo>
                  <a:pt x="5025418" y="4557881"/>
                </a:lnTo>
                <a:lnTo>
                  <a:pt x="4790118" y="4547722"/>
                </a:lnTo>
                <a:lnTo>
                  <a:pt x="4558477" y="4536862"/>
                </a:lnTo>
                <a:lnTo>
                  <a:pt x="4331710" y="4527054"/>
                </a:lnTo>
                <a:lnTo>
                  <a:pt x="3889152" y="4499379"/>
                </a:lnTo>
                <a:lnTo>
                  <a:pt x="3464881" y="4469954"/>
                </a:lnTo>
                <a:lnTo>
                  <a:pt x="3057678" y="4439126"/>
                </a:lnTo>
                <a:lnTo>
                  <a:pt x="2672421" y="4405147"/>
                </a:lnTo>
                <a:lnTo>
                  <a:pt x="2304232" y="4369765"/>
                </a:lnTo>
                <a:lnTo>
                  <a:pt x="1962864" y="4331582"/>
                </a:lnTo>
                <a:lnTo>
                  <a:pt x="1642223" y="4294099"/>
                </a:lnTo>
                <a:lnTo>
                  <a:pt x="1347183" y="4256616"/>
                </a:lnTo>
                <a:lnTo>
                  <a:pt x="1076528" y="4221235"/>
                </a:lnTo>
                <a:lnTo>
                  <a:pt x="836351" y="4187605"/>
                </a:lnTo>
                <a:lnTo>
                  <a:pt x="619339" y="4155727"/>
                </a:lnTo>
                <a:lnTo>
                  <a:pt x="436464" y="4129104"/>
                </a:lnTo>
                <a:lnTo>
                  <a:pt x="282848" y="4103881"/>
                </a:lnTo>
                <a:lnTo>
                  <a:pt x="71932" y="4067800"/>
                </a:lnTo>
                <a:lnTo>
                  <a:pt x="1" y="4055539"/>
                </a:lnTo>
                <a:lnTo>
                  <a:pt x="1" y="5020241"/>
                </a:lnTo>
                <a:lnTo>
                  <a:pt x="0" y="5020241"/>
                </a:lnTo>
                <a:close/>
              </a:path>
            </a:pathLst>
          </a:custGeom>
        </p:spPr>
      </p:pic>
      <p:sp>
        <p:nvSpPr>
          <p:cNvPr id="3" name="Content Placeholder 2"/>
          <p:cNvSpPr>
            <a:spLocks noGrp="1"/>
          </p:cNvSpPr>
          <p:nvPr>
            <p:ph idx="1"/>
          </p:nvPr>
        </p:nvSpPr>
        <p:spPr>
          <a:xfrm>
            <a:off x="1035698" y="4110824"/>
            <a:ext cx="10112705" cy="1908976"/>
          </a:xfrm>
        </p:spPr>
        <p:txBody>
          <a:bodyPr anchor="ctr">
            <a:normAutofit/>
          </a:bodyPr>
          <a:lstStyle/>
          <a:p>
            <a:pPr marL="0" indent="0" algn="ctr">
              <a:buNone/>
            </a:pPr>
            <a:r>
              <a:rPr lang="en-US" sz="3600" dirty="0">
                <a:solidFill>
                  <a:schemeClr val="tx1"/>
                </a:solidFill>
                <a:latin typeface="Bell MT" panose="02020503060305020303" pitchFamily="18" charset="0"/>
              </a:rPr>
              <a:t>Flat Odie wanted to say Hi</a:t>
            </a:r>
          </a:p>
        </p:txBody>
      </p:sp>
    </p:spTree>
    <p:extLst>
      <p:ext uri="{BB962C8B-B14F-4D97-AF65-F5344CB8AC3E}">
        <p14:creationId xmlns:p14="http://schemas.microsoft.com/office/powerpoint/2010/main" val="185189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55D5CB55-325E-45AD-9B0F-30D820FF94D8}"/>
              </a:ext>
            </a:extLst>
          </p:cNvPr>
          <p:cNvSpPr txBox="1"/>
          <p:nvPr/>
        </p:nvSpPr>
        <p:spPr>
          <a:xfrm>
            <a:off x="1008184" y="1459907"/>
            <a:ext cx="10175630" cy="767904"/>
          </a:xfrm>
          <a:prstGeom prst="rect">
            <a:avLst/>
          </a:prstGeom>
        </p:spPr>
        <p:txBody>
          <a:bodyPr vert="horz" lIns="91440" tIns="45720" rIns="91440" bIns="45720" rtlCol="0" anchor="ctr">
            <a:normAutofit/>
          </a:bodyPr>
          <a:lstStyle/>
          <a:p>
            <a:pPr indent="-228600" algn="ctr">
              <a:lnSpc>
                <a:spcPct val="90000"/>
              </a:lnSpc>
              <a:spcAft>
                <a:spcPts val="600"/>
              </a:spcAft>
              <a:buFont typeface="Arial" panose="020B0604020202020204" pitchFamily="34" charset="0"/>
              <a:buChar char="•"/>
            </a:pPr>
            <a:r>
              <a:rPr lang="en-US" sz="2000" dirty="0"/>
              <a:t>When you connect to the remote app remember to remove the terminal id (ODIN-TS054) and login with your username and password that was provided for you by the ODIN Office</a:t>
            </a:r>
          </a:p>
        </p:txBody>
      </p:sp>
      <p:pic>
        <p:nvPicPr>
          <p:cNvPr id="2" name="Picture 1">
            <a:extLst>
              <a:ext uri="{FF2B5EF4-FFF2-40B4-BE49-F238E27FC236}">
                <a16:creationId xmlns:a16="http://schemas.microsoft.com/office/drawing/2014/main" id="{23A5F47F-799F-4CBE-ACDC-E7A8E8C5745E}"/>
              </a:ext>
            </a:extLst>
          </p:cNvPr>
          <p:cNvPicPr>
            <a:picLocks noChangeAspect="1"/>
          </p:cNvPicPr>
          <p:nvPr/>
        </p:nvPicPr>
        <p:blipFill>
          <a:blip r:embed="rId2"/>
          <a:stretch>
            <a:fillRect/>
          </a:stretch>
        </p:blipFill>
        <p:spPr>
          <a:xfrm>
            <a:off x="1521249" y="2405149"/>
            <a:ext cx="9143404" cy="3899393"/>
          </a:xfrm>
          <a:prstGeom prst="rect">
            <a:avLst/>
          </a:prstGeom>
        </p:spPr>
      </p:pic>
    </p:spTree>
    <p:extLst>
      <p:ext uri="{BB962C8B-B14F-4D97-AF65-F5344CB8AC3E}">
        <p14:creationId xmlns:p14="http://schemas.microsoft.com/office/powerpoint/2010/main" val="219476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0792D4F-247E-46FE-85FC-881DEFA41D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w Cen MT" panose="020B0602020104020603"/>
              <a:ea typeface="+mn-ea"/>
              <a:cs typeface="+mn-cs"/>
            </a:endParaRPr>
          </a:p>
        </p:txBody>
      </p:sp>
      <p:pic>
        <p:nvPicPr>
          <p:cNvPr id="2" name="Picture 1">
            <a:extLst>
              <a:ext uri="{FF2B5EF4-FFF2-40B4-BE49-F238E27FC236}">
                <a16:creationId xmlns:a16="http://schemas.microsoft.com/office/drawing/2014/main" id="{30B06337-2EC5-4624-BBFA-2AFF7FE2CFE2}"/>
              </a:ext>
            </a:extLst>
          </p:cNvPr>
          <p:cNvPicPr>
            <a:picLocks noChangeAspect="1"/>
          </p:cNvPicPr>
          <p:nvPr/>
        </p:nvPicPr>
        <p:blipFill rotWithShape="1">
          <a:blip r:embed="rId2"/>
          <a:srcRect r="-1" b="31312"/>
          <a:stretch/>
        </p:blipFill>
        <p:spPr>
          <a:xfrm>
            <a:off x="15240" y="1238"/>
            <a:ext cx="11548872" cy="4303462"/>
          </a:xfrm>
          <a:prstGeom prst="rect">
            <a:avLst/>
          </a:prstGeom>
        </p:spPr>
      </p:pic>
      <p:sp>
        <p:nvSpPr>
          <p:cNvPr id="43" name="Rectangle 42">
            <a:extLst>
              <a:ext uri="{FF2B5EF4-FFF2-40B4-BE49-F238E27FC236}">
                <a16:creationId xmlns:a16="http://schemas.microsoft.com/office/drawing/2014/main" id="{FA3CD3A3-D3C1-4567-BEC0-3A50E9A3A6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4782312"/>
            <a:ext cx="11548872" cy="1755648"/>
          </a:xfrm>
          <a:prstGeom prst="rect">
            <a:avLst/>
          </a:prstGeom>
          <a:solidFill>
            <a:schemeClr val="tx1">
              <a:alpha val="93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45" name="Straight Connector 44">
            <a:extLst>
              <a:ext uri="{FF2B5EF4-FFF2-40B4-BE49-F238E27FC236}">
                <a16:creationId xmlns:a16="http://schemas.microsoft.com/office/drawing/2014/main" id="{B56D13EF-D431-4D0F-BFFC-1B5A686FF9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4059936" y="5237979"/>
            <a:ext cx="0" cy="9144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84487AAB-B528-4D11-8E13-33533DBC6150}"/>
              </a:ext>
            </a:extLst>
          </p:cNvPr>
          <p:cNvSpPr txBox="1"/>
          <p:nvPr/>
        </p:nvSpPr>
        <p:spPr>
          <a:xfrm>
            <a:off x="4059936" y="5009083"/>
            <a:ext cx="7296912" cy="134599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1700" dirty="0">
                <a:solidFill>
                  <a:schemeClr val="bg1"/>
                </a:solidFill>
              </a:rPr>
              <a:t>If there is a next time you cannot login into LEAP – </a:t>
            </a:r>
          </a:p>
          <a:p>
            <a:pPr indent="-228600">
              <a:lnSpc>
                <a:spcPct val="90000"/>
              </a:lnSpc>
              <a:spcAft>
                <a:spcPts val="600"/>
              </a:spcAft>
              <a:buFont typeface="Arial" panose="020B0604020202020204" pitchFamily="34" charset="0"/>
              <a:buChar char="•"/>
            </a:pPr>
            <a:r>
              <a:rPr lang="en-US" sz="1700" dirty="0">
                <a:solidFill>
                  <a:schemeClr val="bg1"/>
                </a:solidFill>
              </a:rPr>
              <a:t>Please try putting the ODIN\ domain part in front of your username</a:t>
            </a:r>
          </a:p>
        </p:txBody>
      </p:sp>
    </p:spTree>
    <p:extLst>
      <p:ext uri="{BB962C8B-B14F-4D97-AF65-F5344CB8AC3E}">
        <p14:creationId xmlns:p14="http://schemas.microsoft.com/office/powerpoint/2010/main" val="11156412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EAA4C2-D96F-4120-A531-F9EEE8DA9DEF}"/>
              </a:ext>
            </a:extLst>
          </p:cNvPr>
          <p:cNvSpPr txBox="1"/>
          <p:nvPr/>
        </p:nvSpPr>
        <p:spPr>
          <a:xfrm>
            <a:off x="418012" y="190500"/>
            <a:ext cx="10450014" cy="646331"/>
          </a:xfrm>
          <a:prstGeom prst="rect">
            <a:avLst/>
          </a:prstGeom>
          <a:noFill/>
        </p:spPr>
        <p:txBody>
          <a:bodyPr wrap="square" rtlCol="0">
            <a:spAutoFit/>
          </a:bodyPr>
          <a:lstStyle/>
          <a:p>
            <a:pPr algn="ctr"/>
            <a:r>
              <a:rPr lang="en-US" dirty="0"/>
              <a:t>Dates Closed  </a:t>
            </a:r>
          </a:p>
          <a:p>
            <a:pPr algn="ctr"/>
            <a:r>
              <a:rPr lang="en-US" dirty="0"/>
              <a:t>Please submit your closed days for the calendar year via ODIN remedy ticket.</a:t>
            </a:r>
          </a:p>
        </p:txBody>
      </p:sp>
      <p:pic>
        <p:nvPicPr>
          <p:cNvPr id="5" name="Picture 4">
            <a:extLst>
              <a:ext uri="{FF2B5EF4-FFF2-40B4-BE49-F238E27FC236}">
                <a16:creationId xmlns:a16="http://schemas.microsoft.com/office/drawing/2014/main" id="{7A39DAF2-DD1E-4654-A7CD-2333FB19070E}"/>
              </a:ext>
            </a:extLst>
          </p:cNvPr>
          <p:cNvPicPr>
            <a:picLocks noChangeAspect="1"/>
          </p:cNvPicPr>
          <p:nvPr/>
        </p:nvPicPr>
        <p:blipFill>
          <a:blip r:embed="rId2"/>
          <a:stretch>
            <a:fillRect/>
          </a:stretch>
        </p:blipFill>
        <p:spPr>
          <a:xfrm>
            <a:off x="2418806" y="1409700"/>
            <a:ext cx="6448425" cy="3162300"/>
          </a:xfrm>
          <a:prstGeom prst="rect">
            <a:avLst/>
          </a:prstGeom>
        </p:spPr>
      </p:pic>
    </p:spTree>
    <p:extLst>
      <p:ext uri="{BB962C8B-B14F-4D97-AF65-F5344CB8AC3E}">
        <p14:creationId xmlns:p14="http://schemas.microsoft.com/office/powerpoint/2010/main" val="4025131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ircle(in)">
                                      <p:cBhvr>
                                        <p:cTn id="10"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67A634-F77F-40A1-BF44-1A0587ADE4EA}"/>
              </a:ext>
            </a:extLst>
          </p:cNvPr>
          <p:cNvSpPr txBox="1"/>
          <p:nvPr/>
        </p:nvSpPr>
        <p:spPr>
          <a:xfrm>
            <a:off x="1013884" y="96944"/>
            <a:ext cx="6000750" cy="369332"/>
          </a:xfrm>
          <a:prstGeom prst="rect">
            <a:avLst/>
          </a:prstGeom>
          <a:noFill/>
        </p:spPr>
        <p:txBody>
          <a:bodyPr wrap="square" rtlCol="0">
            <a:spAutoFit/>
          </a:bodyPr>
          <a:lstStyle/>
          <a:p>
            <a:r>
              <a:rPr lang="en-US" dirty="0">
                <a:solidFill>
                  <a:schemeClr val="bg1"/>
                </a:solidFill>
              </a:rPr>
              <a:t>Patron/Material Type Loan Limit Blocks</a:t>
            </a:r>
          </a:p>
        </p:txBody>
      </p:sp>
      <p:sp>
        <p:nvSpPr>
          <p:cNvPr id="4" name="TextBox 3">
            <a:extLst>
              <a:ext uri="{FF2B5EF4-FFF2-40B4-BE49-F238E27FC236}">
                <a16:creationId xmlns:a16="http://schemas.microsoft.com/office/drawing/2014/main" id="{68F9186F-7798-43EE-BA3D-4FFB4F067D46}"/>
              </a:ext>
            </a:extLst>
          </p:cNvPr>
          <p:cNvSpPr txBox="1"/>
          <p:nvPr/>
        </p:nvSpPr>
        <p:spPr>
          <a:xfrm>
            <a:off x="766354" y="96944"/>
            <a:ext cx="9718765" cy="646331"/>
          </a:xfrm>
          <a:prstGeom prst="rect">
            <a:avLst/>
          </a:prstGeom>
          <a:noFill/>
        </p:spPr>
        <p:txBody>
          <a:bodyPr wrap="square" rtlCol="0">
            <a:spAutoFit/>
          </a:bodyPr>
          <a:lstStyle/>
          <a:p>
            <a:pPr algn="ctr"/>
            <a:r>
              <a:rPr lang="en-US" dirty="0"/>
              <a:t>Loan and Hold limits are defined by the combination of patron codes and material types</a:t>
            </a:r>
          </a:p>
          <a:p>
            <a:pPr algn="ctr"/>
            <a:endParaRPr lang="en-US" dirty="0"/>
          </a:p>
        </p:txBody>
      </p:sp>
      <p:pic>
        <p:nvPicPr>
          <p:cNvPr id="5" name="Picture 4">
            <a:extLst>
              <a:ext uri="{FF2B5EF4-FFF2-40B4-BE49-F238E27FC236}">
                <a16:creationId xmlns:a16="http://schemas.microsoft.com/office/drawing/2014/main" id="{A9C686CF-31C2-4F15-ACD2-511EBCB8A37C}"/>
              </a:ext>
            </a:extLst>
          </p:cNvPr>
          <p:cNvPicPr>
            <a:picLocks noChangeAspect="1"/>
          </p:cNvPicPr>
          <p:nvPr/>
        </p:nvPicPr>
        <p:blipFill>
          <a:blip r:embed="rId2"/>
          <a:stretch>
            <a:fillRect/>
          </a:stretch>
        </p:blipFill>
        <p:spPr>
          <a:xfrm>
            <a:off x="1852612" y="743275"/>
            <a:ext cx="8143875" cy="5871837"/>
          </a:xfrm>
          <a:prstGeom prst="rect">
            <a:avLst/>
          </a:prstGeom>
        </p:spPr>
      </p:pic>
    </p:spTree>
    <p:extLst>
      <p:ext uri="{BB962C8B-B14F-4D97-AF65-F5344CB8AC3E}">
        <p14:creationId xmlns:p14="http://schemas.microsoft.com/office/powerpoint/2010/main" val="3332039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7" name="Rectangle 126">
            <a:extLst>
              <a:ext uri="{FF2B5EF4-FFF2-40B4-BE49-F238E27FC236}">
                <a16:creationId xmlns:a16="http://schemas.microsoft.com/office/drawing/2014/main" id="{643A7A40-1AE6-4218-A8E0-8248174A53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BD8AB40A-4374-4897-B5EE-9F8913476E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6"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CB07B25F-AE2B-4093-8C33-B76A3E63ADF3}"/>
              </a:ext>
            </a:extLst>
          </p:cNvPr>
          <p:cNvSpPr txBox="1"/>
          <p:nvPr/>
        </p:nvSpPr>
        <p:spPr>
          <a:xfrm>
            <a:off x="7942218" y="1118937"/>
            <a:ext cx="4310742" cy="2683187"/>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4000" dirty="0">
                <a:solidFill>
                  <a:schemeClr val="tx2"/>
                </a:solidFill>
                <a:latin typeface="+mj-lt"/>
                <a:ea typeface="+mj-ea"/>
                <a:cs typeface="+mj-cs"/>
              </a:rPr>
              <a:t>Patron Block Descriptions</a:t>
            </a:r>
          </a:p>
          <a:p>
            <a:pPr>
              <a:lnSpc>
                <a:spcPct val="90000"/>
              </a:lnSpc>
              <a:spcBef>
                <a:spcPct val="0"/>
              </a:spcBef>
              <a:spcAft>
                <a:spcPts val="600"/>
              </a:spcAft>
            </a:pPr>
            <a:endParaRPr lang="en-US" sz="4000" kern="1200" dirty="0">
              <a:solidFill>
                <a:schemeClr val="tx2"/>
              </a:solidFill>
              <a:latin typeface="+mj-lt"/>
              <a:ea typeface="+mj-ea"/>
              <a:cs typeface="+mj-cs"/>
            </a:endParaRPr>
          </a:p>
        </p:txBody>
      </p:sp>
      <p:grpSp>
        <p:nvGrpSpPr>
          <p:cNvPr id="131" name="Group 130">
            <a:extLst>
              <a:ext uri="{FF2B5EF4-FFF2-40B4-BE49-F238E27FC236}">
                <a16:creationId xmlns:a16="http://schemas.microsoft.com/office/drawing/2014/main" id="{2783379C-045E-4010-ABDC-A270A0AA10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flipH="1">
            <a:off x="-176401" y="170308"/>
            <a:ext cx="2514948" cy="2174333"/>
            <a:chOff x="-305" y="-4155"/>
            <a:chExt cx="2514948" cy="2174333"/>
          </a:xfrm>
        </p:grpSpPr>
        <p:sp>
          <p:nvSpPr>
            <p:cNvPr id="132" name="Freeform: Shape 131">
              <a:extLst>
                <a:ext uri="{FF2B5EF4-FFF2-40B4-BE49-F238E27FC236}">
                  <a16:creationId xmlns:a16="http://schemas.microsoft.com/office/drawing/2014/main" id="{0B0AB1BF-11AE-4CFF-85EC-E51DBD316A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3" name="Freeform: Shape 132">
              <a:extLst>
                <a:ext uri="{FF2B5EF4-FFF2-40B4-BE49-F238E27FC236}">
                  <a16:creationId xmlns:a16="http://schemas.microsoft.com/office/drawing/2014/main" id="{526548A0-953E-4FBA-97A5-592ACAF42A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4" name="Freeform: Shape 133">
              <a:extLst>
                <a:ext uri="{FF2B5EF4-FFF2-40B4-BE49-F238E27FC236}">
                  <a16:creationId xmlns:a16="http://schemas.microsoft.com/office/drawing/2014/main" id="{F84FA27B-CD1F-421B-BB4F-B141F02FF4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dirty="0"/>
            </a:p>
          </p:txBody>
        </p:sp>
        <p:sp>
          <p:nvSpPr>
            <p:cNvPr id="135" name="Freeform: Shape 134">
              <a:extLst>
                <a:ext uri="{FF2B5EF4-FFF2-40B4-BE49-F238E27FC236}">
                  <a16:creationId xmlns:a16="http://schemas.microsoft.com/office/drawing/2014/main" id="{3CDBD6AB-1AC7-4807-9C34-01139BB7C2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 name="Picture 2" descr="Graphical user interface, text&#10;&#10;Description automatically generated">
            <a:extLst>
              <a:ext uri="{FF2B5EF4-FFF2-40B4-BE49-F238E27FC236}">
                <a16:creationId xmlns:a16="http://schemas.microsoft.com/office/drawing/2014/main" id="{14239D3C-BB5F-409A-832F-E7BF8E7BB64D}"/>
              </a:ext>
            </a:extLst>
          </p:cNvPr>
          <p:cNvPicPr>
            <a:picLocks noChangeAspect="1"/>
          </p:cNvPicPr>
          <p:nvPr/>
        </p:nvPicPr>
        <p:blipFill rotWithShape="1">
          <a:blip r:embed="rId2"/>
          <a:srcRect t="9533" r="1" b="10155"/>
          <a:stretch/>
        </p:blipFill>
        <p:spPr>
          <a:xfrm>
            <a:off x="1496502" y="1495425"/>
            <a:ext cx="6137549" cy="4127795"/>
          </a:xfrm>
          <a:prstGeom prst="rect">
            <a:avLst/>
          </a:prstGeom>
        </p:spPr>
      </p:pic>
      <p:grpSp>
        <p:nvGrpSpPr>
          <p:cNvPr id="137" name="Group 136">
            <a:extLst>
              <a:ext uri="{FF2B5EF4-FFF2-40B4-BE49-F238E27FC236}">
                <a16:creationId xmlns:a16="http://schemas.microsoft.com/office/drawing/2014/main" id="{F5FDDF18-F156-4D2D-82C6-F55008E338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130553" y="4560734"/>
            <a:ext cx="3061446" cy="2297265"/>
            <a:chOff x="-305" y="-1"/>
            <a:chExt cx="3832880" cy="2876136"/>
          </a:xfrm>
        </p:grpSpPr>
        <p:sp>
          <p:nvSpPr>
            <p:cNvPr id="138" name="Freeform: Shape 137">
              <a:extLst>
                <a:ext uri="{FF2B5EF4-FFF2-40B4-BE49-F238E27FC236}">
                  <a16:creationId xmlns:a16="http://schemas.microsoft.com/office/drawing/2014/main" id="{3822C29E-FFDD-45BC-A286-9C00C8E2D2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9" name="Freeform: Shape 138">
              <a:extLst>
                <a:ext uri="{FF2B5EF4-FFF2-40B4-BE49-F238E27FC236}">
                  <a16:creationId xmlns:a16="http://schemas.microsoft.com/office/drawing/2014/main" id="{C9E2381D-1763-4D42-A3A2-B2345DD35E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0" name="Freeform: Shape 139">
              <a:extLst>
                <a:ext uri="{FF2B5EF4-FFF2-40B4-BE49-F238E27FC236}">
                  <a16:creationId xmlns:a16="http://schemas.microsoft.com/office/drawing/2014/main" id="{D2A622D5-9532-4E0C-B9A8-DAEDD46462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1" name="Freeform: Shape 140">
              <a:extLst>
                <a:ext uri="{FF2B5EF4-FFF2-40B4-BE49-F238E27FC236}">
                  <a16:creationId xmlns:a16="http://schemas.microsoft.com/office/drawing/2014/main" id="{5C0ABE88-5ADF-4A31-8505-78968DBB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573743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10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94FD8CB-D7A2-442B-B07D-01C7E4FB596B}"/>
              </a:ext>
            </a:extLst>
          </p:cNvPr>
          <p:cNvPicPr>
            <a:picLocks noChangeAspect="1"/>
          </p:cNvPicPr>
          <p:nvPr/>
        </p:nvPicPr>
        <p:blipFill>
          <a:blip r:embed="rId2"/>
          <a:stretch>
            <a:fillRect/>
          </a:stretch>
        </p:blipFill>
        <p:spPr>
          <a:xfrm>
            <a:off x="742950" y="1452817"/>
            <a:ext cx="8934450" cy="5405183"/>
          </a:xfrm>
          <a:prstGeom prst="rect">
            <a:avLst/>
          </a:prstGeom>
        </p:spPr>
      </p:pic>
      <p:sp>
        <p:nvSpPr>
          <p:cNvPr id="3" name="TextBox 2">
            <a:extLst>
              <a:ext uri="{FF2B5EF4-FFF2-40B4-BE49-F238E27FC236}">
                <a16:creationId xmlns:a16="http://schemas.microsoft.com/office/drawing/2014/main" id="{ACAA92B1-337C-4844-A9BB-BF14047BBE72}"/>
              </a:ext>
            </a:extLst>
          </p:cNvPr>
          <p:cNvSpPr txBox="1"/>
          <p:nvPr/>
        </p:nvSpPr>
        <p:spPr>
          <a:xfrm>
            <a:off x="827315" y="235132"/>
            <a:ext cx="8850085" cy="1169551"/>
          </a:xfrm>
          <a:prstGeom prst="rect">
            <a:avLst/>
          </a:prstGeom>
          <a:noFill/>
        </p:spPr>
        <p:txBody>
          <a:bodyPr wrap="square" rtlCol="0">
            <a:spAutoFit/>
          </a:bodyPr>
          <a:lstStyle/>
          <a:p>
            <a:r>
              <a:rPr lang="en-US" sz="1400" dirty="0"/>
              <a:t>Fee Descriptions Policy Table</a:t>
            </a:r>
          </a:p>
          <a:p>
            <a:r>
              <a:rPr lang="en-US" sz="1400" dirty="0"/>
              <a:t>Use this table to define fee descriptions. Entries in this table display as available selections when staff apply charges to patrons' accounts. At the branch level, you can specify the fee descriptions that you want to display for that branch and set the order of the fee descriptions.</a:t>
            </a:r>
          </a:p>
          <a:p>
            <a:endParaRPr lang="en-US" sz="1400" dirty="0"/>
          </a:p>
        </p:txBody>
      </p:sp>
    </p:spTree>
    <p:extLst>
      <p:ext uri="{BB962C8B-B14F-4D97-AF65-F5344CB8AC3E}">
        <p14:creationId xmlns:p14="http://schemas.microsoft.com/office/powerpoint/2010/main" val="2813841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3B1F3D7E-05E6-4C50-B74D-19328A4DCBD0}"/>
              </a:ext>
            </a:extLst>
          </p:cNvPr>
          <p:cNvSpPr txBox="1"/>
          <p:nvPr/>
        </p:nvSpPr>
        <p:spPr>
          <a:xfrm>
            <a:off x="1028700" y="1967266"/>
            <a:ext cx="2628900" cy="2547257"/>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en-US" sz="3600" b="0" i="0" kern="1200" dirty="0">
                <a:solidFill>
                  <a:srgbClr val="FFFFFF"/>
                </a:solidFill>
                <a:latin typeface="+mj-lt"/>
                <a:ea typeface="+mj-ea"/>
                <a:cs typeface="+mj-cs"/>
              </a:rPr>
              <a:t>Patron Initiated Blocking Conditions</a:t>
            </a:r>
          </a:p>
        </p:txBody>
      </p:sp>
      <p:pic>
        <p:nvPicPr>
          <p:cNvPr id="4" name="Picture 3">
            <a:extLst>
              <a:ext uri="{FF2B5EF4-FFF2-40B4-BE49-F238E27FC236}">
                <a16:creationId xmlns:a16="http://schemas.microsoft.com/office/drawing/2014/main" id="{B50BD364-A6C9-460A-AF13-DA08C30C12C7}"/>
              </a:ext>
            </a:extLst>
          </p:cNvPr>
          <p:cNvPicPr>
            <a:picLocks noChangeAspect="1"/>
          </p:cNvPicPr>
          <p:nvPr/>
        </p:nvPicPr>
        <p:blipFill>
          <a:blip r:embed="rId2"/>
          <a:stretch>
            <a:fillRect/>
          </a:stretch>
        </p:blipFill>
        <p:spPr>
          <a:xfrm>
            <a:off x="4777316" y="782217"/>
            <a:ext cx="6780700" cy="5291237"/>
          </a:xfrm>
          <a:prstGeom prst="rect">
            <a:avLst/>
          </a:prstGeom>
        </p:spPr>
      </p:pic>
    </p:spTree>
    <p:extLst>
      <p:ext uri="{BB962C8B-B14F-4D97-AF65-F5344CB8AC3E}">
        <p14:creationId xmlns:p14="http://schemas.microsoft.com/office/powerpoint/2010/main" val="3363170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1467</Words>
  <Application>Microsoft Office PowerPoint</Application>
  <PresentationFormat>Widescreen</PresentationFormat>
  <Paragraphs>101</Paragraphs>
  <Slides>19</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Bell MT</vt:lpstr>
      <vt:lpstr>Calibri</vt:lpstr>
      <vt:lpstr>Calibri Light</vt:lpstr>
      <vt:lpstr>Rockwell</vt:lpstr>
      <vt:lpstr>Tw Cen MT</vt:lpstr>
      <vt:lpstr>Office Theme</vt:lpstr>
      <vt:lpstr>ODIN Polaris Work Day 2021 Circulation Policies and Defaults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ODIN PolarisWork Day 2021 Circulation Policies and Defaults</dc:title>
  <dc:creator>Virginia Millette</dc:creator>
  <cp:lastModifiedBy>Virginia Millette</cp:lastModifiedBy>
  <cp:revision>4</cp:revision>
  <dcterms:created xsi:type="dcterms:W3CDTF">2021-03-19T12:46:32Z</dcterms:created>
  <dcterms:modified xsi:type="dcterms:W3CDTF">2021-03-23T13:07:29Z</dcterms:modified>
</cp:coreProperties>
</file>